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640" r:id="rId2"/>
    <p:sldId id="1009" r:id="rId3"/>
    <p:sldId id="1010" r:id="rId4"/>
    <p:sldId id="1011" r:id="rId5"/>
    <p:sldId id="1012" r:id="rId6"/>
    <p:sldId id="1013" r:id="rId7"/>
    <p:sldId id="1014" r:id="rId8"/>
    <p:sldId id="1015" r:id="rId9"/>
    <p:sldId id="1016" r:id="rId10"/>
    <p:sldId id="1017" r:id="rId11"/>
    <p:sldId id="1018" r:id="rId12"/>
    <p:sldId id="101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玉丹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9CECE-8AB8-4E16-AB54-82B0AEC0EB5C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E0D64-AB5A-4A28-87CE-E5BEAD012E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0394-109B-444A-88AE-4CEFFED04FFA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xfrm>
            <a:off x="3937000" y="2766218"/>
            <a:ext cx="10515600" cy="1325563"/>
          </a:xfrm>
        </p:spPr>
        <p:txBody>
          <a:bodyPr anchor="ctr"/>
          <a:lstStyle/>
          <a:p>
            <a:r>
              <a:rPr lang="zh-CN" altLang="en-US" b="1" dirty="0"/>
              <a:t>任务</a:t>
            </a:r>
            <a:r>
              <a:rPr lang="en-US" altLang="zh-CN" b="1" dirty="0"/>
              <a:t>2 </a:t>
            </a:r>
            <a:r>
              <a:rPr lang="zh-CN" altLang="en-US" b="1" dirty="0"/>
              <a:t>人工授精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（二）羊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输精方法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3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开膣器输精法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CB0DA6B-36D9-4391-ABC1-F999569C0ADF}"/>
              </a:ext>
            </a:extLst>
          </p:cNvPr>
          <p:cNvSpPr/>
          <p:nvPr/>
        </p:nvSpPr>
        <p:spPr>
          <a:xfrm>
            <a:off x="7181043" y="2780493"/>
            <a:ext cx="38100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A83856E-2CBC-4C46-835C-0CE266B2AF33}"/>
              </a:ext>
            </a:extLst>
          </p:cNvPr>
          <p:cNvSpPr/>
          <p:nvPr/>
        </p:nvSpPr>
        <p:spPr>
          <a:xfrm>
            <a:off x="1613231" y="2780493"/>
            <a:ext cx="4634360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92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（二）羊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输精方法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3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开膣器输精法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06A11B9-512E-451A-90BD-6C2095FD0E81}"/>
              </a:ext>
            </a:extLst>
          </p:cNvPr>
          <p:cNvSpPr/>
          <p:nvPr/>
        </p:nvSpPr>
        <p:spPr>
          <a:xfrm>
            <a:off x="966787" y="3005201"/>
            <a:ext cx="2705735" cy="3200400"/>
          </a:xfrm>
          <a:custGeom>
            <a:avLst/>
            <a:gdLst/>
            <a:ahLst/>
            <a:cxnLst/>
            <a:rect l="l" t="t" r="r" b="b"/>
            <a:pathLst>
              <a:path w="2705735" h="3200400">
                <a:moveTo>
                  <a:pt x="2442019" y="0"/>
                </a:moveTo>
                <a:lnTo>
                  <a:pt x="263118" y="0"/>
                </a:lnTo>
                <a:lnTo>
                  <a:pt x="220440" y="4187"/>
                </a:lnTo>
                <a:lnTo>
                  <a:pt x="179953" y="16312"/>
                </a:lnTo>
                <a:lnTo>
                  <a:pt x="142201" y="35716"/>
                </a:lnTo>
                <a:lnTo>
                  <a:pt x="107725" y="61740"/>
                </a:lnTo>
                <a:lnTo>
                  <a:pt x="77066" y="93726"/>
                </a:lnTo>
                <a:lnTo>
                  <a:pt x="50767" y="131015"/>
                </a:lnTo>
                <a:lnTo>
                  <a:pt x="29369" y="172949"/>
                </a:lnTo>
                <a:lnTo>
                  <a:pt x="13414" y="218870"/>
                </a:lnTo>
                <a:lnTo>
                  <a:pt x="3443" y="268120"/>
                </a:lnTo>
                <a:lnTo>
                  <a:pt x="0" y="320039"/>
                </a:lnTo>
                <a:lnTo>
                  <a:pt x="0" y="2880296"/>
                </a:lnTo>
                <a:lnTo>
                  <a:pt x="3443" y="2932209"/>
                </a:lnTo>
                <a:lnTo>
                  <a:pt x="13414" y="2981455"/>
                </a:lnTo>
                <a:lnTo>
                  <a:pt x="29369" y="3027375"/>
                </a:lnTo>
                <a:lnTo>
                  <a:pt x="50767" y="3069310"/>
                </a:lnTo>
                <a:lnTo>
                  <a:pt x="77066" y="3106600"/>
                </a:lnTo>
                <a:lnTo>
                  <a:pt x="107725" y="3138588"/>
                </a:lnTo>
                <a:lnTo>
                  <a:pt x="142201" y="3164615"/>
                </a:lnTo>
                <a:lnTo>
                  <a:pt x="179953" y="3184021"/>
                </a:lnTo>
                <a:lnTo>
                  <a:pt x="220440" y="3196147"/>
                </a:lnTo>
                <a:lnTo>
                  <a:pt x="263118" y="3200336"/>
                </a:lnTo>
                <a:lnTo>
                  <a:pt x="2442019" y="3200336"/>
                </a:lnTo>
                <a:lnTo>
                  <a:pt x="2484692" y="3196147"/>
                </a:lnTo>
                <a:lnTo>
                  <a:pt x="2525177" y="3184021"/>
                </a:lnTo>
                <a:lnTo>
                  <a:pt x="2562930" y="3164615"/>
                </a:lnTo>
                <a:lnTo>
                  <a:pt x="2597410" y="3138588"/>
                </a:lnTo>
                <a:lnTo>
                  <a:pt x="2628074" y="3106600"/>
                </a:lnTo>
                <a:lnTo>
                  <a:pt x="2654379" y="3069310"/>
                </a:lnTo>
                <a:lnTo>
                  <a:pt x="2675783" y="3027375"/>
                </a:lnTo>
                <a:lnTo>
                  <a:pt x="2691744" y="2981455"/>
                </a:lnTo>
                <a:lnTo>
                  <a:pt x="2701718" y="2932209"/>
                </a:lnTo>
                <a:lnTo>
                  <a:pt x="2705163" y="2880296"/>
                </a:lnTo>
                <a:lnTo>
                  <a:pt x="2705163" y="320039"/>
                </a:lnTo>
                <a:lnTo>
                  <a:pt x="2701718" y="268120"/>
                </a:lnTo>
                <a:lnTo>
                  <a:pt x="2691744" y="218870"/>
                </a:lnTo>
                <a:lnTo>
                  <a:pt x="2675783" y="172949"/>
                </a:lnTo>
                <a:lnTo>
                  <a:pt x="2654379" y="131015"/>
                </a:lnTo>
                <a:lnTo>
                  <a:pt x="2628074" y="93726"/>
                </a:lnTo>
                <a:lnTo>
                  <a:pt x="2597410" y="61740"/>
                </a:lnTo>
                <a:lnTo>
                  <a:pt x="2562930" y="35716"/>
                </a:lnTo>
                <a:lnTo>
                  <a:pt x="2525177" y="16312"/>
                </a:lnTo>
                <a:lnTo>
                  <a:pt x="2484692" y="4187"/>
                </a:lnTo>
                <a:lnTo>
                  <a:pt x="244201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FEB52EF-EB69-415F-BEEE-98D03B8744C7}"/>
              </a:ext>
            </a:extLst>
          </p:cNvPr>
          <p:cNvSpPr txBox="1"/>
          <p:nvPr/>
        </p:nvSpPr>
        <p:spPr>
          <a:xfrm>
            <a:off x="1157922" y="3904805"/>
            <a:ext cx="2314575" cy="1275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151200"/>
              </a:lnSpc>
              <a:spcBef>
                <a:spcPts val="140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输精人员的手臂要进行 彻底地清洗消毒，输精 </a:t>
            </a: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器械要高温消毒；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83BCB523-4F1C-4AE9-BA82-C81CB4296310}"/>
              </a:ext>
            </a:extLst>
          </p:cNvPr>
          <p:cNvSpPr/>
          <p:nvPr/>
        </p:nvSpPr>
        <p:spPr>
          <a:xfrm>
            <a:off x="3933825" y="4191000"/>
            <a:ext cx="571500" cy="819150"/>
          </a:xfrm>
          <a:custGeom>
            <a:avLst/>
            <a:gdLst/>
            <a:ahLst/>
            <a:cxnLst/>
            <a:rect l="l" t="t" r="r" b="b"/>
            <a:pathLst>
              <a:path w="571500" h="819150">
                <a:moveTo>
                  <a:pt x="285750" y="0"/>
                </a:moveTo>
                <a:lnTo>
                  <a:pt x="285750" y="163830"/>
                </a:lnTo>
                <a:lnTo>
                  <a:pt x="0" y="163830"/>
                </a:lnTo>
                <a:lnTo>
                  <a:pt x="0" y="655319"/>
                </a:lnTo>
                <a:lnTo>
                  <a:pt x="285750" y="655319"/>
                </a:lnTo>
                <a:lnTo>
                  <a:pt x="285750" y="819150"/>
                </a:lnTo>
                <a:lnTo>
                  <a:pt x="571500" y="409575"/>
                </a:lnTo>
                <a:lnTo>
                  <a:pt x="285750" y="0"/>
                </a:lnTo>
                <a:close/>
              </a:path>
            </a:pathLst>
          </a:custGeom>
          <a:solidFill>
            <a:srgbClr val="BAD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C812B82A-0028-4894-88F7-71ABB4FDDBE1}"/>
              </a:ext>
            </a:extLst>
          </p:cNvPr>
          <p:cNvSpPr/>
          <p:nvPr/>
        </p:nvSpPr>
        <p:spPr>
          <a:xfrm>
            <a:off x="4748276" y="3005201"/>
            <a:ext cx="2705100" cy="3200400"/>
          </a:xfrm>
          <a:custGeom>
            <a:avLst/>
            <a:gdLst/>
            <a:ahLst/>
            <a:cxnLst/>
            <a:rect l="l" t="t" r="r" b="b"/>
            <a:pathLst>
              <a:path w="2705100" h="3200400">
                <a:moveTo>
                  <a:pt x="2441955" y="0"/>
                </a:moveTo>
                <a:lnTo>
                  <a:pt x="263016" y="0"/>
                </a:lnTo>
                <a:lnTo>
                  <a:pt x="220347" y="4187"/>
                </a:lnTo>
                <a:lnTo>
                  <a:pt x="179872" y="16312"/>
                </a:lnTo>
                <a:lnTo>
                  <a:pt x="142133" y="35716"/>
                </a:lnTo>
                <a:lnTo>
                  <a:pt x="107670" y="61740"/>
                </a:lnTo>
                <a:lnTo>
                  <a:pt x="77025" y="93726"/>
                </a:lnTo>
                <a:lnTo>
                  <a:pt x="50739" y="131015"/>
                </a:lnTo>
                <a:lnTo>
                  <a:pt x="29352" y="172949"/>
                </a:lnTo>
                <a:lnTo>
                  <a:pt x="13406" y="218870"/>
                </a:lnTo>
                <a:lnTo>
                  <a:pt x="3441" y="268120"/>
                </a:lnTo>
                <a:lnTo>
                  <a:pt x="0" y="320039"/>
                </a:lnTo>
                <a:lnTo>
                  <a:pt x="0" y="2880296"/>
                </a:lnTo>
                <a:lnTo>
                  <a:pt x="3441" y="2932209"/>
                </a:lnTo>
                <a:lnTo>
                  <a:pt x="13406" y="2981455"/>
                </a:lnTo>
                <a:lnTo>
                  <a:pt x="29352" y="3027375"/>
                </a:lnTo>
                <a:lnTo>
                  <a:pt x="50739" y="3069310"/>
                </a:lnTo>
                <a:lnTo>
                  <a:pt x="77025" y="3106600"/>
                </a:lnTo>
                <a:lnTo>
                  <a:pt x="107670" y="3138588"/>
                </a:lnTo>
                <a:lnTo>
                  <a:pt x="142133" y="3164615"/>
                </a:lnTo>
                <a:lnTo>
                  <a:pt x="179872" y="3184021"/>
                </a:lnTo>
                <a:lnTo>
                  <a:pt x="220347" y="3196147"/>
                </a:lnTo>
                <a:lnTo>
                  <a:pt x="263016" y="3200336"/>
                </a:lnTo>
                <a:lnTo>
                  <a:pt x="2441955" y="3200336"/>
                </a:lnTo>
                <a:lnTo>
                  <a:pt x="2484629" y="3196147"/>
                </a:lnTo>
                <a:lnTo>
                  <a:pt x="2525113" y="3184021"/>
                </a:lnTo>
                <a:lnTo>
                  <a:pt x="2562867" y="3164615"/>
                </a:lnTo>
                <a:lnTo>
                  <a:pt x="2597347" y="3138588"/>
                </a:lnTo>
                <a:lnTo>
                  <a:pt x="2628011" y="3106600"/>
                </a:lnTo>
                <a:lnTo>
                  <a:pt x="2654316" y="3069310"/>
                </a:lnTo>
                <a:lnTo>
                  <a:pt x="2675720" y="3027375"/>
                </a:lnTo>
                <a:lnTo>
                  <a:pt x="2691680" y="2981455"/>
                </a:lnTo>
                <a:lnTo>
                  <a:pt x="2701654" y="2932209"/>
                </a:lnTo>
                <a:lnTo>
                  <a:pt x="2705100" y="2880296"/>
                </a:lnTo>
                <a:lnTo>
                  <a:pt x="2705100" y="320039"/>
                </a:lnTo>
                <a:lnTo>
                  <a:pt x="2701654" y="268120"/>
                </a:lnTo>
                <a:lnTo>
                  <a:pt x="2691680" y="218870"/>
                </a:lnTo>
                <a:lnTo>
                  <a:pt x="2675720" y="172949"/>
                </a:lnTo>
                <a:lnTo>
                  <a:pt x="2654316" y="131015"/>
                </a:lnTo>
                <a:lnTo>
                  <a:pt x="2628011" y="93726"/>
                </a:lnTo>
                <a:lnTo>
                  <a:pt x="2597347" y="61740"/>
                </a:lnTo>
                <a:lnTo>
                  <a:pt x="2562867" y="35716"/>
                </a:lnTo>
                <a:lnTo>
                  <a:pt x="2525113" y="16312"/>
                </a:lnTo>
                <a:lnTo>
                  <a:pt x="2484629" y="4187"/>
                </a:lnTo>
                <a:lnTo>
                  <a:pt x="2441955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8880397E-88B6-4191-8DEE-8698D42F21F9}"/>
              </a:ext>
            </a:extLst>
          </p:cNvPr>
          <p:cNvSpPr txBox="1"/>
          <p:nvPr/>
        </p:nvSpPr>
        <p:spPr>
          <a:xfrm>
            <a:off x="4829809" y="3698938"/>
            <a:ext cx="2543810" cy="16852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76200">
              <a:lnSpc>
                <a:spcPct val="151200"/>
              </a:lnSpc>
              <a:spcBef>
                <a:spcPts val="135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开膣器的开张度不能过 大，否则容易引起母羊 努责，不易找到子宫颈，</a:t>
            </a:r>
            <a:endParaRPr sz="1800">
              <a:latin typeface="微软雅黑"/>
              <a:cs typeface="微软雅黑"/>
            </a:endParaRPr>
          </a:p>
          <a:p>
            <a:pPr marL="317500">
              <a:lnSpc>
                <a:spcPct val="100000"/>
              </a:lnSpc>
              <a:spcBef>
                <a:spcPts val="1075"/>
              </a:spcBef>
            </a:pP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不利于深部输精。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29D8198E-6408-42F9-8766-B52E4ACC2C25}"/>
              </a:ext>
            </a:extLst>
          </p:cNvPr>
          <p:cNvSpPr/>
          <p:nvPr/>
        </p:nvSpPr>
        <p:spPr>
          <a:xfrm>
            <a:off x="7715250" y="4191000"/>
            <a:ext cx="571500" cy="819150"/>
          </a:xfrm>
          <a:custGeom>
            <a:avLst/>
            <a:gdLst/>
            <a:ahLst/>
            <a:cxnLst/>
            <a:rect l="l" t="t" r="r" b="b"/>
            <a:pathLst>
              <a:path w="571500" h="819150">
                <a:moveTo>
                  <a:pt x="285750" y="0"/>
                </a:moveTo>
                <a:lnTo>
                  <a:pt x="285750" y="163830"/>
                </a:lnTo>
                <a:lnTo>
                  <a:pt x="0" y="163830"/>
                </a:lnTo>
                <a:lnTo>
                  <a:pt x="0" y="655319"/>
                </a:lnTo>
                <a:lnTo>
                  <a:pt x="285750" y="655319"/>
                </a:lnTo>
                <a:lnTo>
                  <a:pt x="285750" y="819150"/>
                </a:lnTo>
                <a:lnTo>
                  <a:pt x="571500" y="409575"/>
                </a:lnTo>
                <a:lnTo>
                  <a:pt x="285750" y="0"/>
                </a:lnTo>
                <a:close/>
              </a:path>
            </a:pathLst>
          </a:custGeom>
          <a:solidFill>
            <a:srgbClr val="BAD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BA081D42-C62E-4D70-9063-63A73167317F}"/>
              </a:ext>
            </a:extLst>
          </p:cNvPr>
          <p:cNvSpPr/>
          <p:nvPr/>
        </p:nvSpPr>
        <p:spPr>
          <a:xfrm>
            <a:off x="8529701" y="3005201"/>
            <a:ext cx="2705100" cy="3200400"/>
          </a:xfrm>
          <a:custGeom>
            <a:avLst/>
            <a:gdLst/>
            <a:ahLst/>
            <a:cxnLst/>
            <a:rect l="l" t="t" r="r" b="b"/>
            <a:pathLst>
              <a:path w="2705100" h="3200400">
                <a:moveTo>
                  <a:pt x="2441955" y="0"/>
                </a:moveTo>
                <a:lnTo>
                  <a:pt x="263017" y="0"/>
                </a:lnTo>
                <a:lnTo>
                  <a:pt x="220347" y="4187"/>
                </a:lnTo>
                <a:lnTo>
                  <a:pt x="179872" y="16312"/>
                </a:lnTo>
                <a:lnTo>
                  <a:pt x="142133" y="35716"/>
                </a:lnTo>
                <a:lnTo>
                  <a:pt x="107670" y="61740"/>
                </a:lnTo>
                <a:lnTo>
                  <a:pt x="77025" y="93726"/>
                </a:lnTo>
                <a:lnTo>
                  <a:pt x="50739" y="131015"/>
                </a:lnTo>
                <a:lnTo>
                  <a:pt x="29352" y="172949"/>
                </a:lnTo>
                <a:lnTo>
                  <a:pt x="13406" y="218870"/>
                </a:lnTo>
                <a:lnTo>
                  <a:pt x="3441" y="268120"/>
                </a:lnTo>
                <a:lnTo>
                  <a:pt x="0" y="320039"/>
                </a:lnTo>
                <a:lnTo>
                  <a:pt x="0" y="2880296"/>
                </a:lnTo>
                <a:lnTo>
                  <a:pt x="3441" y="2932209"/>
                </a:lnTo>
                <a:lnTo>
                  <a:pt x="13406" y="2981455"/>
                </a:lnTo>
                <a:lnTo>
                  <a:pt x="29352" y="3027375"/>
                </a:lnTo>
                <a:lnTo>
                  <a:pt x="50739" y="3069310"/>
                </a:lnTo>
                <a:lnTo>
                  <a:pt x="77025" y="3106600"/>
                </a:lnTo>
                <a:lnTo>
                  <a:pt x="107670" y="3138588"/>
                </a:lnTo>
                <a:lnTo>
                  <a:pt x="142133" y="3164615"/>
                </a:lnTo>
                <a:lnTo>
                  <a:pt x="179872" y="3184021"/>
                </a:lnTo>
                <a:lnTo>
                  <a:pt x="220347" y="3196147"/>
                </a:lnTo>
                <a:lnTo>
                  <a:pt x="263017" y="3200336"/>
                </a:lnTo>
                <a:lnTo>
                  <a:pt x="2441955" y="3200336"/>
                </a:lnTo>
                <a:lnTo>
                  <a:pt x="2484629" y="3196147"/>
                </a:lnTo>
                <a:lnTo>
                  <a:pt x="2525113" y="3184021"/>
                </a:lnTo>
                <a:lnTo>
                  <a:pt x="2562867" y="3164615"/>
                </a:lnTo>
                <a:lnTo>
                  <a:pt x="2597347" y="3138588"/>
                </a:lnTo>
                <a:lnTo>
                  <a:pt x="2628011" y="3106600"/>
                </a:lnTo>
                <a:lnTo>
                  <a:pt x="2654316" y="3069310"/>
                </a:lnTo>
                <a:lnTo>
                  <a:pt x="2675720" y="3027375"/>
                </a:lnTo>
                <a:lnTo>
                  <a:pt x="2691680" y="2981455"/>
                </a:lnTo>
                <a:lnTo>
                  <a:pt x="2701654" y="2932209"/>
                </a:lnTo>
                <a:lnTo>
                  <a:pt x="2705100" y="2880296"/>
                </a:lnTo>
                <a:lnTo>
                  <a:pt x="2705100" y="320039"/>
                </a:lnTo>
                <a:lnTo>
                  <a:pt x="2701654" y="268120"/>
                </a:lnTo>
                <a:lnTo>
                  <a:pt x="2691680" y="218870"/>
                </a:lnTo>
                <a:lnTo>
                  <a:pt x="2675720" y="172949"/>
                </a:lnTo>
                <a:lnTo>
                  <a:pt x="2654316" y="131015"/>
                </a:lnTo>
                <a:lnTo>
                  <a:pt x="2628011" y="93726"/>
                </a:lnTo>
                <a:lnTo>
                  <a:pt x="2597347" y="61740"/>
                </a:lnTo>
                <a:lnTo>
                  <a:pt x="2562867" y="35716"/>
                </a:lnTo>
                <a:lnTo>
                  <a:pt x="2525113" y="16312"/>
                </a:lnTo>
                <a:lnTo>
                  <a:pt x="2484629" y="4187"/>
                </a:lnTo>
                <a:lnTo>
                  <a:pt x="2441955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598EF63A-D9AB-4F67-BC6A-EDE885462CF5}"/>
              </a:ext>
            </a:extLst>
          </p:cNvPr>
          <p:cNvSpPr txBox="1"/>
          <p:nvPr/>
        </p:nvSpPr>
        <p:spPr>
          <a:xfrm>
            <a:off x="8550275" y="3698938"/>
            <a:ext cx="2666365" cy="16852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750" marR="5080" indent="-19050">
              <a:lnSpc>
                <a:spcPct val="151200"/>
              </a:lnSpc>
              <a:spcBef>
                <a:spcPts val="135"/>
              </a:spcBef>
            </a:pP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母羊一个情期应输</a:t>
            </a:r>
            <a:r>
              <a:rPr sz="1800" spc="10" dirty="0">
                <a:solidFill>
                  <a:srgbClr val="FFFFFF"/>
                </a:solidFill>
                <a:latin typeface="微软雅黑"/>
                <a:cs typeface="微软雅黑"/>
              </a:rPr>
              <a:t>精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次， </a:t>
            </a: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发现发情时输</a:t>
            </a:r>
            <a:r>
              <a:rPr sz="1800" spc="5" dirty="0">
                <a:solidFill>
                  <a:srgbClr val="FFFFFF"/>
                </a:solidFill>
                <a:latin typeface="微软雅黑"/>
                <a:cs typeface="微软雅黑"/>
              </a:rPr>
              <a:t>精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次，间 隔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8-10</a:t>
            </a: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个小时进行第二</a:t>
            </a:r>
            <a:endParaRPr sz="1800">
              <a:latin typeface="微软雅黑"/>
              <a:cs typeface="微软雅黑"/>
            </a:endParaRPr>
          </a:p>
          <a:p>
            <a:pPr marL="77470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次输精。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789BEA72-6895-421E-88D7-5E9A0B4A3268}"/>
              </a:ext>
            </a:extLst>
          </p:cNvPr>
          <p:cNvSpPr txBox="1"/>
          <p:nvPr/>
        </p:nvSpPr>
        <p:spPr>
          <a:xfrm>
            <a:off x="1384681" y="2473895"/>
            <a:ext cx="336359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25" dirty="0">
                <a:solidFill>
                  <a:srgbClr val="EC7C30"/>
                </a:solidFill>
                <a:latin typeface="微软雅黑"/>
                <a:cs typeface="微软雅黑"/>
              </a:rPr>
              <a:t>开膣器法输精需要注意</a:t>
            </a:r>
            <a:r>
              <a:rPr sz="2000" b="1" spc="-50" dirty="0">
                <a:solidFill>
                  <a:srgbClr val="EC7C30"/>
                </a:solidFill>
                <a:latin typeface="微软雅黑"/>
                <a:cs typeface="微软雅黑"/>
              </a:rPr>
              <a:t>的</a:t>
            </a:r>
            <a:r>
              <a:rPr sz="2000" b="1" spc="25" dirty="0">
                <a:solidFill>
                  <a:srgbClr val="EC7C30"/>
                </a:solidFill>
                <a:latin typeface="微软雅黑"/>
                <a:cs typeface="微软雅黑"/>
              </a:rPr>
              <a:t>问题</a:t>
            </a:r>
            <a:endParaRPr sz="2000" dirty="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1950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（二）羊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输精方法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3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开膣器输精法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BDD1CBCC-7669-4F03-9F81-77E1F8F10004}"/>
              </a:ext>
            </a:extLst>
          </p:cNvPr>
          <p:cNvSpPr/>
          <p:nvPr/>
        </p:nvSpPr>
        <p:spPr>
          <a:xfrm>
            <a:off x="3124362" y="2486220"/>
            <a:ext cx="5943276" cy="395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2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（一）羊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输精前的准备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1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母羊的准备</a:t>
            </a:r>
            <a:endParaRPr lang="zh-CN" altLang="en-US" spc="4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spcBef>
                <a:spcPts val="95"/>
              </a:spcBef>
              <a:buNone/>
            </a:pP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6D34212-C2A6-495C-962A-88543AA4A09C}"/>
              </a:ext>
            </a:extLst>
          </p:cNvPr>
          <p:cNvSpPr txBox="1"/>
          <p:nvPr/>
        </p:nvSpPr>
        <p:spPr>
          <a:xfrm>
            <a:off x="822642" y="3472497"/>
            <a:ext cx="5755005" cy="1857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50200"/>
              </a:lnSpc>
              <a:spcBef>
                <a:spcPts val="95"/>
              </a:spcBef>
              <a:buFont typeface="Wingdings"/>
              <a:buChar char=""/>
              <a:tabLst>
                <a:tab pos="356235" algn="l"/>
              </a:tabLst>
            </a:pPr>
            <a:r>
              <a:rPr sz="2000" spc="25" dirty="0">
                <a:latin typeface="微软雅黑"/>
                <a:cs typeface="微软雅黑"/>
              </a:rPr>
              <a:t>发</a:t>
            </a:r>
            <a:r>
              <a:rPr sz="2000" spc="20" dirty="0">
                <a:latin typeface="微软雅黑"/>
                <a:cs typeface="微软雅黑"/>
              </a:rPr>
              <a:t>情</a:t>
            </a:r>
            <a:r>
              <a:rPr sz="2000" spc="25" dirty="0">
                <a:latin typeface="微软雅黑"/>
                <a:cs typeface="微软雅黑"/>
              </a:rPr>
              <a:t>母羊进行发情鉴定</a:t>
            </a:r>
            <a:r>
              <a:rPr sz="2000" spc="-50" dirty="0">
                <a:latin typeface="微软雅黑"/>
                <a:cs typeface="微软雅黑"/>
              </a:rPr>
              <a:t>及</a:t>
            </a:r>
            <a:r>
              <a:rPr sz="2000" spc="25" dirty="0">
                <a:latin typeface="微软雅黑"/>
                <a:cs typeface="微软雅黑"/>
              </a:rPr>
              <a:t>健康检查后才</a:t>
            </a:r>
            <a:r>
              <a:rPr sz="2000" spc="-50" dirty="0">
                <a:latin typeface="微软雅黑"/>
                <a:cs typeface="微软雅黑"/>
              </a:rPr>
              <a:t>能</a:t>
            </a:r>
            <a:r>
              <a:rPr sz="2000" spc="25" dirty="0">
                <a:latin typeface="微软雅黑"/>
                <a:cs typeface="微软雅黑"/>
              </a:rPr>
              <a:t>输</a:t>
            </a:r>
            <a:r>
              <a:rPr sz="2000" spc="10" dirty="0">
                <a:latin typeface="微软雅黑"/>
                <a:cs typeface="微软雅黑"/>
              </a:rPr>
              <a:t>精</a:t>
            </a:r>
            <a:r>
              <a:rPr sz="2000" spc="20" dirty="0">
                <a:latin typeface="微软雅黑"/>
                <a:cs typeface="微软雅黑"/>
              </a:rPr>
              <a:t>， 母羊输精前，</a:t>
            </a:r>
            <a:r>
              <a:rPr sz="2000" spc="-55" dirty="0">
                <a:latin typeface="微软雅黑"/>
                <a:cs typeface="微软雅黑"/>
              </a:rPr>
              <a:t>应</a:t>
            </a:r>
            <a:r>
              <a:rPr sz="2000" spc="25" dirty="0">
                <a:latin typeface="微软雅黑"/>
                <a:cs typeface="微软雅黑"/>
              </a:rPr>
              <a:t>对外</a:t>
            </a:r>
            <a:r>
              <a:rPr sz="2000" spc="15" dirty="0">
                <a:latin typeface="微软雅黑"/>
                <a:cs typeface="微软雅黑"/>
              </a:rPr>
              <a:t>阴</a:t>
            </a:r>
            <a:r>
              <a:rPr sz="2000" spc="25" dirty="0">
                <a:latin typeface="微软雅黑"/>
                <a:cs typeface="微软雅黑"/>
              </a:rPr>
              <a:t>部</a:t>
            </a:r>
            <a:r>
              <a:rPr sz="2000" spc="-55" dirty="0">
                <a:latin typeface="微软雅黑"/>
                <a:cs typeface="微软雅黑"/>
              </a:rPr>
              <a:t>进</a:t>
            </a:r>
            <a:r>
              <a:rPr sz="2000" spc="25" dirty="0">
                <a:latin typeface="微软雅黑"/>
                <a:cs typeface="微软雅黑"/>
              </a:rPr>
              <a:t>行清洗，</a:t>
            </a:r>
            <a:r>
              <a:rPr sz="2000" spc="20" dirty="0">
                <a:latin typeface="微软雅黑"/>
                <a:cs typeface="微软雅黑"/>
              </a:rPr>
              <a:t>以</a:t>
            </a:r>
            <a:r>
              <a:rPr sz="2000" spc="-65" dirty="0">
                <a:latin typeface="Arial"/>
                <a:cs typeface="Arial"/>
              </a:rPr>
              <a:t>1</a:t>
            </a:r>
            <a:r>
              <a:rPr sz="2000" spc="40" dirty="0">
                <a:latin typeface="Arial"/>
                <a:cs typeface="Arial"/>
              </a:rPr>
              <a:t>/</a:t>
            </a:r>
            <a:r>
              <a:rPr sz="2000" spc="15" dirty="0">
                <a:latin typeface="Arial"/>
                <a:cs typeface="Arial"/>
              </a:rPr>
              <a:t>3</a:t>
            </a:r>
            <a:r>
              <a:rPr sz="2000" spc="-60" dirty="0">
                <a:latin typeface="Arial"/>
                <a:cs typeface="Arial"/>
              </a:rPr>
              <a:t>0</a:t>
            </a:r>
            <a:r>
              <a:rPr sz="2000" spc="15" dirty="0">
                <a:latin typeface="Arial"/>
                <a:cs typeface="Arial"/>
              </a:rPr>
              <a:t>0</a:t>
            </a:r>
            <a:r>
              <a:rPr sz="2000" spc="10" dirty="0">
                <a:latin typeface="Arial"/>
                <a:cs typeface="Arial"/>
              </a:rPr>
              <a:t>0</a:t>
            </a:r>
            <a:r>
              <a:rPr sz="2000" spc="25" dirty="0">
                <a:latin typeface="微软雅黑"/>
                <a:cs typeface="微软雅黑"/>
              </a:rPr>
              <a:t>新 洁尔灭溶液或酒精棉球</a:t>
            </a:r>
            <a:r>
              <a:rPr sz="2000" spc="-50" dirty="0">
                <a:latin typeface="微软雅黑"/>
                <a:cs typeface="微软雅黑"/>
              </a:rPr>
              <a:t>进</a:t>
            </a:r>
            <a:r>
              <a:rPr sz="2000" spc="25" dirty="0">
                <a:latin typeface="微软雅黑"/>
                <a:cs typeface="微软雅黑"/>
              </a:rPr>
              <a:t>行擦拭消</a:t>
            </a:r>
            <a:r>
              <a:rPr sz="2000" spc="10" dirty="0">
                <a:latin typeface="微软雅黑"/>
                <a:cs typeface="微软雅黑"/>
              </a:rPr>
              <a:t>毒</a:t>
            </a:r>
            <a:r>
              <a:rPr sz="2000" spc="25" dirty="0">
                <a:latin typeface="微软雅黑"/>
                <a:cs typeface="微软雅黑"/>
              </a:rPr>
              <a:t>，</a:t>
            </a:r>
            <a:r>
              <a:rPr sz="2000" spc="-55" dirty="0">
                <a:latin typeface="微软雅黑"/>
                <a:cs typeface="微软雅黑"/>
              </a:rPr>
              <a:t>待</a:t>
            </a:r>
            <a:r>
              <a:rPr sz="2000" spc="20" dirty="0">
                <a:latin typeface="微软雅黑"/>
                <a:cs typeface="微软雅黑"/>
              </a:rPr>
              <a:t>干燥后 </a:t>
            </a:r>
            <a:r>
              <a:rPr sz="2000" spc="25" dirty="0">
                <a:latin typeface="微软雅黑"/>
                <a:cs typeface="微软雅黑"/>
              </a:rPr>
              <a:t>再用生理盐水棉球擦</a:t>
            </a:r>
            <a:r>
              <a:rPr sz="2000" spc="15" dirty="0">
                <a:latin typeface="微软雅黑"/>
                <a:cs typeface="微软雅黑"/>
              </a:rPr>
              <a:t>拭</a:t>
            </a:r>
            <a:r>
              <a:rPr sz="2000" spc="25" dirty="0">
                <a:latin typeface="微软雅黑"/>
                <a:cs typeface="微软雅黑"/>
              </a:rPr>
              <a:t>。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8D7AB30-54D9-48B9-A270-5E2E520D9164}"/>
              </a:ext>
            </a:extLst>
          </p:cNvPr>
          <p:cNvSpPr/>
          <p:nvPr/>
        </p:nvSpPr>
        <p:spPr>
          <a:xfrm>
            <a:off x="8067675" y="2505075"/>
            <a:ext cx="29718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85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（一）羊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输精前的准备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2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器械的准备</a:t>
            </a:r>
            <a:endParaRPr lang="zh-CN" altLang="en-US" spc="4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spcBef>
                <a:spcPts val="95"/>
              </a:spcBef>
              <a:buNone/>
            </a:pP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6D34212-C2A6-495C-962A-88543AA4A09C}"/>
              </a:ext>
            </a:extLst>
          </p:cNvPr>
          <p:cNvSpPr txBox="1"/>
          <p:nvPr/>
        </p:nvSpPr>
        <p:spPr>
          <a:xfrm>
            <a:off x="1442574" y="2696147"/>
            <a:ext cx="937524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把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洗涤好的开膣器、输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枪、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镊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子用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纱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布包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好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，一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起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进行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高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压灭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菌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消毒。</a:t>
            </a:r>
            <a:endParaRPr lang="zh-CN" altLang="en-US" sz="2000" dirty="0">
              <a:latin typeface="微软雅黑"/>
              <a:cs typeface="微软雅黑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8505F73-868D-4479-9DCC-CFE3D0C6C6F4}"/>
              </a:ext>
            </a:extLst>
          </p:cNvPr>
          <p:cNvSpPr/>
          <p:nvPr/>
        </p:nvSpPr>
        <p:spPr>
          <a:xfrm>
            <a:off x="7962900" y="3924300"/>
            <a:ext cx="2362200" cy="225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21AAC55B-B808-4B92-BC95-4B6ED9D6CD09}"/>
              </a:ext>
            </a:extLst>
          </p:cNvPr>
          <p:cNvSpPr/>
          <p:nvPr/>
        </p:nvSpPr>
        <p:spPr>
          <a:xfrm>
            <a:off x="1961668" y="4003613"/>
            <a:ext cx="3839056" cy="2178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89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（一）羊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输精前的准备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3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精液的准备</a:t>
            </a:r>
            <a:endParaRPr lang="zh-CN" altLang="en-US" spc="4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spcBef>
                <a:spcPts val="95"/>
              </a:spcBef>
              <a:buNone/>
            </a:pP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6D34212-C2A6-495C-962A-88543AA4A09C}"/>
              </a:ext>
            </a:extLst>
          </p:cNvPr>
          <p:cNvSpPr txBox="1"/>
          <p:nvPr/>
        </p:nvSpPr>
        <p:spPr>
          <a:xfrm>
            <a:off x="1442574" y="2696147"/>
            <a:ext cx="9375243" cy="8864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200"/>
              </a:lnSpc>
              <a:spcBef>
                <a:spcPts val="2720"/>
              </a:spcBef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精液采集</a:t>
            </a:r>
            <a:r>
              <a:rPr lang="zh-CN" altLang="en-US" sz="2000" spc="15" dirty="0">
                <a:solidFill>
                  <a:srgbClr val="404040"/>
                </a:solidFill>
                <a:latin typeface="微软雅黑"/>
                <a:cs typeface="微软雅黑"/>
              </a:rPr>
              <a:t>后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要尽</a:t>
            </a:r>
            <a:r>
              <a:rPr lang="zh-CN" altLang="en-US" sz="2000" spc="15" dirty="0">
                <a:solidFill>
                  <a:srgbClr val="404040"/>
                </a:solidFill>
                <a:latin typeface="微软雅黑"/>
                <a:cs typeface="微软雅黑"/>
              </a:rPr>
              <a:t>快</a:t>
            </a:r>
            <a:r>
              <a:rPr lang="zh-CN" altLang="en-US" sz="2000" spc="95" dirty="0">
                <a:solidFill>
                  <a:srgbClr val="404040"/>
                </a:solidFill>
                <a:latin typeface="微软雅黑"/>
                <a:cs typeface="微软雅黑"/>
              </a:rPr>
              <a:t>输</a:t>
            </a:r>
            <a:r>
              <a:rPr lang="zh-CN" altLang="en-US" sz="2000" spc="35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新鲜精液</a:t>
            </a:r>
            <a:r>
              <a:rPr lang="zh-CN" altLang="en-US" sz="2000" spc="95" dirty="0">
                <a:solidFill>
                  <a:srgbClr val="404040"/>
                </a:solidFill>
                <a:latin typeface="微软雅黑"/>
                <a:cs typeface="微软雅黑"/>
              </a:rPr>
              <a:t>活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率要求证不低</a:t>
            </a:r>
            <a:r>
              <a:rPr lang="zh-CN" altLang="en-US" sz="2000" spc="15" dirty="0">
                <a:solidFill>
                  <a:srgbClr val="404040"/>
                </a:solidFill>
                <a:latin typeface="微软雅黑"/>
                <a:cs typeface="微软雅黑"/>
              </a:rPr>
              <a:t>于</a:t>
            </a:r>
            <a:r>
              <a:rPr lang="en-US" altLang="zh-CN" sz="2000" spc="20" dirty="0">
                <a:solidFill>
                  <a:srgbClr val="404040"/>
                </a:solidFill>
                <a:latin typeface="Arial"/>
                <a:cs typeface="Arial"/>
              </a:rPr>
              <a:t>0.7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冷冻</a:t>
            </a:r>
            <a:r>
              <a:rPr lang="zh-CN" altLang="en-US" sz="2000" spc="85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液需</a:t>
            </a:r>
            <a:r>
              <a:rPr lang="zh-CN" altLang="en-US" sz="2000" spc="15" dirty="0">
                <a:solidFill>
                  <a:srgbClr val="404040"/>
                </a:solidFill>
                <a:latin typeface="微软雅黑"/>
                <a:cs typeface="微软雅黑"/>
              </a:rPr>
              <a:t>要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解冻</a:t>
            </a:r>
            <a:r>
              <a:rPr lang="zh-CN" altLang="en-US" sz="2000" spc="85" dirty="0">
                <a:solidFill>
                  <a:srgbClr val="404040"/>
                </a:solidFill>
                <a:latin typeface="微软雅黑"/>
                <a:cs typeface="微软雅黑"/>
              </a:rPr>
              <a:t>后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方可输 精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，活率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在</a:t>
            </a:r>
            <a:r>
              <a:rPr lang="en-US" altLang="zh-CN" sz="2000" spc="20" dirty="0">
                <a:solidFill>
                  <a:srgbClr val="404040"/>
                </a:solidFill>
                <a:latin typeface="Arial"/>
                <a:cs typeface="Arial"/>
              </a:rPr>
              <a:t>0.3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以上。</a:t>
            </a:r>
            <a:endParaRPr lang="zh-CN" altLang="en-US" sz="2000" dirty="0">
              <a:latin typeface="微软雅黑"/>
              <a:cs typeface="微软雅黑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57544B8-E224-46B2-9FA1-8B4F509FCA5E}"/>
              </a:ext>
            </a:extLst>
          </p:cNvPr>
          <p:cNvSpPr/>
          <p:nvPr/>
        </p:nvSpPr>
        <p:spPr>
          <a:xfrm>
            <a:off x="2514600" y="3848100"/>
            <a:ext cx="2867025" cy="2724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92B06E65-74BD-4B69-9DB3-8CA696A08CD4}"/>
              </a:ext>
            </a:extLst>
          </p:cNvPr>
          <p:cNvSpPr/>
          <p:nvPr/>
        </p:nvSpPr>
        <p:spPr>
          <a:xfrm>
            <a:off x="7648575" y="3848100"/>
            <a:ext cx="2752725" cy="272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53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（一）羊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输精前的准备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4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输精人员的准备</a:t>
            </a:r>
            <a:endParaRPr lang="zh-CN" altLang="en-US" spc="4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spcBef>
                <a:spcPts val="95"/>
              </a:spcBef>
              <a:buNone/>
            </a:pP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6D34212-C2A6-495C-962A-88543AA4A09C}"/>
              </a:ext>
            </a:extLst>
          </p:cNvPr>
          <p:cNvSpPr txBox="1"/>
          <p:nvPr/>
        </p:nvSpPr>
        <p:spPr>
          <a:xfrm>
            <a:off x="1442574" y="2696147"/>
            <a:ext cx="937524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穿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好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工作服，指甲剪短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磨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光，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用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肥皂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水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洗手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擦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干，</a:t>
            </a:r>
            <a:r>
              <a:rPr lang="zh-CN" altLang="en-US" sz="2000" spc="-70" dirty="0">
                <a:solidFill>
                  <a:srgbClr val="404040"/>
                </a:solidFill>
                <a:latin typeface="微软雅黑"/>
                <a:cs typeface="微软雅黑"/>
              </a:rPr>
              <a:t>用</a:t>
            </a:r>
            <a:r>
              <a:rPr lang="en-US" altLang="zh-CN" sz="2000" spc="10" dirty="0">
                <a:solidFill>
                  <a:srgbClr val="404040"/>
                </a:solidFill>
                <a:latin typeface="Arial"/>
                <a:cs typeface="Arial"/>
              </a:rPr>
              <a:t>75%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的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酒精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消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毒后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再用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生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理盐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水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冲洗。</a:t>
            </a:r>
            <a:endParaRPr lang="zh-CN" altLang="en-US" sz="2000" dirty="0">
              <a:latin typeface="微软雅黑"/>
              <a:cs typeface="微软雅黑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7F454C-7FE5-4FCC-9D81-0FDB01E9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67" y="3709485"/>
            <a:ext cx="7279255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（二）羊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输精方法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1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阴道输精法</a:t>
            </a:r>
            <a:endParaRPr lang="zh-CN" altLang="en-US" spc="4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spcBef>
                <a:spcPts val="95"/>
              </a:spcBef>
              <a:buNone/>
            </a:pP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6D34212-C2A6-495C-962A-88543AA4A09C}"/>
              </a:ext>
            </a:extLst>
          </p:cNvPr>
          <p:cNvSpPr txBox="1"/>
          <p:nvPr/>
        </p:nvSpPr>
        <p:spPr>
          <a:xfrm>
            <a:off x="1442574" y="2696147"/>
            <a:ext cx="4508775" cy="3195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200"/>
              </a:lnSpc>
              <a:spcBef>
                <a:spcPts val="95"/>
              </a:spcBef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对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于阴道狭窄的青年母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羊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，使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用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开膣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器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很难 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打开其阴道，可采用模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拟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自然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交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配的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方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法，  将输精器直接插入阴道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深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部输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，如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果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出现 精液流动缓慢，可轻轻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转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动输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器，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略</a:t>
            </a:r>
            <a:r>
              <a:rPr lang="zh-CN" altLang="en-US" sz="2000" spc="20" dirty="0">
                <a:solidFill>
                  <a:srgbClr val="404040"/>
                </a:solidFill>
                <a:latin typeface="微软雅黑"/>
                <a:cs typeface="微软雅黑"/>
              </a:rPr>
              <a:t>微改 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变其</a:t>
            </a:r>
            <a:r>
              <a:rPr lang="zh-CN" altLang="en-US" sz="2000" spc="15" dirty="0">
                <a:solidFill>
                  <a:srgbClr val="404040"/>
                </a:solidFill>
                <a:latin typeface="微软雅黑"/>
                <a:cs typeface="微软雅黑"/>
              </a:rPr>
              <a:t>角</a:t>
            </a:r>
            <a:r>
              <a:rPr lang="zh-CN" altLang="en-US" sz="2000" spc="-55" dirty="0">
                <a:solidFill>
                  <a:srgbClr val="404040"/>
                </a:solidFill>
                <a:latin typeface="微软雅黑"/>
                <a:cs typeface="微软雅黑"/>
              </a:rPr>
              <a:t>度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或来</a:t>
            </a:r>
            <a:r>
              <a:rPr lang="zh-CN" altLang="en-US" sz="2000" spc="-60" dirty="0">
                <a:solidFill>
                  <a:srgbClr val="404040"/>
                </a:solidFill>
                <a:latin typeface="微软雅黑"/>
                <a:cs typeface="微软雅黑"/>
              </a:rPr>
              <a:t>回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拉动</a:t>
            </a:r>
            <a:r>
              <a:rPr lang="zh-CN" altLang="en-US" sz="2000" spc="-60" dirty="0">
                <a:solidFill>
                  <a:srgbClr val="404040"/>
                </a:solidFill>
                <a:latin typeface="微软雅黑"/>
                <a:cs typeface="微软雅黑"/>
              </a:rPr>
              <a:t>几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下，</a:t>
            </a:r>
            <a:r>
              <a:rPr lang="zh-CN" altLang="en-US" sz="2000" spc="-60" dirty="0">
                <a:solidFill>
                  <a:srgbClr val="404040"/>
                </a:solidFill>
                <a:latin typeface="微软雅黑"/>
                <a:cs typeface="微软雅黑"/>
              </a:rPr>
              <a:t>以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便于</a:t>
            </a:r>
            <a:r>
              <a:rPr lang="zh-CN" altLang="en-US" sz="2000" spc="-60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液流</a:t>
            </a:r>
            <a:r>
              <a:rPr lang="zh-CN" altLang="en-US" sz="2000" spc="-60" dirty="0">
                <a:solidFill>
                  <a:srgbClr val="404040"/>
                </a:solidFill>
                <a:latin typeface="微软雅黑"/>
                <a:cs typeface="微软雅黑"/>
              </a:rPr>
              <a:t>入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。</a:t>
            </a:r>
            <a:endParaRPr lang="zh-CN" altLang="en-US" sz="2000" dirty="0">
              <a:latin typeface="微软雅黑"/>
              <a:cs typeface="微软雅黑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EBA4EA8-24A1-4882-A286-0C72C866F1F5}"/>
              </a:ext>
            </a:extLst>
          </p:cNvPr>
          <p:cNvSpPr/>
          <p:nvPr/>
        </p:nvSpPr>
        <p:spPr>
          <a:xfrm>
            <a:off x="6915150" y="2543175"/>
            <a:ext cx="4743450" cy="309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6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（二）羊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输精方法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1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阴道输精法</a:t>
            </a:r>
            <a:endParaRPr lang="zh-CN" altLang="en-US" spc="4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spcBef>
                <a:spcPts val="95"/>
              </a:spcBef>
              <a:buNone/>
            </a:pP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175E535-F785-405D-941F-8D76372168C4}"/>
              </a:ext>
            </a:extLst>
          </p:cNvPr>
          <p:cNvSpPr/>
          <p:nvPr/>
        </p:nvSpPr>
        <p:spPr>
          <a:xfrm>
            <a:off x="1292171" y="3786982"/>
            <a:ext cx="10258425" cy="1739900"/>
          </a:xfrm>
          <a:custGeom>
            <a:avLst/>
            <a:gdLst/>
            <a:ahLst/>
            <a:cxnLst/>
            <a:rect l="l" t="t" r="r" b="b"/>
            <a:pathLst>
              <a:path w="10258425" h="1739900">
                <a:moveTo>
                  <a:pt x="10045319" y="1727200"/>
                </a:moveTo>
                <a:lnTo>
                  <a:pt x="213131" y="1727200"/>
                </a:lnTo>
                <a:lnTo>
                  <a:pt x="227507" y="1739900"/>
                </a:lnTo>
                <a:lnTo>
                  <a:pt x="10030968" y="1739900"/>
                </a:lnTo>
                <a:lnTo>
                  <a:pt x="10045319" y="1727200"/>
                </a:lnTo>
                <a:close/>
              </a:path>
              <a:path w="10258425" h="1739900">
                <a:moveTo>
                  <a:pt x="216903" y="1714500"/>
                </a:moveTo>
                <a:lnTo>
                  <a:pt x="171729" y="1714500"/>
                </a:lnTo>
                <a:lnTo>
                  <a:pt x="185293" y="1727200"/>
                </a:lnTo>
                <a:lnTo>
                  <a:pt x="230644" y="1727200"/>
                </a:lnTo>
                <a:lnTo>
                  <a:pt x="216903" y="1714500"/>
                </a:lnTo>
                <a:close/>
              </a:path>
              <a:path w="10258425" h="1739900">
                <a:moveTo>
                  <a:pt x="10086721" y="1714500"/>
                </a:moveTo>
                <a:lnTo>
                  <a:pt x="10041636" y="1714500"/>
                </a:lnTo>
                <a:lnTo>
                  <a:pt x="10027920" y="1727200"/>
                </a:lnTo>
                <a:lnTo>
                  <a:pt x="10073259" y="1727200"/>
                </a:lnTo>
                <a:lnTo>
                  <a:pt x="10086721" y="1714500"/>
                </a:lnTo>
                <a:close/>
              </a:path>
              <a:path w="10258425" h="1739900">
                <a:moveTo>
                  <a:pt x="177279" y="38100"/>
                </a:moveTo>
                <a:lnTo>
                  <a:pt x="158496" y="38100"/>
                </a:lnTo>
                <a:lnTo>
                  <a:pt x="133731" y="50800"/>
                </a:lnTo>
                <a:lnTo>
                  <a:pt x="110362" y="76200"/>
                </a:lnTo>
                <a:lnTo>
                  <a:pt x="88811" y="88900"/>
                </a:lnTo>
                <a:lnTo>
                  <a:pt x="51815" y="139700"/>
                </a:lnTo>
                <a:lnTo>
                  <a:pt x="29870" y="177800"/>
                </a:lnTo>
                <a:lnTo>
                  <a:pt x="13614" y="215900"/>
                </a:lnTo>
                <a:lnTo>
                  <a:pt x="3454" y="254000"/>
                </a:lnTo>
                <a:lnTo>
                  <a:pt x="1511" y="279400"/>
                </a:lnTo>
                <a:lnTo>
                  <a:pt x="393" y="292100"/>
                </a:lnTo>
                <a:lnTo>
                  <a:pt x="0" y="304800"/>
                </a:lnTo>
                <a:lnTo>
                  <a:pt x="0" y="1447800"/>
                </a:lnTo>
                <a:lnTo>
                  <a:pt x="393" y="1460500"/>
                </a:lnTo>
                <a:lnTo>
                  <a:pt x="1511" y="1473200"/>
                </a:lnTo>
                <a:lnTo>
                  <a:pt x="3454" y="1485900"/>
                </a:lnTo>
                <a:lnTo>
                  <a:pt x="6197" y="1498600"/>
                </a:lnTo>
                <a:lnTo>
                  <a:pt x="9537" y="1524000"/>
                </a:lnTo>
                <a:lnTo>
                  <a:pt x="23888" y="1562100"/>
                </a:lnTo>
                <a:lnTo>
                  <a:pt x="51815" y="1612900"/>
                </a:lnTo>
                <a:lnTo>
                  <a:pt x="88823" y="1663700"/>
                </a:lnTo>
                <a:lnTo>
                  <a:pt x="133731" y="1689100"/>
                </a:lnTo>
                <a:lnTo>
                  <a:pt x="158521" y="1714500"/>
                </a:lnTo>
                <a:lnTo>
                  <a:pt x="190220" y="1714500"/>
                </a:lnTo>
                <a:lnTo>
                  <a:pt x="177253" y="1701800"/>
                </a:lnTo>
                <a:lnTo>
                  <a:pt x="164731" y="1701800"/>
                </a:lnTo>
                <a:lnTo>
                  <a:pt x="140843" y="1689100"/>
                </a:lnTo>
                <a:lnTo>
                  <a:pt x="118452" y="1663700"/>
                </a:lnTo>
                <a:lnTo>
                  <a:pt x="97802" y="1651000"/>
                </a:lnTo>
                <a:lnTo>
                  <a:pt x="79006" y="1625600"/>
                </a:lnTo>
                <a:lnTo>
                  <a:pt x="62356" y="1600200"/>
                </a:lnTo>
                <a:lnTo>
                  <a:pt x="47790" y="1587500"/>
                </a:lnTo>
                <a:lnTo>
                  <a:pt x="41325" y="1574800"/>
                </a:lnTo>
                <a:lnTo>
                  <a:pt x="35585" y="1562100"/>
                </a:lnTo>
                <a:lnTo>
                  <a:pt x="30327" y="1536700"/>
                </a:lnTo>
                <a:lnTo>
                  <a:pt x="25742" y="1524000"/>
                </a:lnTo>
                <a:lnTo>
                  <a:pt x="16014" y="1485900"/>
                </a:lnTo>
                <a:lnTo>
                  <a:pt x="12700" y="1447800"/>
                </a:lnTo>
                <a:lnTo>
                  <a:pt x="12700" y="304800"/>
                </a:lnTo>
                <a:lnTo>
                  <a:pt x="13081" y="292100"/>
                </a:lnTo>
                <a:lnTo>
                  <a:pt x="14160" y="279400"/>
                </a:lnTo>
                <a:lnTo>
                  <a:pt x="16014" y="266700"/>
                </a:lnTo>
                <a:lnTo>
                  <a:pt x="18643" y="254000"/>
                </a:lnTo>
                <a:lnTo>
                  <a:pt x="21843" y="228600"/>
                </a:lnTo>
                <a:lnTo>
                  <a:pt x="35585" y="190500"/>
                </a:lnTo>
                <a:lnTo>
                  <a:pt x="62356" y="139700"/>
                </a:lnTo>
                <a:lnTo>
                  <a:pt x="79006" y="127000"/>
                </a:lnTo>
                <a:lnTo>
                  <a:pt x="97802" y="101600"/>
                </a:lnTo>
                <a:lnTo>
                  <a:pt x="118452" y="76200"/>
                </a:lnTo>
                <a:lnTo>
                  <a:pt x="140843" y="63500"/>
                </a:lnTo>
                <a:lnTo>
                  <a:pt x="164719" y="50800"/>
                </a:lnTo>
                <a:lnTo>
                  <a:pt x="177279" y="38100"/>
                </a:lnTo>
                <a:close/>
              </a:path>
              <a:path w="10258425" h="1739900">
                <a:moveTo>
                  <a:pt x="10050780" y="1701800"/>
                </a:moveTo>
                <a:lnTo>
                  <a:pt x="207733" y="1701800"/>
                </a:lnTo>
                <a:lnTo>
                  <a:pt x="220675" y="1714500"/>
                </a:lnTo>
                <a:lnTo>
                  <a:pt x="10037826" y="1714500"/>
                </a:lnTo>
                <a:lnTo>
                  <a:pt x="10050780" y="1701800"/>
                </a:lnTo>
                <a:close/>
              </a:path>
              <a:path w="10258425" h="1739900">
                <a:moveTo>
                  <a:pt x="10100056" y="38100"/>
                </a:moveTo>
                <a:lnTo>
                  <a:pt x="10081133" y="38100"/>
                </a:lnTo>
                <a:lnTo>
                  <a:pt x="10093833" y="50800"/>
                </a:lnTo>
                <a:lnTo>
                  <a:pt x="10117709" y="63500"/>
                </a:lnTo>
                <a:lnTo>
                  <a:pt x="10140061" y="76200"/>
                </a:lnTo>
                <a:lnTo>
                  <a:pt x="10160635" y="101600"/>
                </a:lnTo>
                <a:lnTo>
                  <a:pt x="10179431" y="127000"/>
                </a:lnTo>
                <a:lnTo>
                  <a:pt x="10196195" y="139700"/>
                </a:lnTo>
                <a:lnTo>
                  <a:pt x="10217150" y="177800"/>
                </a:lnTo>
                <a:lnTo>
                  <a:pt x="10232644" y="215900"/>
                </a:lnTo>
                <a:lnTo>
                  <a:pt x="10239756" y="254000"/>
                </a:lnTo>
                <a:lnTo>
                  <a:pt x="10242423" y="266700"/>
                </a:lnTo>
                <a:lnTo>
                  <a:pt x="10244201" y="279400"/>
                </a:lnTo>
                <a:lnTo>
                  <a:pt x="10245344" y="292100"/>
                </a:lnTo>
                <a:lnTo>
                  <a:pt x="10245725" y="304800"/>
                </a:lnTo>
                <a:lnTo>
                  <a:pt x="10245725" y="1447800"/>
                </a:lnTo>
                <a:lnTo>
                  <a:pt x="10242423" y="1485900"/>
                </a:lnTo>
                <a:lnTo>
                  <a:pt x="10232644" y="1524000"/>
                </a:lnTo>
                <a:lnTo>
                  <a:pt x="10228072" y="1536700"/>
                </a:lnTo>
                <a:lnTo>
                  <a:pt x="10222992" y="1562100"/>
                </a:lnTo>
                <a:lnTo>
                  <a:pt x="10217150" y="1574800"/>
                </a:lnTo>
                <a:lnTo>
                  <a:pt x="10210673" y="1587500"/>
                </a:lnTo>
                <a:lnTo>
                  <a:pt x="10196195" y="1600200"/>
                </a:lnTo>
                <a:lnTo>
                  <a:pt x="10179431" y="1625600"/>
                </a:lnTo>
                <a:lnTo>
                  <a:pt x="10160762" y="1651000"/>
                </a:lnTo>
                <a:lnTo>
                  <a:pt x="10140061" y="1663700"/>
                </a:lnTo>
                <a:lnTo>
                  <a:pt x="10117709" y="1689100"/>
                </a:lnTo>
                <a:lnTo>
                  <a:pt x="10093833" y="1701800"/>
                </a:lnTo>
                <a:lnTo>
                  <a:pt x="10081133" y="1701800"/>
                </a:lnTo>
                <a:lnTo>
                  <a:pt x="10068306" y="1714500"/>
                </a:lnTo>
                <a:lnTo>
                  <a:pt x="10099929" y="1714500"/>
                </a:lnTo>
                <a:lnTo>
                  <a:pt x="10124821" y="1689100"/>
                </a:lnTo>
                <a:lnTo>
                  <a:pt x="10148189" y="1676400"/>
                </a:lnTo>
                <a:lnTo>
                  <a:pt x="10189210" y="1638300"/>
                </a:lnTo>
                <a:lnTo>
                  <a:pt x="10221722" y="1587500"/>
                </a:lnTo>
                <a:lnTo>
                  <a:pt x="10240010" y="1549400"/>
                </a:lnTo>
                <a:lnTo>
                  <a:pt x="10252202" y="1498600"/>
                </a:lnTo>
                <a:lnTo>
                  <a:pt x="10254996" y="1485900"/>
                </a:lnTo>
                <a:lnTo>
                  <a:pt x="10256901" y="1473200"/>
                </a:lnTo>
                <a:lnTo>
                  <a:pt x="10258044" y="1460500"/>
                </a:lnTo>
                <a:lnTo>
                  <a:pt x="10258425" y="1447800"/>
                </a:lnTo>
                <a:lnTo>
                  <a:pt x="10258425" y="304800"/>
                </a:lnTo>
                <a:lnTo>
                  <a:pt x="10258044" y="292100"/>
                </a:lnTo>
                <a:lnTo>
                  <a:pt x="10256901" y="279400"/>
                </a:lnTo>
                <a:lnTo>
                  <a:pt x="10254996" y="254000"/>
                </a:lnTo>
                <a:lnTo>
                  <a:pt x="10244836" y="215900"/>
                </a:lnTo>
                <a:lnTo>
                  <a:pt x="10228580" y="177800"/>
                </a:lnTo>
                <a:lnTo>
                  <a:pt x="10206736" y="139700"/>
                </a:lnTo>
                <a:lnTo>
                  <a:pt x="10169652" y="88900"/>
                </a:lnTo>
                <a:lnTo>
                  <a:pt x="10148189" y="76200"/>
                </a:lnTo>
                <a:lnTo>
                  <a:pt x="10124821" y="50800"/>
                </a:lnTo>
                <a:lnTo>
                  <a:pt x="10100056" y="38100"/>
                </a:lnTo>
                <a:close/>
              </a:path>
              <a:path w="10258425" h="1739900">
                <a:moveTo>
                  <a:pt x="212090" y="1689100"/>
                </a:moveTo>
                <a:lnTo>
                  <a:pt x="182791" y="1689100"/>
                </a:lnTo>
                <a:lnTo>
                  <a:pt x="195160" y="1701800"/>
                </a:lnTo>
                <a:lnTo>
                  <a:pt x="224447" y="1701800"/>
                </a:lnTo>
                <a:lnTo>
                  <a:pt x="212090" y="1689100"/>
                </a:lnTo>
                <a:close/>
              </a:path>
              <a:path w="10258425" h="1739900">
                <a:moveTo>
                  <a:pt x="10075672" y="1689100"/>
                </a:moveTo>
                <a:lnTo>
                  <a:pt x="10046462" y="1689100"/>
                </a:lnTo>
                <a:lnTo>
                  <a:pt x="10034016" y="1701800"/>
                </a:lnTo>
                <a:lnTo>
                  <a:pt x="10063353" y="1701800"/>
                </a:lnTo>
                <a:lnTo>
                  <a:pt x="10075672" y="1689100"/>
                </a:lnTo>
                <a:close/>
              </a:path>
              <a:path w="10258425" h="1739900">
                <a:moveTo>
                  <a:pt x="224447" y="50800"/>
                </a:moveTo>
                <a:lnTo>
                  <a:pt x="182765" y="50800"/>
                </a:lnTo>
                <a:lnTo>
                  <a:pt x="170941" y="63500"/>
                </a:lnTo>
                <a:lnTo>
                  <a:pt x="147955" y="76200"/>
                </a:lnTo>
                <a:lnTo>
                  <a:pt x="126530" y="88900"/>
                </a:lnTo>
                <a:lnTo>
                  <a:pt x="106794" y="114300"/>
                </a:lnTo>
                <a:lnTo>
                  <a:pt x="88823" y="127000"/>
                </a:lnTo>
                <a:lnTo>
                  <a:pt x="58877" y="177800"/>
                </a:lnTo>
                <a:lnTo>
                  <a:pt x="42252" y="215900"/>
                </a:lnTo>
                <a:lnTo>
                  <a:pt x="31076" y="254000"/>
                </a:lnTo>
                <a:lnTo>
                  <a:pt x="25781" y="292100"/>
                </a:lnTo>
                <a:lnTo>
                  <a:pt x="25400" y="304800"/>
                </a:lnTo>
                <a:lnTo>
                  <a:pt x="25400" y="1447800"/>
                </a:lnTo>
                <a:lnTo>
                  <a:pt x="28562" y="1485900"/>
                </a:lnTo>
                <a:lnTo>
                  <a:pt x="37884" y="1524000"/>
                </a:lnTo>
                <a:lnTo>
                  <a:pt x="52781" y="1562100"/>
                </a:lnTo>
                <a:lnTo>
                  <a:pt x="72897" y="1600200"/>
                </a:lnTo>
                <a:lnTo>
                  <a:pt x="106781" y="1638300"/>
                </a:lnTo>
                <a:lnTo>
                  <a:pt x="126530" y="1663700"/>
                </a:lnTo>
                <a:lnTo>
                  <a:pt x="147955" y="1676400"/>
                </a:lnTo>
                <a:lnTo>
                  <a:pt x="170929" y="1689100"/>
                </a:lnTo>
                <a:lnTo>
                  <a:pt x="200088" y="1689100"/>
                </a:lnTo>
                <a:lnTo>
                  <a:pt x="188315" y="1676400"/>
                </a:lnTo>
                <a:lnTo>
                  <a:pt x="177139" y="1676400"/>
                </a:lnTo>
                <a:lnTo>
                  <a:pt x="155066" y="1663700"/>
                </a:lnTo>
                <a:lnTo>
                  <a:pt x="134619" y="1651000"/>
                </a:lnTo>
                <a:lnTo>
                  <a:pt x="115773" y="1625600"/>
                </a:lnTo>
                <a:lnTo>
                  <a:pt x="98640" y="1612900"/>
                </a:lnTo>
                <a:lnTo>
                  <a:pt x="83438" y="1587500"/>
                </a:lnTo>
                <a:lnTo>
                  <a:pt x="69977" y="1574800"/>
                </a:lnTo>
                <a:lnTo>
                  <a:pt x="64236" y="1562100"/>
                </a:lnTo>
                <a:lnTo>
                  <a:pt x="50012" y="1524000"/>
                </a:lnTo>
                <a:lnTo>
                  <a:pt x="41122" y="1485900"/>
                </a:lnTo>
                <a:lnTo>
                  <a:pt x="38100" y="1447800"/>
                </a:lnTo>
                <a:lnTo>
                  <a:pt x="38100" y="304800"/>
                </a:lnTo>
                <a:lnTo>
                  <a:pt x="41122" y="266700"/>
                </a:lnTo>
                <a:lnTo>
                  <a:pt x="50012" y="228600"/>
                </a:lnTo>
                <a:lnTo>
                  <a:pt x="64236" y="190500"/>
                </a:lnTo>
                <a:lnTo>
                  <a:pt x="83438" y="152400"/>
                </a:lnTo>
                <a:lnTo>
                  <a:pt x="98640" y="139700"/>
                </a:lnTo>
                <a:lnTo>
                  <a:pt x="115785" y="114300"/>
                </a:lnTo>
                <a:lnTo>
                  <a:pt x="134619" y="101600"/>
                </a:lnTo>
                <a:lnTo>
                  <a:pt x="155066" y="88900"/>
                </a:lnTo>
                <a:lnTo>
                  <a:pt x="177165" y="76200"/>
                </a:lnTo>
                <a:lnTo>
                  <a:pt x="188252" y="63500"/>
                </a:lnTo>
                <a:lnTo>
                  <a:pt x="212140" y="63500"/>
                </a:lnTo>
                <a:lnTo>
                  <a:pt x="224447" y="50800"/>
                </a:lnTo>
                <a:close/>
              </a:path>
              <a:path w="10258425" h="1739900">
                <a:moveTo>
                  <a:pt x="10075672" y="50800"/>
                </a:moveTo>
                <a:lnTo>
                  <a:pt x="10034016" y="50800"/>
                </a:lnTo>
                <a:lnTo>
                  <a:pt x="10046335" y="63500"/>
                </a:lnTo>
                <a:lnTo>
                  <a:pt x="10070211" y="63500"/>
                </a:lnTo>
                <a:lnTo>
                  <a:pt x="10081387" y="76200"/>
                </a:lnTo>
                <a:lnTo>
                  <a:pt x="10103485" y="88900"/>
                </a:lnTo>
                <a:lnTo>
                  <a:pt x="10123932" y="101600"/>
                </a:lnTo>
                <a:lnTo>
                  <a:pt x="10142601" y="114300"/>
                </a:lnTo>
                <a:lnTo>
                  <a:pt x="10159746" y="139700"/>
                </a:lnTo>
                <a:lnTo>
                  <a:pt x="10175113" y="152400"/>
                </a:lnTo>
                <a:lnTo>
                  <a:pt x="10194163" y="190500"/>
                </a:lnTo>
                <a:lnTo>
                  <a:pt x="10208387" y="228600"/>
                </a:lnTo>
                <a:lnTo>
                  <a:pt x="10217277" y="266700"/>
                </a:lnTo>
                <a:lnTo>
                  <a:pt x="10220325" y="304800"/>
                </a:lnTo>
                <a:lnTo>
                  <a:pt x="10220325" y="1447800"/>
                </a:lnTo>
                <a:lnTo>
                  <a:pt x="10217277" y="1485900"/>
                </a:lnTo>
                <a:lnTo>
                  <a:pt x="10208387" y="1524000"/>
                </a:lnTo>
                <a:lnTo>
                  <a:pt x="10194163" y="1562100"/>
                </a:lnTo>
                <a:lnTo>
                  <a:pt x="10175113" y="1587500"/>
                </a:lnTo>
                <a:lnTo>
                  <a:pt x="10159746" y="1612900"/>
                </a:lnTo>
                <a:lnTo>
                  <a:pt x="10142728" y="1625600"/>
                </a:lnTo>
                <a:lnTo>
                  <a:pt x="10123932" y="1651000"/>
                </a:lnTo>
                <a:lnTo>
                  <a:pt x="10103485" y="1663700"/>
                </a:lnTo>
                <a:lnTo>
                  <a:pt x="10081387" y="1676400"/>
                </a:lnTo>
                <a:lnTo>
                  <a:pt x="10070084" y="1676400"/>
                </a:lnTo>
                <a:lnTo>
                  <a:pt x="10058400" y="1689100"/>
                </a:lnTo>
                <a:lnTo>
                  <a:pt x="10087610" y="1689100"/>
                </a:lnTo>
                <a:lnTo>
                  <a:pt x="10110597" y="1676400"/>
                </a:lnTo>
                <a:lnTo>
                  <a:pt x="10131933" y="1663700"/>
                </a:lnTo>
                <a:lnTo>
                  <a:pt x="10151745" y="1638300"/>
                </a:lnTo>
                <a:lnTo>
                  <a:pt x="10169652" y="1625600"/>
                </a:lnTo>
                <a:lnTo>
                  <a:pt x="10199497" y="1574800"/>
                </a:lnTo>
                <a:lnTo>
                  <a:pt x="10216134" y="1536700"/>
                </a:lnTo>
                <a:lnTo>
                  <a:pt x="10227310" y="1498600"/>
                </a:lnTo>
                <a:lnTo>
                  <a:pt x="10232644" y="1460500"/>
                </a:lnTo>
                <a:lnTo>
                  <a:pt x="10233025" y="1447800"/>
                </a:lnTo>
                <a:lnTo>
                  <a:pt x="10233025" y="304800"/>
                </a:lnTo>
                <a:lnTo>
                  <a:pt x="10229850" y="266700"/>
                </a:lnTo>
                <a:lnTo>
                  <a:pt x="10220579" y="228600"/>
                </a:lnTo>
                <a:lnTo>
                  <a:pt x="10205593" y="190500"/>
                </a:lnTo>
                <a:lnTo>
                  <a:pt x="10185654" y="152400"/>
                </a:lnTo>
                <a:lnTo>
                  <a:pt x="10151618" y="114300"/>
                </a:lnTo>
                <a:lnTo>
                  <a:pt x="10131933" y="88900"/>
                </a:lnTo>
                <a:lnTo>
                  <a:pt x="10110597" y="76200"/>
                </a:lnTo>
                <a:lnTo>
                  <a:pt x="10087610" y="63500"/>
                </a:lnTo>
                <a:lnTo>
                  <a:pt x="10075672" y="50800"/>
                </a:lnTo>
                <a:close/>
              </a:path>
              <a:path w="10258425" h="1739900">
                <a:moveTo>
                  <a:pt x="263016" y="38100"/>
                </a:moveTo>
                <a:lnTo>
                  <a:pt x="220675" y="38100"/>
                </a:lnTo>
                <a:lnTo>
                  <a:pt x="207746" y="50800"/>
                </a:lnTo>
                <a:lnTo>
                  <a:pt x="249809" y="50800"/>
                </a:lnTo>
                <a:lnTo>
                  <a:pt x="263016" y="38100"/>
                </a:lnTo>
                <a:close/>
              </a:path>
              <a:path w="10258425" h="1739900">
                <a:moveTo>
                  <a:pt x="10037826" y="38100"/>
                </a:moveTo>
                <a:lnTo>
                  <a:pt x="9995535" y="38100"/>
                </a:lnTo>
                <a:lnTo>
                  <a:pt x="10008616" y="50800"/>
                </a:lnTo>
                <a:lnTo>
                  <a:pt x="10050780" y="50800"/>
                </a:lnTo>
                <a:lnTo>
                  <a:pt x="10037826" y="38100"/>
                </a:lnTo>
                <a:close/>
              </a:path>
              <a:path w="10258425" h="1739900">
                <a:moveTo>
                  <a:pt x="216903" y="25400"/>
                </a:moveTo>
                <a:lnTo>
                  <a:pt x="185293" y="25400"/>
                </a:lnTo>
                <a:lnTo>
                  <a:pt x="171792" y="38100"/>
                </a:lnTo>
                <a:lnTo>
                  <a:pt x="203352" y="38100"/>
                </a:lnTo>
                <a:lnTo>
                  <a:pt x="216903" y="25400"/>
                </a:lnTo>
                <a:close/>
              </a:path>
              <a:path w="10258425" h="1739900">
                <a:moveTo>
                  <a:pt x="9997567" y="25400"/>
                </a:moveTo>
                <a:lnTo>
                  <a:pt x="260984" y="25400"/>
                </a:lnTo>
                <a:lnTo>
                  <a:pt x="247269" y="38100"/>
                </a:lnTo>
                <a:lnTo>
                  <a:pt x="10011156" y="38100"/>
                </a:lnTo>
                <a:lnTo>
                  <a:pt x="9997567" y="25400"/>
                </a:lnTo>
                <a:close/>
              </a:path>
              <a:path w="10258425" h="1739900">
                <a:moveTo>
                  <a:pt x="10073259" y="25400"/>
                </a:moveTo>
                <a:lnTo>
                  <a:pt x="10041636" y="25400"/>
                </a:lnTo>
                <a:lnTo>
                  <a:pt x="10055225" y="38100"/>
                </a:lnTo>
                <a:lnTo>
                  <a:pt x="10086594" y="38100"/>
                </a:lnTo>
                <a:lnTo>
                  <a:pt x="10073259" y="25400"/>
                </a:lnTo>
                <a:close/>
              </a:path>
              <a:path w="10258425" h="1739900">
                <a:moveTo>
                  <a:pt x="273558" y="12700"/>
                </a:moveTo>
                <a:lnTo>
                  <a:pt x="213131" y="12700"/>
                </a:lnTo>
                <a:lnTo>
                  <a:pt x="198958" y="25400"/>
                </a:lnTo>
                <a:lnTo>
                  <a:pt x="259080" y="25400"/>
                </a:lnTo>
                <a:lnTo>
                  <a:pt x="273558" y="12700"/>
                </a:lnTo>
                <a:close/>
              </a:path>
              <a:path w="10258425" h="1739900">
                <a:moveTo>
                  <a:pt x="10045319" y="12700"/>
                </a:moveTo>
                <a:lnTo>
                  <a:pt x="9984867" y="12700"/>
                </a:lnTo>
                <a:lnTo>
                  <a:pt x="9999472" y="25400"/>
                </a:lnTo>
                <a:lnTo>
                  <a:pt x="10059543" y="25400"/>
                </a:lnTo>
                <a:lnTo>
                  <a:pt x="10045319" y="12700"/>
                </a:lnTo>
                <a:close/>
              </a:path>
              <a:path w="10258425" h="1739900">
                <a:moveTo>
                  <a:pt x="9986137" y="0"/>
                </a:moveTo>
                <a:lnTo>
                  <a:pt x="272288" y="0"/>
                </a:lnTo>
                <a:lnTo>
                  <a:pt x="257047" y="12700"/>
                </a:lnTo>
                <a:lnTo>
                  <a:pt x="10001377" y="12700"/>
                </a:lnTo>
                <a:lnTo>
                  <a:pt x="998613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2DEE6F77-3712-424D-857C-A89FA3B1A3A1}"/>
              </a:ext>
            </a:extLst>
          </p:cNvPr>
          <p:cNvSpPr txBox="1"/>
          <p:nvPr/>
        </p:nvSpPr>
        <p:spPr>
          <a:xfrm>
            <a:off x="2361510" y="4151535"/>
            <a:ext cx="8256270" cy="941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200"/>
              </a:lnSpc>
              <a:spcBef>
                <a:spcPts val="95"/>
              </a:spcBef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spc="20" dirty="0">
                <a:latin typeface="微软雅黑"/>
                <a:cs typeface="微软雅黑"/>
              </a:rPr>
              <a:t>操作</a:t>
            </a:r>
            <a:r>
              <a:rPr sz="2000" spc="25" dirty="0">
                <a:latin typeface="微软雅黑"/>
                <a:cs typeface="微软雅黑"/>
              </a:rPr>
              <a:t>简</a:t>
            </a:r>
            <a:r>
              <a:rPr sz="2000" spc="-55" dirty="0">
                <a:latin typeface="微软雅黑"/>
                <a:cs typeface="微软雅黑"/>
              </a:rPr>
              <a:t>单</a:t>
            </a:r>
            <a:r>
              <a:rPr sz="2000" spc="25" dirty="0">
                <a:latin typeface="微软雅黑"/>
                <a:cs typeface="微软雅黑"/>
              </a:rPr>
              <a:t>，但</a:t>
            </a:r>
            <a:r>
              <a:rPr sz="2000" spc="-60" dirty="0">
                <a:latin typeface="微软雅黑"/>
                <a:cs typeface="微软雅黑"/>
              </a:rPr>
              <a:t>若</a:t>
            </a:r>
            <a:r>
              <a:rPr sz="2000" spc="25" dirty="0">
                <a:latin typeface="微软雅黑"/>
                <a:cs typeface="微软雅黑"/>
              </a:rPr>
              <a:t>操作</a:t>
            </a:r>
            <a:r>
              <a:rPr sz="2000" spc="-60" dirty="0">
                <a:latin typeface="微软雅黑"/>
                <a:cs typeface="微软雅黑"/>
              </a:rPr>
              <a:t>不</a:t>
            </a:r>
            <a:r>
              <a:rPr sz="2000" spc="25" dirty="0">
                <a:latin typeface="微软雅黑"/>
                <a:cs typeface="微软雅黑"/>
              </a:rPr>
              <a:t>当，</a:t>
            </a:r>
            <a:r>
              <a:rPr sz="2000" spc="-60" dirty="0">
                <a:latin typeface="微软雅黑"/>
                <a:cs typeface="微软雅黑"/>
              </a:rPr>
              <a:t>容</a:t>
            </a:r>
            <a:r>
              <a:rPr sz="2000" spc="25" dirty="0">
                <a:latin typeface="微软雅黑"/>
                <a:cs typeface="微软雅黑"/>
              </a:rPr>
              <a:t>易引</a:t>
            </a:r>
            <a:r>
              <a:rPr sz="2000" spc="-60" dirty="0">
                <a:latin typeface="微软雅黑"/>
                <a:cs typeface="微软雅黑"/>
              </a:rPr>
              <a:t>起</a:t>
            </a:r>
            <a:r>
              <a:rPr sz="2000" spc="25" dirty="0">
                <a:latin typeface="微软雅黑"/>
                <a:cs typeface="微软雅黑"/>
              </a:rPr>
              <a:t>母羊</a:t>
            </a:r>
            <a:r>
              <a:rPr sz="2000" spc="-60" dirty="0">
                <a:latin typeface="微软雅黑"/>
                <a:cs typeface="微软雅黑"/>
              </a:rPr>
              <a:t>阴</a:t>
            </a:r>
            <a:r>
              <a:rPr sz="2000" spc="25" dirty="0">
                <a:latin typeface="微软雅黑"/>
                <a:cs typeface="微软雅黑"/>
              </a:rPr>
              <a:t>道粘</a:t>
            </a:r>
            <a:r>
              <a:rPr sz="2000" spc="-60" dirty="0">
                <a:latin typeface="微软雅黑"/>
                <a:cs typeface="微软雅黑"/>
              </a:rPr>
              <a:t>膜</a:t>
            </a:r>
            <a:r>
              <a:rPr sz="2000" spc="25" dirty="0">
                <a:latin typeface="微软雅黑"/>
                <a:cs typeface="微软雅黑"/>
              </a:rPr>
              <a:t>受伤</a:t>
            </a:r>
            <a:r>
              <a:rPr sz="2000" spc="-60" dirty="0">
                <a:latin typeface="微软雅黑"/>
                <a:cs typeface="微软雅黑"/>
              </a:rPr>
              <a:t>且</a:t>
            </a:r>
            <a:r>
              <a:rPr sz="2000" spc="25" dirty="0">
                <a:latin typeface="微软雅黑"/>
                <a:cs typeface="微软雅黑"/>
              </a:rPr>
              <a:t>输精</a:t>
            </a:r>
            <a:r>
              <a:rPr sz="2000" spc="-60" dirty="0">
                <a:latin typeface="微软雅黑"/>
                <a:cs typeface="微软雅黑"/>
              </a:rPr>
              <a:t>部</a:t>
            </a:r>
            <a:r>
              <a:rPr sz="2000" spc="25" dirty="0">
                <a:latin typeface="微软雅黑"/>
                <a:cs typeface="微软雅黑"/>
              </a:rPr>
              <a:t>位浅，  </a:t>
            </a:r>
            <a:r>
              <a:rPr sz="2000" spc="20" dirty="0">
                <a:latin typeface="微软雅黑"/>
                <a:cs typeface="微软雅黑"/>
              </a:rPr>
              <a:t>精液容易倒流，故受胎</a:t>
            </a:r>
            <a:r>
              <a:rPr sz="2000" spc="-55" dirty="0">
                <a:latin typeface="微软雅黑"/>
                <a:cs typeface="微软雅黑"/>
              </a:rPr>
              <a:t>率</a:t>
            </a:r>
            <a:r>
              <a:rPr sz="2000" spc="20" dirty="0">
                <a:latin typeface="微软雅黑"/>
                <a:cs typeface="微软雅黑"/>
              </a:rPr>
              <a:t>较低</a:t>
            </a:r>
            <a:r>
              <a:rPr sz="2000" spc="-55" dirty="0">
                <a:latin typeface="微软雅黑"/>
                <a:cs typeface="微软雅黑"/>
              </a:rPr>
              <a:t>。</a:t>
            </a:r>
            <a:r>
              <a:rPr sz="2000" spc="20" dirty="0">
                <a:latin typeface="微软雅黑"/>
                <a:cs typeface="微软雅黑"/>
              </a:rPr>
              <a:t>因此</a:t>
            </a:r>
            <a:r>
              <a:rPr sz="2000" spc="-55" dirty="0">
                <a:latin typeface="微软雅黑"/>
                <a:cs typeface="微软雅黑"/>
              </a:rPr>
              <a:t>，</a:t>
            </a:r>
            <a:r>
              <a:rPr sz="2000" spc="20" dirty="0">
                <a:latin typeface="微软雅黑"/>
                <a:cs typeface="微软雅黑"/>
              </a:rPr>
              <a:t>目前</a:t>
            </a:r>
            <a:r>
              <a:rPr sz="2000" spc="-55" dirty="0">
                <a:latin typeface="微软雅黑"/>
                <a:cs typeface="微软雅黑"/>
              </a:rPr>
              <a:t>生</a:t>
            </a:r>
            <a:r>
              <a:rPr sz="2000" spc="20" dirty="0">
                <a:latin typeface="微软雅黑"/>
                <a:cs typeface="微软雅黑"/>
              </a:rPr>
              <a:t>产上</a:t>
            </a:r>
            <a:r>
              <a:rPr sz="2000" spc="-55" dirty="0">
                <a:latin typeface="微软雅黑"/>
                <a:cs typeface="微软雅黑"/>
              </a:rPr>
              <a:t>已</a:t>
            </a:r>
            <a:r>
              <a:rPr sz="2000" spc="20" dirty="0">
                <a:latin typeface="微软雅黑"/>
                <a:cs typeface="微软雅黑"/>
              </a:rPr>
              <a:t>很少</a:t>
            </a:r>
            <a:r>
              <a:rPr sz="2000" spc="-55" dirty="0">
                <a:latin typeface="微软雅黑"/>
                <a:cs typeface="微软雅黑"/>
              </a:rPr>
              <a:t>采</a:t>
            </a:r>
            <a:r>
              <a:rPr sz="2000" spc="20" dirty="0">
                <a:latin typeface="微软雅黑"/>
                <a:cs typeface="微软雅黑"/>
              </a:rPr>
              <a:t>用。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20C9DDF-4953-43A6-908F-7A3CB7CE2E4A}"/>
              </a:ext>
            </a:extLst>
          </p:cNvPr>
          <p:cNvSpPr txBox="1"/>
          <p:nvPr/>
        </p:nvSpPr>
        <p:spPr>
          <a:xfrm>
            <a:off x="1393771" y="2669381"/>
            <a:ext cx="260032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25" dirty="0">
                <a:solidFill>
                  <a:srgbClr val="EC7C30"/>
                </a:solidFill>
                <a:latin typeface="微软雅黑"/>
                <a:cs typeface="微软雅黑"/>
              </a:rPr>
              <a:t>阴道输精</a:t>
            </a:r>
            <a:r>
              <a:rPr sz="2000" b="1" spc="20" dirty="0">
                <a:solidFill>
                  <a:srgbClr val="EC7C30"/>
                </a:solidFill>
                <a:latin typeface="微软雅黑"/>
                <a:cs typeface="微软雅黑"/>
              </a:rPr>
              <a:t>法</a:t>
            </a:r>
            <a:r>
              <a:rPr sz="2000" b="1" spc="25" dirty="0">
                <a:solidFill>
                  <a:srgbClr val="EC7C30"/>
                </a:solidFill>
                <a:latin typeface="微软雅黑"/>
                <a:cs typeface="微软雅黑"/>
              </a:rPr>
              <a:t>优点及问题</a:t>
            </a:r>
            <a:endParaRPr sz="200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18445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（二）羊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输精方法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2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子宫内输精法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BB9D80E-2AEF-446A-969E-ED49D0676BC9}"/>
              </a:ext>
            </a:extLst>
          </p:cNvPr>
          <p:cNvSpPr txBox="1"/>
          <p:nvPr/>
        </p:nvSpPr>
        <p:spPr>
          <a:xfrm>
            <a:off x="1221105" y="2626423"/>
            <a:ext cx="4212590" cy="2772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50200"/>
              </a:lnSpc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25" dirty="0">
                <a:latin typeface="微软雅黑"/>
                <a:cs typeface="微软雅黑"/>
              </a:rPr>
              <a:t>借</a:t>
            </a:r>
            <a:r>
              <a:rPr sz="2000" spc="20" dirty="0">
                <a:latin typeface="微软雅黑"/>
                <a:cs typeface="微软雅黑"/>
              </a:rPr>
              <a:t>助</a:t>
            </a:r>
            <a:r>
              <a:rPr sz="2000" spc="25" dirty="0">
                <a:latin typeface="微软雅黑"/>
                <a:cs typeface="微软雅黑"/>
              </a:rPr>
              <a:t>腹腔镜技术，采用</a:t>
            </a:r>
            <a:r>
              <a:rPr sz="2000" spc="-50" dirty="0">
                <a:latin typeface="微软雅黑"/>
                <a:cs typeface="微软雅黑"/>
              </a:rPr>
              <a:t>输</a:t>
            </a:r>
            <a:r>
              <a:rPr sz="2000" spc="25" dirty="0">
                <a:latin typeface="微软雅黑"/>
                <a:cs typeface="微软雅黑"/>
              </a:rPr>
              <a:t>精枪</a:t>
            </a:r>
            <a:r>
              <a:rPr sz="2000" spc="-50" dirty="0">
                <a:latin typeface="微软雅黑"/>
                <a:cs typeface="微软雅黑"/>
              </a:rPr>
              <a:t>穿</a:t>
            </a:r>
            <a:r>
              <a:rPr sz="2000" spc="25" dirty="0">
                <a:latin typeface="微软雅黑"/>
                <a:cs typeface="微软雅黑"/>
              </a:rPr>
              <a:t>刺 的方法，将精液直接输</a:t>
            </a:r>
            <a:r>
              <a:rPr sz="2000" spc="-50" dirty="0">
                <a:latin typeface="微软雅黑"/>
                <a:cs typeface="微软雅黑"/>
              </a:rPr>
              <a:t>入</a:t>
            </a:r>
            <a:r>
              <a:rPr sz="2000" spc="25" dirty="0">
                <a:latin typeface="微软雅黑"/>
                <a:cs typeface="微软雅黑"/>
              </a:rPr>
              <a:t>到母</a:t>
            </a:r>
            <a:r>
              <a:rPr sz="2000" spc="-50" dirty="0">
                <a:latin typeface="微软雅黑"/>
                <a:cs typeface="微软雅黑"/>
              </a:rPr>
              <a:t>羊</a:t>
            </a:r>
            <a:r>
              <a:rPr sz="2000" spc="25" dirty="0">
                <a:latin typeface="微软雅黑"/>
                <a:cs typeface="微软雅黑"/>
              </a:rPr>
              <a:t>的 子宫角内。克服了羊由</a:t>
            </a:r>
            <a:r>
              <a:rPr sz="2000" spc="-50" dirty="0">
                <a:latin typeface="微软雅黑"/>
                <a:cs typeface="微软雅黑"/>
              </a:rPr>
              <a:t>于</a:t>
            </a:r>
            <a:r>
              <a:rPr sz="2000" spc="25" dirty="0">
                <a:latin typeface="微软雅黑"/>
                <a:cs typeface="微软雅黑"/>
              </a:rPr>
              <a:t>子宫</a:t>
            </a:r>
            <a:r>
              <a:rPr sz="2000" spc="-50" dirty="0">
                <a:latin typeface="微软雅黑"/>
                <a:cs typeface="微软雅黑"/>
              </a:rPr>
              <a:t>颈</a:t>
            </a:r>
            <a:r>
              <a:rPr sz="2000" spc="25" dirty="0">
                <a:latin typeface="微软雅黑"/>
                <a:cs typeface="微软雅黑"/>
              </a:rPr>
              <a:t>管 道构造特殊引起精子不</a:t>
            </a:r>
            <a:r>
              <a:rPr sz="2000" spc="-50" dirty="0">
                <a:latin typeface="微软雅黑"/>
                <a:cs typeface="微软雅黑"/>
              </a:rPr>
              <a:t>易</a:t>
            </a:r>
            <a:r>
              <a:rPr sz="2000" spc="25" dirty="0">
                <a:latin typeface="微软雅黑"/>
                <a:cs typeface="微软雅黑"/>
              </a:rPr>
              <a:t>通过</a:t>
            </a:r>
            <a:r>
              <a:rPr sz="2000" spc="-50" dirty="0">
                <a:latin typeface="微软雅黑"/>
                <a:cs typeface="微软雅黑"/>
              </a:rPr>
              <a:t>的</a:t>
            </a:r>
            <a:r>
              <a:rPr sz="2000" spc="25" dirty="0">
                <a:latin typeface="微软雅黑"/>
                <a:cs typeface="微软雅黑"/>
              </a:rPr>
              <a:t>困 难，受胎率可达</a:t>
            </a:r>
            <a:r>
              <a:rPr sz="2000" spc="15" dirty="0">
                <a:latin typeface="微软雅黑"/>
                <a:cs typeface="微软雅黑"/>
              </a:rPr>
              <a:t>到</a:t>
            </a:r>
            <a:r>
              <a:rPr sz="2000" spc="10" dirty="0">
                <a:latin typeface="Arial"/>
                <a:cs typeface="Arial"/>
              </a:rPr>
              <a:t>80</a:t>
            </a:r>
            <a:r>
              <a:rPr sz="2000" spc="20" dirty="0">
                <a:latin typeface="Arial"/>
                <a:cs typeface="Arial"/>
              </a:rPr>
              <a:t>%</a:t>
            </a:r>
            <a:r>
              <a:rPr sz="2000" spc="-50" dirty="0">
                <a:latin typeface="微软雅黑"/>
                <a:cs typeface="微软雅黑"/>
              </a:rPr>
              <a:t>以</a:t>
            </a:r>
            <a:r>
              <a:rPr sz="2000" spc="25" dirty="0">
                <a:latin typeface="微软雅黑"/>
                <a:cs typeface="微软雅黑"/>
              </a:rPr>
              <a:t>上，</a:t>
            </a:r>
            <a:r>
              <a:rPr sz="2000" spc="-50" dirty="0">
                <a:latin typeface="微软雅黑"/>
                <a:cs typeface="微软雅黑"/>
              </a:rPr>
              <a:t>最</a:t>
            </a:r>
            <a:r>
              <a:rPr sz="2000" spc="15" dirty="0">
                <a:latin typeface="微软雅黑"/>
                <a:cs typeface="微软雅黑"/>
              </a:rPr>
              <a:t>大 </a:t>
            </a:r>
            <a:r>
              <a:rPr sz="2000" spc="25" dirty="0">
                <a:latin typeface="微软雅黑"/>
                <a:cs typeface="微软雅黑"/>
              </a:rPr>
              <a:t>限度地发挥了母羊的繁</a:t>
            </a:r>
            <a:r>
              <a:rPr sz="2000" spc="-50" dirty="0">
                <a:latin typeface="微软雅黑"/>
                <a:cs typeface="微软雅黑"/>
              </a:rPr>
              <a:t>殖</a:t>
            </a:r>
            <a:r>
              <a:rPr sz="2000" spc="25" dirty="0">
                <a:latin typeface="微软雅黑"/>
                <a:cs typeface="微软雅黑"/>
              </a:rPr>
              <a:t>潜力。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D860FBD-4020-493A-B6C4-D4870273BE21}"/>
              </a:ext>
            </a:extLst>
          </p:cNvPr>
          <p:cNvSpPr/>
          <p:nvPr/>
        </p:nvSpPr>
        <p:spPr>
          <a:xfrm>
            <a:off x="6943725" y="2752725"/>
            <a:ext cx="3752850" cy="265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08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三、母羊的输精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（二）羊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dirty="0"/>
              <a:t>输精方法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en-US" altLang="zh-CN" spc="40" dirty="0">
                <a:solidFill>
                  <a:srgbClr val="404040"/>
                </a:solidFill>
                <a:latin typeface="Arial"/>
                <a:cs typeface="Arial"/>
              </a:rPr>
              <a:t>       3</a:t>
            </a:r>
            <a:r>
              <a:rPr lang="zh-CN" altLang="en-US" spc="40" dirty="0">
                <a:solidFill>
                  <a:srgbClr val="404040"/>
                </a:solidFill>
                <a:latin typeface="Arial"/>
                <a:cs typeface="Arial"/>
              </a:rPr>
              <a:t>、</a:t>
            </a:r>
            <a:r>
              <a:rPr lang="zh-CN" altLang="en-US" spc="25" dirty="0">
                <a:solidFill>
                  <a:srgbClr val="404040"/>
                </a:solidFill>
                <a:latin typeface="微软雅黑"/>
                <a:cs typeface="微软雅黑"/>
              </a:rPr>
              <a:t>开膣器输精法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859D01-B4CF-462F-BBB6-35512F8F1149}"/>
              </a:ext>
            </a:extLst>
          </p:cNvPr>
          <p:cNvSpPr txBox="1">
            <a:spLocks/>
          </p:cNvSpPr>
          <p:nvPr/>
        </p:nvSpPr>
        <p:spPr>
          <a:xfrm>
            <a:off x="1985279" y="1729923"/>
            <a:ext cx="9715500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lang="zh-CN" altLang="en-US" sz="3500" dirty="0">
              <a:latin typeface="Times New Roman"/>
              <a:cs typeface="Times New Roman"/>
            </a:endParaRPr>
          </a:p>
          <a:p>
            <a:pPr marL="12700">
              <a:spcBef>
                <a:spcPts val="125"/>
              </a:spcBef>
            </a:pPr>
            <a:endParaRPr lang="zh-CN" altLang="en-US" b="1" spc="25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b="1" spc="20" dirty="0">
              <a:solidFill>
                <a:srgbClr val="6FAC46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zh-CN" altLang="en-US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F0717107-DFEC-4699-A614-FB0E7E493FA7}"/>
              </a:ext>
            </a:extLst>
          </p:cNvPr>
          <p:cNvSpPr txBox="1">
            <a:spLocks/>
          </p:cNvSpPr>
          <p:nvPr/>
        </p:nvSpPr>
        <p:spPr>
          <a:xfrm>
            <a:off x="1424305" y="2893694"/>
            <a:ext cx="9343389" cy="2314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微软雅黑"/>
                <a:ea typeface="+mn-ea"/>
                <a:cs typeface="微软雅黑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70840" marR="5080" lvl="0" indent="-342900" defTabSz="914400" eaLnBrk="1" fontAlgn="auto" latinLnBrk="0" hangingPunct="1">
              <a:lnSpc>
                <a:spcPct val="1502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/>
              <a:buChar char=""/>
              <a:tabLst>
                <a:tab pos="370840" algn="l"/>
                <a:tab pos="371475" algn="l"/>
              </a:tabLst>
              <a:defRPr/>
            </a:pP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主</a:t>
            </a:r>
            <a:r>
              <a:rPr kumimoji="0" lang="zh-CN" altLang="en-US" sz="20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要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操作方法是：将开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膣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器用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生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理盐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水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湿润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后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，插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入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阴道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深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部，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促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进子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宫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颈稍向 后拉，使子宫颈处于正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常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位置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后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，轻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轻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转动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开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膣</a:t>
            </a:r>
            <a:r>
              <a:rPr kumimoji="0" lang="zh-CN" altLang="en-US" sz="20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器</a:t>
            </a:r>
            <a:r>
              <a:rPr kumimoji="0" lang="en-US" altLang="zh-CN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9</a:t>
            </a:r>
            <a:r>
              <a:rPr kumimoji="0" lang="en-US" altLang="zh-CN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0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度</a:t>
            </a:r>
            <a:r>
              <a:rPr kumimoji="0" lang="zh-CN" altLang="en-US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，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打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开</a:t>
            </a:r>
            <a:r>
              <a:rPr kumimoji="0" lang="zh-CN" altLang="en-US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开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膣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器</a:t>
            </a:r>
            <a:r>
              <a:rPr kumimoji="0" lang="zh-CN" altLang="en-US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，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将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输</a:t>
            </a:r>
            <a:r>
              <a:rPr kumimoji="0" lang="zh-CN" altLang="en-US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精枪 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慢慢插入子宫颈</a:t>
            </a:r>
            <a:r>
              <a:rPr kumimoji="0" lang="zh-CN" altLang="en-US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内</a:t>
            </a:r>
            <a:r>
              <a:rPr kumimoji="0" lang="en-US" altLang="zh-CN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0.5-1cm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处，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插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入到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位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后，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立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即缩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小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开膣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器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开张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度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，并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向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外拉 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出</a:t>
            </a:r>
            <a:r>
              <a:rPr kumimoji="0" lang="en-US" altLang="zh-CN" sz="20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1/3</a:t>
            </a:r>
            <a:r>
              <a:rPr kumimoji="0" lang="zh-CN" altLang="en-US" sz="20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，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然</a:t>
            </a:r>
            <a:r>
              <a:rPr kumimoji="0" lang="zh-CN" altLang="en-US" sz="20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后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将精</a:t>
            </a:r>
            <a:r>
              <a:rPr kumimoji="0" lang="zh-CN" altLang="en-US" sz="20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液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缓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缓注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入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，输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精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完毕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后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，让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母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羊保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持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原姿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势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片刻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，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防止</a:t>
            </a:r>
            <a:r>
              <a:rPr kumimoji="0" lang="zh-CN" altLang="en-US" sz="2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精</a:t>
            </a:r>
            <a:r>
              <a:rPr kumimoji="0" lang="zh-CN" altLang="en-US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液 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倒流，然后放开母羊，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原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地站</a:t>
            </a:r>
            <a:r>
              <a:rPr kumimoji="0" lang="zh-CN" altLang="en-US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立</a:t>
            </a:r>
            <a:r>
              <a:rPr kumimoji="0" lang="en-US" altLang="zh-CN" sz="20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5-10</a:t>
            </a:r>
            <a:r>
              <a:rPr kumimoji="0" lang="zh-CN" altLang="en-US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分</a:t>
            </a:r>
            <a:r>
              <a:rPr kumimoji="0" lang="zh-CN" altLang="en-US" sz="20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</a:rPr>
              <a:t>钟。</a:t>
            </a:r>
            <a:endParaRPr kumimoji="0" lang="zh-CN" altLang="en-US" sz="2000" b="0" i="0" u="none" strike="noStrike" kern="0" cap="none" spc="2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22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项目一</Template>
  <TotalTime>15</TotalTime>
  <Words>586</Words>
  <Application>Microsoft Office PowerPoint</Application>
  <PresentationFormat>宽屏</PresentationFormat>
  <Paragraphs>71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宋体</vt:lpstr>
      <vt:lpstr>微软雅黑</vt:lpstr>
      <vt:lpstr>Arial</vt:lpstr>
      <vt:lpstr>Times New Roman</vt:lpstr>
      <vt:lpstr>Wingdings</vt:lpstr>
      <vt:lpstr>Office 主题​​</vt:lpstr>
      <vt:lpstr>任务2 人工授精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动物繁殖与改良</dc:title>
  <dc:creator>李 玉丹</dc:creator>
  <cp:lastModifiedBy>李 玉丹</cp:lastModifiedBy>
  <cp:revision>110</cp:revision>
  <dcterms:created xsi:type="dcterms:W3CDTF">2019-09-17T02:06:00Z</dcterms:created>
  <dcterms:modified xsi:type="dcterms:W3CDTF">2021-02-03T04:00:08Z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