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58" r:id="rId4"/>
    <p:sldId id="293" r:id="rId5"/>
    <p:sldId id="261" r:id="rId6"/>
    <p:sldId id="294" r:id="rId7"/>
    <p:sldId id="262" r:id="rId8"/>
    <p:sldId id="263" r:id="rId9"/>
    <p:sldId id="264" r:id="rId10"/>
    <p:sldId id="265" r:id="rId11"/>
    <p:sldId id="275" r:id="rId12"/>
    <p:sldId id="276" r:id="rId13"/>
    <p:sldId id="271" r:id="rId14"/>
    <p:sldId id="272" r:id="rId15"/>
    <p:sldId id="273" r:id="rId16"/>
    <p:sldId id="266" r:id="rId17"/>
    <p:sldId id="267" r:id="rId18"/>
    <p:sldId id="268" r:id="rId19"/>
    <p:sldId id="25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67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28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1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837592" y="6383215"/>
            <a:ext cx="1326713" cy="475200"/>
          </a:xfrm>
          <a:prstGeom prst="rect">
            <a:avLst/>
          </a:prstGeom>
          <a:solidFill>
            <a:schemeClr val="tx1">
              <a:lumMod val="65000"/>
              <a:lumOff val="3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 userDrawn="1"/>
        </p:nvSpPr>
        <p:spPr>
          <a:xfrm>
            <a:off x="1761757" y="6388831"/>
            <a:ext cx="1574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kern="1200" dirty="0">
                <a:solidFill>
                  <a:schemeClr val="bg1"/>
                </a:solidFill>
                <a:latin typeface="汉仪综艺体简" pitchFamily="49" charset="-122"/>
                <a:ea typeface="汉仪综艺体简" pitchFamily="49" charset="-122"/>
                <a:cs typeface="+mn-cs"/>
              </a:rPr>
              <a:t>Unit 5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275449" y="6422376"/>
            <a:ext cx="3070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Game Isn’t Nothing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118012" y="6461928"/>
            <a:ext cx="61547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0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837592" y="6383215"/>
            <a:ext cx="1326713" cy="475200"/>
          </a:xfrm>
          <a:prstGeom prst="rect">
            <a:avLst/>
          </a:prstGeom>
          <a:solidFill>
            <a:schemeClr val="tx1">
              <a:lumMod val="65000"/>
              <a:lumOff val="3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 userDrawn="1"/>
        </p:nvSpPr>
        <p:spPr>
          <a:xfrm>
            <a:off x="1761757" y="6388831"/>
            <a:ext cx="1574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kern="1200" dirty="0">
                <a:solidFill>
                  <a:schemeClr val="bg1"/>
                </a:solidFill>
                <a:latin typeface="汉仪综艺体简" pitchFamily="49" charset="-122"/>
                <a:ea typeface="汉仪综艺体简" pitchFamily="49" charset="-122"/>
                <a:cs typeface="+mn-cs"/>
              </a:rPr>
              <a:t>Unit 5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275449" y="6422376"/>
            <a:ext cx="3070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Game Isn’t Nothing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118012" y="6461928"/>
            <a:ext cx="61547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38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837592" y="6383215"/>
            <a:ext cx="1326713" cy="475200"/>
          </a:xfrm>
          <a:prstGeom prst="rect">
            <a:avLst/>
          </a:prstGeom>
          <a:solidFill>
            <a:schemeClr val="tx1">
              <a:lumMod val="65000"/>
              <a:lumOff val="3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 userDrawn="1"/>
        </p:nvSpPr>
        <p:spPr>
          <a:xfrm>
            <a:off x="1761757" y="6388831"/>
            <a:ext cx="1574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kern="1200" dirty="0">
                <a:solidFill>
                  <a:schemeClr val="bg1"/>
                </a:solidFill>
                <a:latin typeface="汉仪综艺体简" pitchFamily="49" charset="-122"/>
                <a:ea typeface="汉仪综艺体简" pitchFamily="49" charset="-122"/>
                <a:cs typeface="+mn-cs"/>
              </a:rPr>
              <a:t>Unit 5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275449" y="6422376"/>
            <a:ext cx="3070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Game Isn’t Nothing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118012" y="6461928"/>
            <a:ext cx="61547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9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837592" y="6383215"/>
            <a:ext cx="1326713" cy="475200"/>
          </a:xfrm>
          <a:prstGeom prst="rect">
            <a:avLst/>
          </a:prstGeom>
          <a:solidFill>
            <a:schemeClr val="tx1">
              <a:lumMod val="65000"/>
              <a:lumOff val="3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 userDrawn="1"/>
        </p:nvSpPr>
        <p:spPr>
          <a:xfrm>
            <a:off x="1761757" y="6388831"/>
            <a:ext cx="1574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kern="1200" dirty="0">
                <a:solidFill>
                  <a:schemeClr val="bg1"/>
                </a:solidFill>
                <a:latin typeface="汉仪综艺体简" pitchFamily="49" charset="-122"/>
                <a:ea typeface="汉仪综艺体简" pitchFamily="49" charset="-122"/>
                <a:cs typeface="+mn-cs"/>
              </a:rPr>
              <a:t>Unit 5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275449" y="6422376"/>
            <a:ext cx="3070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Game Isn’t Nothing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118012" y="6461928"/>
            <a:ext cx="61547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662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837592" y="6383215"/>
            <a:ext cx="1326713" cy="475200"/>
          </a:xfrm>
          <a:prstGeom prst="rect">
            <a:avLst/>
          </a:prstGeom>
          <a:solidFill>
            <a:schemeClr val="tx1">
              <a:lumMod val="65000"/>
              <a:lumOff val="35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8"/>
          <p:cNvSpPr txBox="1"/>
          <p:nvPr userDrawn="1"/>
        </p:nvSpPr>
        <p:spPr>
          <a:xfrm>
            <a:off x="1761757" y="6388831"/>
            <a:ext cx="1574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kern="1200" dirty="0">
                <a:solidFill>
                  <a:schemeClr val="bg1"/>
                </a:solidFill>
                <a:latin typeface="汉仪综艺体简" pitchFamily="49" charset="-122"/>
                <a:ea typeface="汉仪综艺体简" pitchFamily="49" charset="-122"/>
                <a:cs typeface="+mn-cs"/>
              </a:rPr>
              <a:t>Unit 5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275449" y="6422376"/>
            <a:ext cx="3070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Game Isn’t Nothing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118012" y="6461928"/>
            <a:ext cx="61547" cy="3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5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13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80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48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09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24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35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5D13-E8D7-4B76-9DE9-D236211F1982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E2B0-FBCF-458B-BD6B-1A9D1B69E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29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microsoft.com/office/2007/relationships/media" Target="file:///C:\Users\lenovo\Desktop\U5%20TEXT%20B\B-1%20New%20Words.wav" TargetMode="External"/><Relationship Id="rId7" Type="http://schemas.openxmlformats.org/officeDocument/2006/relationships/tags" Target="../tags/tag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10" Type="http://schemas.openxmlformats.org/officeDocument/2006/relationships/image" Target="../media/image9.png"/><Relationship Id="rId4" Type="http://schemas.openxmlformats.org/officeDocument/2006/relationships/audio" Target="file:///C:\Users\lenovo\Desktop\U5%20TEXT%20B\B-1%20New%20Words.wav" TargetMode="Externa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Users\lenovo\Desktop\U5%20TEXT%20B\B-2%20New%20Words.wav" TargetMode="External"/><Relationship Id="rId1" Type="http://schemas.microsoft.com/office/2007/relationships/media" Target="file:///C:\Users\lenovo\Desktop\U5%20TEXT%20B\B-2%20New%20Words.wa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openxmlformats.org/officeDocument/2006/relationships/audio" Target="file:///C:\Users\lenovo\Desktop\U5%20TEXT%20B\B-3%20Phrases%20and%20Expressions.wav" TargetMode="External"/><Relationship Id="rId1" Type="http://schemas.microsoft.com/office/2007/relationships/media" Target="file:///C:\Users\lenovo\Desktop\U5%20TEXT%20B\B-3%20Phrases%20and%20Expressions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946783" y="2992825"/>
            <a:ext cx="481085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4000" dirty="0"/>
              <a:t>Your Life Is Tetris</a:t>
            </a:r>
            <a:endParaRPr lang="zh-CN" altLang="en-US" sz="40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14964" y="1666752"/>
            <a:ext cx="5042669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6000" dirty="0"/>
              <a:t>Unit 5 Text B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369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33969"/>
            <a:ext cx="208428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after playing Tetris 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1883" y="2620160"/>
            <a:ext cx="108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para.7)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-1" y="1789163"/>
            <a:ext cx="222349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understanding of Tetris and life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223499" y="2079448"/>
            <a:ext cx="854552" cy="2258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4"/>
          <p:cNvSpPr txBox="1"/>
          <p:nvPr/>
        </p:nvSpPr>
        <p:spPr>
          <a:xfrm>
            <a:off x="3078051" y="1951429"/>
            <a:ext cx="6380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ealize the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     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of playing chess and Tetris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2931070" y="2758659"/>
            <a:ext cx="20272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       chess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2931071" y="3543491"/>
            <a:ext cx="22977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a closed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79947" y="3543490"/>
            <a:ext cx="1051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system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2931070" y="4266714"/>
            <a:ext cx="255533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ee twenty moves into the future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6100977" y="2677423"/>
            <a:ext cx="10818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Tetris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6100977" y="3543489"/>
            <a:ext cx="232043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an open system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8421412" y="2677423"/>
            <a:ext cx="452132" cy="2339052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4"/>
          <p:cNvSpPr txBox="1"/>
          <p:nvPr/>
        </p:nvSpPr>
        <p:spPr>
          <a:xfrm>
            <a:off x="8873544" y="2573993"/>
            <a:ext cx="329040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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only know what the next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is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684793" y="2908255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piece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4"/>
          <p:cNvSpPr txBox="1"/>
          <p:nvPr/>
        </p:nvSpPr>
        <p:spPr>
          <a:xfrm>
            <a:off x="8873544" y="3565889"/>
            <a:ext cx="329040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play for the present moment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8899300" y="4682212"/>
            <a:ext cx="32927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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impossible </a:t>
            </a:r>
          </a:p>
          <a:p>
            <a:r>
              <a:rPr lang="en-US" altLang="zh-CN" sz="2400" dirty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to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the situation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351100" y="5051544"/>
            <a:ext cx="1068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predict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28431" y="1904578"/>
            <a:ext cx="1572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differences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1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6" grpId="0" animBg="1"/>
      <p:bldP spid="14" grpId="0" animBg="1"/>
      <p:bldP spid="15" grpId="0" animBg="1"/>
      <p:bldP spid="17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75" y="423747"/>
            <a:ext cx="5835868" cy="48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971160" y="1626831"/>
            <a:ext cx="88416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1   The author stopped playing chess when he ____________.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was seven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was eleven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got a cell phone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got a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computer</a:t>
            </a: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2   Which of the following games were still on the author’s phone?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Chess.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Tetris.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Snapchat.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All of the above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3   In Tetris, you have ____________ opponent(s).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one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two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three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no</a:t>
            </a:r>
          </a:p>
        </p:txBody>
      </p:sp>
      <p:sp>
        <p:nvSpPr>
          <p:cNvPr id="4" name="矩形 3"/>
          <p:cNvSpPr/>
          <p:nvPr/>
        </p:nvSpPr>
        <p:spPr>
          <a:xfrm>
            <a:off x="9084474" y="1518256"/>
            <a:ext cx="444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C</a:t>
            </a:r>
            <a:endParaRPr lang="zh-CN" alt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4DED292-FFFF-4397-8955-C6850FE3230D}"/>
              </a:ext>
            </a:extLst>
          </p:cNvPr>
          <p:cNvSpPr/>
          <p:nvPr/>
        </p:nvSpPr>
        <p:spPr>
          <a:xfrm>
            <a:off x="10924133" y="2766536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B</a:t>
            </a:r>
            <a:endParaRPr lang="zh-CN" alt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D3EB06B3-CD12-4F14-85C8-C0A91AA0EE3A}"/>
              </a:ext>
            </a:extLst>
          </p:cNvPr>
          <p:cNvSpPr/>
          <p:nvPr/>
        </p:nvSpPr>
        <p:spPr>
          <a:xfrm>
            <a:off x="6384965" y="3947644"/>
            <a:ext cx="444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D</a:t>
            </a:r>
            <a:endParaRPr lang="zh-CN" alt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45232AC-5127-48E9-88AE-A3F89E406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5206"/>
            <a:ext cx="3487479" cy="52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E02CF59-B339-4214-897D-5997E7D00EB6}"/>
              </a:ext>
            </a:extLst>
          </p:cNvPr>
          <p:cNvSpPr/>
          <p:nvPr/>
        </p:nvSpPr>
        <p:spPr>
          <a:xfrm>
            <a:off x="1228548" y="1347610"/>
            <a:ext cx="97349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4    According to the author, Tetris and life are similar because_________.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 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they are for the present and you cannot control the future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they are for the future and you can predict what will happen in the future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they are complicated in nature and we should do nothing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Tetris can be treated as the real life we have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5    According to the text, which one is correct?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The author’s attitude towards Tetris is negative.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The author’s attitude towards Tetris is positive.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The author likes to play Tetris and chess sometimes.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. The author gave up gaming when he was fifteen years old.</a:t>
            </a:r>
          </a:p>
        </p:txBody>
      </p:sp>
      <p:sp>
        <p:nvSpPr>
          <p:cNvPr id="4" name="矩形 3"/>
          <p:cNvSpPr/>
          <p:nvPr/>
        </p:nvSpPr>
        <p:spPr>
          <a:xfrm>
            <a:off x="9230006" y="1305078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A</a:t>
            </a:r>
            <a:endParaRPr lang="zh-CN" alt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81369EF-80C8-4FB0-B13D-243D01E83CD5}"/>
              </a:ext>
            </a:extLst>
          </p:cNvPr>
          <p:cNvSpPr/>
          <p:nvPr/>
        </p:nvSpPr>
        <p:spPr>
          <a:xfrm>
            <a:off x="7946009" y="3702100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ea typeface="宋体" pitchFamily="2" charset="-122"/>
                <a:cs typeface="Times New Roman" pitchFamily="18" charset="0"/>
              </a:rPr>
              <a:t> B</a:t>
            </a:r>
            <a:endParaRPr lang="zh-CN" alt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8E48145-C867-479E-8798-15452490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75" y="423747"/>
            <a:ext cx="5835868" cy="48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1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 flipH="1">
            <a:off x="-4871" y="532248"/>
            <a:ext cx="6109250" cy="363336"/>
            <a:chOff x="283681" y="2459690"/>
            <a:chExt cx="6109250" cy="363336"/>
          </a:xfrm>
        </p:grpSpPr>
        <p:cxnSp>
          <p:nvCxnSpPr>
            <p:cNvPr id="3" name="MH_Other_1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 flipV="1">
              <a:off x="5570426" y="2459690"/>
              <a:ext cx="576000" cy="360000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rgbClr val="E95D0E"/>
              </a:solidFill>
              <a:miter lim="800000"/>
              <a:headEnd/>
              <a:tailEnd/>
            </a:ln>
          </p:spPr>
        </p:cxnSp>
        <p:cxnSp>
          <p:nvCxnSpPr>
            <p:cNvPr id="4" name="MH_Other_2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6140931" y="2459690"/>
              <a:ext cx="252000" cy="0"/>
            </a:xfrm>
            <a:prstGeom prst="line">
              <a:avLst/>
            </a:prstGeom>
            <a:noFill/>
            <a:ln w="25400" algn="ctr">
              <a:solidFill>
                <a:srgbClr val="E95D0E"/>
              </a:solidFill>
              <a:miter lim="800000"/>
              <a:headEnd/>
              <a:tailEnd/>
            </a:ln>
          </p:spPr>
        </p:cxnSp>
        <p:cxnSp>
          <p:nvCxnSpPr>
            <p:cNvPr id="5" name="MH_Other_3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283681" y="2823026"/>
              <a:ext cx="5292000" cy="0"/>
            </a:xfrm>
            <a:prstGeom prst="line">
              <a:avLst/>
            </a:prstGeom>
            <a:noFill/>
            <a:ln w="25400" algn="ctr">
              <a:solidFill>
                <a:srgbClr val="E95D0E"/>
              </a:solidFill>
              <a:miter lim="800000"/>
              <a:headEnd/>
              <a:tailEnd/>
            </a:ln>
          </p:spPr>
        </p:cxnSp>
      </p:grpSp>
      <p:sp>
        <p:nvSpPr>
          <p:cNvPr id="6" name="MH_Other_4"/>
          <p:cNvSpPr txBox="1"/>
          <p:nvPr>
            <p:custDataLst>
              <p:tags r:id="rId1"/>
            </p:custDataLst>
          </p:nvPr>
        </p:nvSpPr>
        <p:spPr bwMode="auto">
          <a:xfrm>
            <a:off x="677927" y="431991"/>
            <a:ext cx="5202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rgbClr val="E95D0E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Text B     Extensive Reading</a:t>
            </a:r>
            <a:endParaRPr lang="zh-CN" altLang="en-US" sz="2400" b="1" kern="0" dirty="0">
              <a:solidFill>
                <a:srgbClr val="E95D0E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1565" y="953208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Your Life is Tetris</a:t>
            </a:r>
            <a:endParaRPr lang="zh-CN" alt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MH_Other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9778" y="1532486"/>
            <a:ext cx="2537345" cy="6556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微软雅黑" pitchFamily="34" charset="-122"/>
              </a:rPr>
              <a:t>New Words</a:t>
            </a:r>
            <a:endParaRPr lang="zh-CN" altLang="en-US" sz="2800" b="1" dirty="0">
              <a:solidFill>
                <a:srgbClr val="FFFFFF"/>
              </a:solidFill>
              <a:ea typeface="微软雅黑" pitchFamily="34" charset="-122"/>
            </a:endParaRPr>
          </a:p>
        </p:txBody>
      </p:sp>
      <p:pic>
        <p:nvPicPr>
          <p:cNvPr id="10" name="AudioPlayer" descr="C:\Users\xiaanwen\Desktop\播放.png"/>
          <p:cNvPicPr>
            <a:picLocks noChangeAspect="1" noChangeArrowheads="1"/>
          </p:cNvPicPr>
          <p:nvPr/>
        </p:nvPicPr>
        <p:blipFill>
          <a:blip r:embed="rId9" cstate="print"/>
          <a:srcRect t="8850" b="8286"/>
          <a:stretch>
            <a:fillRect/>
          </a:stretch>
        </p:blipFill>
        <p:spPr bwMode="auto">
          <a:xfrm>
            <a:off x="1252668" y="3623458"/>
            <a:ext cx="10715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-1 New Word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1388533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0810" y="1776548"/>
            <a:ext cx="7219406" cy="409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n-CL" altLang="zh-CN" b="1" smtClean="0"/>
              <a:t>1 </a:t>
            </a:r>
            <a:r>
              <a:rPr lang="arn-CL" altLang="zh-CN" b="1" smtClean="0">
                <a:solidFill>
                  <a:schemeClr val="accent2"/>
                </a:solidFill>
              </a:rPr>
              <a:t>chess </a:t>
            </a:r>
            <a:r>
              <a:rPr lang="arn-CL" altLang="zh-CN" b="1" smtClean="0"/>
              <a:t>/tʃes/                   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   </a:t>
            </a:r>
            <a:r>
              <a:rPr lang="zh-CN" altLang="en-US" b="1" smtClean="0"/>
              <a:t>国际象棋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2 </a:t>
            </a:r>
            <a:r>
              <a:rPr lang="arn-CL" altLang="zh-CN" b="1" smtClean="0">
                <a:solidFill>
                  <a:schemeClr val="accent2"/>
                </a:solidFill>
              </a:rPr>
              <a:t>national </a:t>
            </a:r>
            <a:r>
              <a:rPr lang="arn-CL" altLang="zh-CN" b="1" smtClean="0"/>
              <a:t>/'næʃnəl/       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 </a:t>
            </a:r>
            <a:r>
              <a:rPr lang="zh-CN" altLang="en-US" b="1" smtClean="0"/>
              <a:t>国际的，民族的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3 </a:t>
            </a:r>
            <a:r>
              <a:rPr lang="arn-CL" altLang="zh-CN" b="1" smtClean="0">
                <a:solidFill>
                  <a:schemeClr val="accent2"/>
                </a:solidFill>
              </a:rPr>
              <a:t>flip </a:t>
            </a:r>
            <a:r>
              <a:rPr lang="arn-CL" altLang="zh-CN" b="1" smtClean="0"/>
              <a:t>/flɪp/                        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   </a:t>
            </a:r>
            <a:r>
              <a:rPr lang="zh-CN" altLang="en-US" b="1" smtClean="0"/>
              <a:t>翻转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4 </a:t>
            </a:r>
            <a:r>
              <a:rPr lang="arn-CL" altLang="zh-CN" b="1" smtClean="0">
                <a:solidFill>
                  <a:schemeClr val="accent2"/>
                </a:solidFill>
              </a:rPr>
              <a:t>access</a:t>
            </a:r>
            <a:r>
              <a:rPr lang="arn-CL" altLang="zh-CN" b="1" smtClean="0"/>
              <a:t> /'ækses/            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v.     </a:t>
            </a:r>
            <a:r>
              <a:rPr lang="zh-CN" altLang="en-US" b="1" smtClean="0"/>
              <a:t>使用，进入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5 </a:t>
            </a:r>
            <a:r>
              <a:rPr lang="arn-CL" altLang="zh-CN" b="1" smtClean="0">
                <a:solidFill>
                  <a:schemeClr val="accent2"/>
                </a:solidFill>
              </a:rPr>
              <a:t>boredom</a:t>
            </a:r>
            <a:r>
              <a:rPr lang="arn-CL" altLang="zh-CN" b="1" smtClean="0"/>
              <a:t> /'bɔːdəm/     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  </a:t>
            </a:r>
            <a:r>
              <a:rPr lang="zh-CN" altLang="en-US" b="1" smtClean="0"/>
              <a:t>厌烦，无聊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6 </a:t>
            </a:r>
            <a:r>
              <a:rPr lang="arn-CL" altLang="zh-CN" b="1" smtClean="0">
                <a:solidFill>
                  <a:schemeClr val="accent2"/>
                </a:solidFill>
              </a:rPr>
              <a:t>addicted</a:t>
            </a:r>
            <a:r>
              <a:rPr lang="arn-CL" altLang="zh-CN" b="1" smtClean="0"/>
              <a:t> /ə'dɪktɪd/      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b="1" smtClean="0"/>
              <a:t>上瘾的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7 </a:t>
            </a:r>
            <a:r>
              <a:rPr lang="arn-CL" altLang="zh-CN" b="1" smtClean="0">
                <a:solidFill>
                  <a:schemeClr val="accent2"/>
                </a:solidFill>
              </a:rPr>
              <a:t>frustration</a:t>
            </a:r>
            <a:r>
              <a:rPr lang="arn-CL" altLang="zh-CN" b="1" smtClean="0"/>
              <a:t> /frʌ'streɪʃn/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   </a:t>
            </a:r>
            <a:r>
              <a:rPr lang="zh-CN" altLang="en-US" b="1" smtClean="0"/>
              <a:t>懊恼，沮丧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8 </a:t>
            </a:r>
            <a:r>
              <a:rPr lang="arn-CL" altLang="zh-CN" b="1" smtClean="0">
                <a:solidFill>
                  <a:schemeClr val="accent2"/>
                </a:solidFill>
              </a:rPr>
              <a:t>representation</a:t>
            </a:r>
            <a:r>
              <a:rPr lang="arn-CL" altLang="zh-CN" b="1" smtClean="0"/>
              <a:t> /ˌreprɪzen'teɪʃn/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  </a:t>
            </a:r>
            <a:r>
              <a:rPr lang="zh-CN" altLang="en-US" b="1" smtClean="0"/>
              <a:t>表现，描述，描绘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9 </a:t>
            </a:r>
            <a:r>
              <a:rPr lang="arn-CL" altLang="zh-CN" b="1" smtClean="0">
                <a:solidFill>
                  <a:schemeClr val="accent2"/>
                </a:solidFill>
              </a:rPr>
              <a:t>constant</a:t>
            </a:r>
            <a:r>
              <a:rPr lang="arn-CL" altLang="zh-CN" b="1" smtClean="0"/>
              <a:t> /'kɒnstənt/    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 </a:t>
            </a:r>
            <a:r>
              <a:rPr lang="zh-CN" altLang="en-US" b="1" smtClean="0"/>
              <a:t>持续的，永恒的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10 </a:t>
            </a:r>
            <a:r>
              <a:rPr lang="arn-CL" altLang="zh-CN" b="1" smtClean="0">
                <a:solidFill>
                  <a:schemeClr val="accent2"/>
                </a:solidFill>
              </a:rPr>
              <a:t>opponent </a:t>
            </a:r>
            <a:r>
              <a:rPr lang="arn-CL" altLang="zh-CN" b="1" smtClean="0"/>
              <a:t>/ə'pəʊnənt/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  </a:t>
            </a:r>
            <a:r>
              <a:rPr lang="zh-CN" altLang="en-US" b="1" smtClean="0"/>
              <a:t>对手，竞争者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9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E6ED143-388A-4856-9BFB-DC36B14AD0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4"/>
          <a:stretch/>
        </p:blipFill>
        <p:spPr>
          <a:xfrm>
            <a:off x="8537944" y="880158"/>
            <a:ext cx="3827722" cy="5499378"/>
          </a:xfrm>
          <a:prstGeom prst="rect">
            <a:avLst/>
          </a:prstGeom>
        </p:spPr>
      </p:pic>
      <p:pic>
        <p:nvPicPr>
          <p:cNvPr id="4" name="AudioPlayer" descr="C:\Users\xiaanwen\Desktop\播放.png"/>
          <p:cNvPicPr>
            <a:picLocks noChangeAspect="1" noChangeArrowheads="1"/>
          </p:cNvPicPr>
          <p:nvPr/>
        </p:nvPicPr>
        <p:blipFill>
          <a:blip r:embed="rId5" cstate="print"/>
          <a:srcRect t="8850" b="8286"/>
          <a:stretch>
            <a:fillRect/>
          </a:stretch>
        </p:blipFill>
        <p:spPr bwMode="auto">
          <a:xfrm>
            <a:off x="8122708" y="904346"/>
            <a:ext cx="10715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-2 New Word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192000" y="10922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977" y="1489166"/>
            <a:ext cx="8830492" cy="409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n-CL" altLang="zh-CN" b="1" smtClean="0"/>
              <a:t>11 </a:t>
            </a:r>
            <a:r>
              <a:rPr lang="arn-CL" altLang="zh-CN" b="1" smtClean="0">
                <a:solidFill>
                  <a:schemeClr val="accent2"/>
                </a:solidFill>
              </a:rPr>
              <a:t>random</a:t>
            </a:r>
            <a:r>
              <a:rPr lang="arn-CL" altLang="zh-CN" b="1" smtClean="0"/>
              <a:t> /'rændəm/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b="1" smtClean="0"/>
              <a:t>任意的，随机的</a:t>
            </a:r>
          </a:p>
          <a:p>
            <a:pPr>
              <a:lnSpc>
                <a:spcPct val="130000"/>
              </a:lnSpc>
            </a:pPr>
            <a:r>
              <a:rPr lang="en-US" altLang="zh-CN" b="1" smtClean="0"/>
              <a:t>12 </a:t>
            </a:r>
            <a:r>
              <a:rPr lang="en-US" altLang="zh-CN" b="1" smtClean="0">
                <a:solidFill>
                  <a:schemeClr val="accent2"/>
                </a:solidFill>
              </a:rPr>
              <a:t>input </a:t>
            </a:r>
            <a:r>
              <a:rPr lang="en-US" altLang="zh-CN" b="1" smtClean="0"/>
              <a:t>/'ɪnpʊt/                            </a:t>
            </a:r>
            <a:r>
              <a:rPr lang="en-US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  </a:t>
            </a:r>
            <a:r>
              <a:rPr lang="zh-CN" altLang="en-US" b="1" smtClean="0"/>
              <a:t>输入，投入（此处指游戏中随机出现的方块组合）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13 </a:t>
            </a:r>
            <a:r>
              <a:rPr lang="arn-CL" altLang="zh-CN" b="1" smtClean="0">
                <a:solidFill>
                  <a:schemeClr val="accent2"/>
                </a:solidFill>
              </a:rPr>
              <a:t>orderly </a:t>
            </a:r>
            <a:r>
              <a:rPr lang="arn-CL" altLang="zh-CN" b="1" smtClean="0"/>
              <a:t>/'ɔːdəli/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 </a:t>
            </a:r>
            <a:r>
              <a:rPr lang="zh-CN" altLang="en-US" b="1" smtClean="0"/>
              <a:t>整洁的，有秩序的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14 </a:t>
            </a:r>
            <a:r>
              <a:rPr lang="arn-CL" altLang="zh-CN" b="1" smtClean="0">
                <a:solidFill>
                  <a:schemeClr val="accent2"/>
                </a:solidFill>
              </a:rPr>
              <a:t>internal </a:t>
            </a:r>
            <a:r>
              <a:rPr lang="arn-CL" altLang="zh-CN" b="1" smtClean="0"/>
              <a:t>/ɪn'tɜːnl/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 </a:t>
            </a:r>
            <a:r>
              <a:rPr lang="zh-CN" altLang="en-US" b="1" smtClean="0"/>
              <a:t>内部的，内在的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15 </a:t>
            </a:r>
            <a:r>
              <a:rPr lang="arn-CL" altLang="zh-CN" b="1" smtClean="0">
                <a:solidFill>
                  <a:schemeClr val="accent2"/>
                </a:solidFill>
              </a:rPr>
              <a:t>suffer</a:t>
            </a:r>
            <a:r>
              <a:rPr lang="arn-CL" altLang="zh-CN" b="1" smtClean="0"/>
              <a:t> /'sʌfə(r)/  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    </a:t>
            </a:r>
            <a:r>
              <a:rPr lang="zh-CN" altLang="en-US" b="1" smtClean="0"/>
              <a:t>受难，受折磨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16 </a:t>
            </a:r>
            <a:r>
              <a:rPr lang="arn-CL" altLang="zh-CN" b="1" smtClean="0">
                <a:solidFill>
                  <a:schemeClr val="accent2"/>
                </a:solidFill>
              </a:rPr>
              <a:t>absolute</a:t>
            </a:r>
            <a:r>
              <a:rPr lang="arn-CL" altLang="zh-CN" b="1" smtClean="0"/>
              <a:t> /'æbsəluːt/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 </a:t>
            </a:r>
            <a:r>
              <a:rPr lang="zh-CN" altLang="en-US" b="1" smtClean="0"/>
              <a:t>完全的，全部的</a:t>
            </a:r>
            <a:endParaRPr lang="en-US" altLang="zh-CN" b="1" smtClean="0"/>
          </a:p>
          <a:p>
            <a:pPr>
              <a:lnSpc>
                <a:spcPct val="130000"/>
              </a:lnSpc>
            </a:pPr>
            <a:r>
              <a:rPr lang="arn-CL" altLang="zh-CN" b="1" smtClean="0"/>
              <a:t>17 </a:t>
            </a:r>
            <a:r>
              <a:rPr lang="arn-CL" altLang="zh-CN" b="1" smtClean="0">
                <a:solidFill>
                  <a:schemeClr val="accent2"/>
                </a:solidFill>
              </a:rPr>
              <a:t>infinity</a:t>
            </a:r>
            <a:r>
              <a:rPr lang="arn-CL" altLang="zh-CN" b="1" smtClean="0"/>
              <a:t> /ɪn'fɪnəti/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   </a:t>
            </a:r>
            <a:r>
              <a:rPr lang="zh-CN" altLang="en-US" b="1" smtClean="0"/>
              <a:t>无限，无穷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18 </a:t>
            </a:r>
            <a:r>
              <a:rPr lang="arn-CL" altLang="zh-CN" b="1" smtClean="0">
                <a:solidFill>
                  <a:schemeClr val="accent2"/>
                </a:solidFill>
              </a:rPr>
              <a:t>causal </a:t>
            </a:r>
            <a:r>
              <a:rPr lang="arn-CL" altLang="zh-CN" b="1" smtClean="0"/>
              <a:t>/'kɔːzl/    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  </a:t>
            </a:r>
            <a:r>
              <a:rPr lang="zh-CN" altLang="en-US" b="1" smtClean="0"/>
              <a:t>具有因果关系的，原因的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19 </a:t>
            </a:r>
            <a:r>
              <a:rPr lang="arn-CL" altLang="zh-CN" b="1" smtClean="0">
                <a:solidFill>
                  <a:schemeClr val="accent2"/>
                </a:solidFill>
              </a:rPr>
              <a:t>system</a:t>
            </a:r>
            <a:r>
              <a:rPr lang="arn-CL" altLang="zh-CN" b="1" smtClean="0"/>
              <a:t> /'sɪstəm/ 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   </a:t>
            </a:r>
            <a:r>
              <a:rPr lang="zh-CN" altLang="en-US" b="1" smtClean="0"/>
              <a:t>系统，体系，体制</a:t>
            </a:r>
          </a:p>
          <a:p>
            <a:pPr>
              <a:lnSpc>
                <a:spcPct val="130000"/>
              </a:lnSpc>
            </a:pPr>
            <a:r>
              <a:rPr lang="arn-CL" altLang="zh-CN" b="1" smtClean="0"/>
              <a:t>20 </a:t>
            </a:r>
            <a:r>
              <a:rPr lang="arn-CL" altLang="zh-CN" b="1" smtClean="0">
                <a:solidFill>
                  <a:schemeClr val="accent2"/>
                </a:solidFill>
              </a:rPr>
              <a:t>predict</a:t>
            </a:r>
            <a:r>
              <a:rPr lang="arn-CL" altLang="zh-CN" b="1" smtClean="0"/>
              <a:t> /prɪ'dɪkt/                     </a:t>
            </a:r>
            <a:r>
              <a:rPr lang="arn-CL" altLang="zh-CN" sz="1999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     </a:t>
            </a:r>
            <a:r>
              <a:rPr lang="zh-CN" altLang="en-US" b="1" smtClean="0"/>
              <a:t>预言，预报，预告</a:t>
            </a:r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27093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62" y="457625"/>
            <a:ext cx="5784927" cy="43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: 对角圆角 2">
            <a:extLst>
              <a:ext uri="{FF2B5EF4-FFF2-40B4-BE49-F238E27FC236}">
                <a16:creationId xmlns="" xmlns:a16="http://schemas.microsoft.com/office/drawing/2014/main" id="{07EB7224-6475-46E5-BE64-678222BEA4FD}"/>
              </a:ext>
            </a:extLst>
          </p:cNvPr>
          <p:cNvSpPr/>
          <p:nvPr/>
        </p:nvSpPr>
        <p:spPr>
          <a:xfrm>
            <a:off x="4014548" y="1243569"/>
            <a:ext cx="7580734" cy="2806422"/>
          </a:xfrm>
          <a:prstGeom prst="round2DiagRect">
            <a:avLst>
              <a:gd name="adj1" fmla="val 19751"/>
              <a:gd name="adj2" fmla="val 0"/>
            </a:avLst>
          </a:prstGeom>
          <a:solidFill>
            <a:srgbClr val="FF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000" dirty="0"/>
              <a:t>1      be impossible to do </a:t>
            </a:r>
            <a:r>
              <a:rPr lang="en-US" altLang="zh-CN" sz="2000" dirty="0" err="1"/>
              <a:t>sth</a:t>
            </a:r>
            <a:r>
              <a:rPr lang="en-US" altLang="zh-CN" sz="2000" dirty="0"/>
              <a:t>.                 </a:t>
            </a:r>
            <a:r>
              <a:rPr lang="zh-CN" altLang="en-US" sz="2000" dirty="0"/>
              <a:t>不可能做某事</a:t>
            </a:r>
          </a:p>
          <a:p>
            <a:pPr indent="457200">
              <a:lnSpc>
                <a:spcPct val="130000"/>
              </a:lnSpc>
            </a:pPr>
            <a:r>
              <a:rPr lang="en-US" altLang="zh-CN" sz="2000" dirty="0"/>
              <a:t>2      be driven by…                                  </a:t>
            </a:r>
            <a:r>
              <a:rPr lang="zh-CN" altLang="en-US" sz="2000" dirty="0"/>
              <a:t>被</a:t>
            </a:r>
            <a:r>
              <a:rPr lang="en-US" altLang="zh-CN" sz="2000" dirty="0">
                <a:latin typeface="+mn-ea"/>
              </a:rPr>
              <a:t>……</a:t>
            </a:r>
            <a:r>
              <a:rPr lang="zh-CN" altLang="en-US" sz="2000" dirty="0"/>
              <a:t>驱使</a:t>
            </a:r>
          </a:p>
          <a:p>
            <a:pPr indent="457200">
              <a:lnSpc>
                <a:spcPct val="130000"/>
              </a:lnSpc>
            </a:pPr>
            <a:r>
              <a:rPr lang="en-US" altLang="zh-CN" sz="2000" dirty="0"/>
              <a:t>3      look for                                              </a:t>
            </a:r>
            <a:r>
              <a:rPr lang="zh-CN" altLang="en-US" sz="2000" dirty="0"/>
              <a:t>寻找</a:t>
            </a:r>
          </a:p>
          <a:p>
            <a:pPr indent="457200">
              <a:lnSpc>
                <a:spcPct val="130000"/>
              </a:lnSpc>
            </a:pPr>
            <a:r>
              <a:rPr lang="en-US" altLang="zh-CN" sz="2000" dirty="0"/>
              <a:t>4      hold back                                          </a:t>
            </a:r>
            <a:r>
              <a:rPr lang="zh-CN" altLang="en-US" sz="2000" dirty="0"/>
              <a:t>控制，阻碍，犹豫不决</a:t>
            </a:r>
          </a:p>
          <a:p>
            <a:pPr indent="457200">
              <a:lnSpc>
                <a:spcPct val="130000"/>
              </a:lnSpc>
            </a:pPr>
            <a:r>
              <a:rPr lang="en-US" altLang="zh-CN" sz="2000" dirty="0"/>
              <a:t>5      from top to bottom                        </a:t>
            </a:r>
            <a:r>
              <a:rPr lang="zh-CN" altLang="en-US" sz="2000" dirty="0"/>
              <a:t>从头到尾</a:t>
            </a:r>
          </a:p>
          <a:p>
            <a:pPr indent="457200">
              <a:lnSpc>
                <a:spcPct val="130000"/>
              </a:lnSpc>
            </a:pPr>
            <a:r>
              <a:rPr lang="en-US" altLang="zh-CN" sz="2000" dirty="0"/>
              <a:t>6      play with…                                       </a:t>
            </a:r>
            <a:r>
              <a:rPr lang="zh-CN" altLang="en-US" sz="2000" dirty="0"/>
              <a:t>和</a:t>
            </a:r>
            <a:r>
              <a:rPr lang="en-US" altLang="zh-CN" sz="2000" dirty="0">
                <a:latin typeface="+mn-ea"/>
              </a:rPr>
              <a:t>……</a:t>
            </a:r>
            <a:r>
              <a:rPr lang="zh-CN" altLang="en-US" sz="2000" dirty="0"/>
              <a:t>玩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89CAC9D-7C38-40B4-9544-84D99B70A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670"/>
            <a:ext cx="5284381" cy="3756864"/>
          </a:xfrm>
          <a:prstGeom prst="rect">
            <a:avLst/>
          </a:prstGeom>
        </p:spPr>
      </p:pic>
      <p:pic>
        <p:nvPicPr>
          <p:cNvPr id="5" name="AudioPlayer" descr="C:\Users\xiaanwen\Desktop\播放.png"/>
          <p:cNvPicPr>
            <a:picLocks noChangeAspect="1" noChangeArrowheads="1"/>
          </p:cNvPicPr>
          <p:nvPr/>
        </p:nvPicPr>
        <p:blipFill>
          <a:blip r:embed="rId6" cstate="print"/>
          <a:srcRect t="8850" b="8286"/>
          <a:stretch>
            <a:fillRect/>
          </a:stretch>
        </p:blipFill>
        <p:spPr bwMode="auto">
          <a:xfrm>
            <a:off x="1281641" y="1310746"/>
            <a:ext cx="10715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-3 Phrases and Expression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812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1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2842779" y="1836492"/>
            <a:ext cx="62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</a:t>
            </a:r>
            <a:r>
              <a:rPr lang="en-US" altLang="zh-CN" dirty="0">
                <a:latin typeface="Calibri" pitchFamily="34" charset="0"/>
              </a:rPr>
              <a:t>access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572554" y="488169"/>
            <a:ext cx="26486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altLang="zh-CN" dirty="0">
                <a:latin typeface="Calibri" pitchFamily="34" charset="0"/>
                <a:cs typeface="Calibri" pitchFamily="34" charset="0"/>
              </a:rPr>
              <a:t>Language focus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855640" y="3464099"/>
            <a:ext cx="116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</a:t>
            </a:r>
            <a:r>
              <a:rPr lang="en-US" altLang="zh-CN" dirty="0" smtClean="0">
                <a:latin typeface="Calibri" pitchFamily="34" charset="0"/>
              </a:rPr>
              <a:t>internal </a:t>
            </a:r>
            <a:endParaRPr lang="zh-CN" altLang="en-US" sz="1350" dirty="0"/>
          </a:p>
        </p:txBody>
      </p:sp>
      <p:sp>
        <p:nvSpPr>
          <p:cNvPr id="7" name="TextBox 8"/>
          <p:cNvSpPr txBox="1"/>
          <p:nvPr/>
        </p:nvSpPr>
        <p:spPr>
          <a:xfrm>
            <a:off x="2855640" y="30863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</a:t>
            </a:r>
            <a:r>
              <a:rPr lang="en-US" altLang="zh-CN" dirty="0" smtClean="0">
                <a:latin typeface="Calibri" pitchFamily="34" charset="0"/>
              </a:rPr>
              <a:t>random</a:t>
            </a:r>
            <a:endParaRPr lang="zh-CN" altLang="en-US" sz="1350" dirty="0"/>
          </a:p>
        </p:txBody>
      </p:sp>
      <p:sp>
        <p:nvSpPr>
          <p:cNvPr id="8" name="TextBox 8"/>
          <p:cNvSpPr txBox="1"/>
          <p:nvPr/>
        </p:nvSpPr>
        <p:spPr>
          <a:xfrm>
            <a:off x="2855640" y="2274159"/>
            <a:ext cx="62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dirty="0" smtClean="0">
                <a:latin typeface="Calibri" pitchFamily="34" charset="0"/>
              </a:rPr>
              <a:t>boredom</a:t>
            </a:r>
            <a:endParaRPr lang="zh-CN" alt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855640" y="2708638"/>
            <a:ext cx="62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addicted</a:t>
            </a:r>
            <a:endParaRPr lang="zh-CN" altLang="en-US" sz="1350" dirty="0"/>
          </a:p>
        </p:txBody>
      </p:sp>
      <p:sp>
        <p:nvSpPr>
          <p:cNvPr id="11" name="TextBox 8"/>
          <p:cNvSpPr txBox="1"/>
          <p:nvPr/>
        </p:nvSpPr>
        <p:spPr>
          <a:xfrm>
            <a:off x="6574318" y="1748649"/>
            <a:ext cx="189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任意的，随机的</a:t>
            </a:r>
            <a:endParaRPr lang="zh-CN" altLang="en-US" sz="1350" dirty="0"/>
          </a:p>
        </p:txBody>
      </p:sp>
      <p:sp>
        <p:nvSpPr>
          <p:cNvPr id="13" name="TextBox 8"/>
          <p:cNvSpPr txBox="1"/>
          <p:nvPr/>
        </p:nvSpPr>
        <p:spPr>
          <a:xfrm>
            <a:off x="6906090" y="2267441"/>
            <a:ext cx="203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通道，途径，机会</a:t>
            </a:r>
            <a:endParaRPr lang="zh-CN" altLang="en-US" dirty="0"/>
          </a:p>
        </p:txBody>
      </p:sp>
      <p:sp>
        <p:nvSpPr>
          <p:cNvPr id="14" name="TextBox 8"/>
          <p:cNvSpPr txBox="1"/>
          <p:nvPr/>
        </p:nvSpPr>
        <p:spPr>
          <a:xfrm>
            <a:off x="6744072" y="2677899"/>
            <a:ext cx="141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厌烦，厌倦</a:t>
            </a:r>
            <a:endParaRPr lang="zh-CN" altLang="en-US" sz="1350" dirty="0"/>
          </a:p>
        </p:txBody>
      </p:sp>
      <p:sp>
        <p:nvSpPr>
          <p:cNvPr id="15" name="TextBox 8"/>
          <p:cNvSpPr txBox="1"/>
          <p:nvPr/>
        </p:nvSpPr>
        <p:spPr>
          <a:xfrm>
            <a:off x="6420036" y="3154828"/>
            <a:ext cx="193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体内的，内部的</a:t>
            </a:r>
            <a:endParaRPr lang="zh-CN" altLang="en-US" sz="1350" dirty="0"/>
          </a:p>
        </p:txBody>
      </p:sp>
      <p:sp>
        <p:nvSpPr>
          <p:cNvPr id="16" name="TextBox 8"/>
          <p:cNvSpPr txBox="1"/>
          <p:nvPr/>
        </p:nvSpPr>
        <p:spPr>
          <a:xfrm>
            <a:off x="6574316" y="3569536"/>
            <a:ext cx="178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入迷的，上瘾的</a:t>
            </a:r>
            <a:endParaRPr lang="zh-CN" altLang="en-US" sz="1350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827748" y="2094898"/>
            <a:ext cx="2916324" cy="361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151784" y="2456892"/>
            <a:ext cx="2592288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6" idx="1"/>
          </p:cNvCxnSpPr>
          <p:nvPr/>
        </p:nvCxnSpPr>
        <p:spPr>
          <a:xfrm>
            <a:off x="3989768" y="2888942"/>
            <a:ext cx="2584548" cy="865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3965970" y="1916835"/>
            <a:ext cx="2454066" cy="1304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15" idx="1"/>
          </p:cNvCxnSpPr>
          <p:nvPr/>
        </p:nvCxnSpPr>
        <p:spPr>
          <a:xfrm flipV="1">
            <a:off x="3947415" y="3339494"/>
            <a:ext cx="2472621" cy="379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2816453" y="1083893"/>
            <a:ext cx="20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  <a:sym typeface="Wingdings 2" panose="05020102010507070707" pitchFamily="18" charset="2"/>
              </a:rPr>
              <a:t>matching exercises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2820528" y="3843826"/>
            <a:ext cx="116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</a:t>
            </a:r>
            <a:r>
              <a:rPr lang="en-US" altLang="zh-CN" dirty="0" smtClean="0">
                <a:latin typeface="Calibri" pitchFamily="34" charset="0"/>
              </a:rPr>
              <a:t>predict </a:t>
            </a:r>
            <a:endParaRPr lang="zh-CN" altLang="en-US" sz="1350" dirty="0"/>
          </a:p>
        </p:txBody>
      </p:sp>
      <p:sp>
        <p:nvSpPr>
          <p:cNvPr id="26" name="TextBox 8"/>
          <p:cNvSpPr txBox="1"/>
          <p:nvPr/>
        </p:nvSpPr>
        <p:spPr>
          <a:xfrm>
            <a:off x="6431758" y="3984244"/>
            <a:ext cx="157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Calibri" pitchFamily="34" charset="0"/>
              </a:rPr>
              <a:t>预言</a:t>
            </a:r>
            <a:r>
              <a:rPr lang="zh-CN" altLang="en-US" dirty="0" smtClean="0">
                <a:latin typeface="Calibri" pitchFamily="34" charset="0"/>
              </a:rPr>
              <a:t>，预料</a:t>
            </a:r>
            <a:endParaRPr lang="zh-CN" altLang="en-US" sz="1350" dirty="0"/>
          </a:p>
        </p:txBody>
      </p:sp>
      <p:cxnSp>
        <p:nvCxnSpPr>
          <p:cNvPr id="28" name="直接箭头连接符 27"/>
          <p:cNvCxnSpPr>
            <a:endCxn id="26" idx="1"/>
          </p:cNvCxnSpPr>
          <p:nvPr/>
        </p:nvCxnSpPr>
        <p:spPr>
          <a:xfrm>
            <a:off x="3757421" y="4112502"/>
            <a:ext cx="2674337" cy="56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3344129" y="443945"/>
            <a:ext cx="62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access</a:t>
            </a:r>
            <a:endParaRPr lang="zh-CN" altLang="en-US" sz="1350" dirty="0"/>
          </a:p>
        </p:txBody>
      </p:sp>
      <p:sp>
        <p:nvSpPr>
          <p:cNvPr id="5" name="TextBox 8"/>
          <p:cNvSpPr txBox="1"/>
          <p:nvPr/>
        </p:nvSpPr>
        <p:spPr>
          <a:xfrm>
            <a:off x="4617631" y="488164"/>
            <a:ext cx="10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boredom</a:t>
            </a:r>
            <a:endParaRPr lang="zh-CN" altLang="en-US" sz="1350" dirty="0"/>
          </a:p>
        </p:txBody>
      </p:sp>
      <p:sp>
        <p:nvSpPr>
          <p:cNvPr id="6" name="TextBox 8"/>
          <p:cNvSpPr txBox="1"/>
          <p:nvPr/>
        </p:nvSpPr>
        <p:spPr>
          <a:xfrm>
            <a:off x="6291209" y="478762"/>
            <a:ext cx="1146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addicted</a:t>
            </a:r>
            <a:endParaRPr lang="zh-CN" altLang="en-US" sz="1350" dirty="0"/>
          </a:p>
        </p:txBody>
      </p:sp>
      <p:sp>
        <p:nvSpPr>
          <p:cNvPr id="7" name="TextBox 8"/>
          <p:cNvSpPr txBox="1"/>
          <p:nvPr/>
        </p:nvSpPr>
        <p:spPr>
          <a:xfrm>
            <a:off x="3344129" y="976545"/>
            <a:ext cx="98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random</a:t>
            </a:r>
            <a:endParaRPr lang="zh-CN" altLang="en-US" sz="1350" dirty="0"/>
          </a:p>
        </p:txBody>
      </p:sp>
      <p:sp>
        <p:nvSpPr>
          <p:cNvPr id="8" name="TextBox 8"/>
          <p:cNvSpPr txBox="1"/>
          <p:nvPr/>
        </p:nvSpPr>
        <p:spPr>
          <a:xfrm>
            <a:off x="4754420" y="1004285"/>
            <a:ext cx="99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internal</a:t>
            </a:r>
            <a:endParaRPr lang="zh-CN" altLang="en-US" sz="1350" dirty="0"/>
          </a:p>
        </p:txBody>
      </p:sp>
      <p:sp>
        <p:nvSpPr>
          <p:cNvPr id="14" name="TextBox 8"/>
          <p:cNvSpPr txBox="1"/>
          <p:nvPr/>
        </p:nvSpPr>
        <p:spPr>
          <a:xfrm>
            <a:off x="2233318" y="1991559"/>
            <a:ext cx="765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 </a:t>
            </a:r>
            <a:r>
              <a:rPr lang="en-US" altLang="zh-CN" sz="2400" dirty="0"/>
              <a:t>We asked a </a:t>
            </a:r>
            <a:r>
              <a:rPr lang="en-US" altLang="zh-CN" sz="2400" u="sng" dirty="0" smtClean="0"/>
              <a:t>                </a:t>
            </a:r>
            <a:r>
              <a:rPr lang="en-US" altLang="zh-CN" sz="2400" dirty="0"/>
              <a:t> sample </a:t>
            </a:r>
            <a:r>
              <a:rPr lang="en-US" altLang="zh-CN" sz="2400" dirty="0" smtClean="0"/>
              <a:t>of</a:t>
            </a:r>
            <a:r>
              <a:rPr lang="en-US" altLang="zh-CN" sz="2400" dirty="0"/>
              <a:t> people what they </a:t>
            </a:r>
            <a:r>
              <a:rPr lang="en-US" altLang="zh-CN" sz="2400" dirty="0" smtClean="0"/>
              <a:t>thought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2521404" y="282250"/>
            <a:ext cx="5716324" cy="1405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5" name="TextBox 8"/>
          <p:cNvSpPr txBox="1"/>
          <p:nvPr/>
        </p:nvSpPr>
        <p:spPr>
          <a:xfrm>
            <a:off x="6445278" y="962302"/>
            <a:ext cx="99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predict</a:t>
            </a:r>
            <a:endParaRPr lang="zh-CN" altLang="en-US" sz="1350" dirty="0"/>
          </a:p>
        </p:txBody>
      </p:sp>
      <p:sp>
        <p:nvSpPr>
          <p:cNvPr id="26" name="TextBox 8"/>
          <p:cNvSpPr txBox="1"/>
          <p:nvPr/>
        </p:nvSpPr>
        <p:spPr>
          <a:xfrm>
            <a:off x="2233317" y="2453224"/>
            <a:ext cx="64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 </a:t>
            </a:r>
            <a:r>
              <a:rPr lang="en-US" altLang="zh-CN" sz="2400" dirty="0"/>
              <a:t>The only </a:t>
            </a:r>
            <a:r>
              <a:rPr lang="en-US" altLang="zh-CN" sz="2400" dirty="0" smtClean="0"/>
              <a:t> </a:t>
            </a:r>
            <a:r>
              <a:rPr lang="en-US" altLang="zh-CN" sz="2400" u="sng" dirty="0" smtClean="0"/>
              <a:t>          </a:t>
            </a:r>
            <a:r>
              <a:rPr lang="en-US" altLang="zh-CN" sz="2400" u="sng" dirty="0"/>
              <a:t> </a:t>
            </a:r>
            <a:r>
              <a:rPr lang="en-US" altLang="zh-CN" sz="2400" u="sng" dirty="0" smtClean="0"/>
              <a:t> </a:t>
            </a:r>
            <a:r>
              <a:rPr lang="en-US" altLang="zh-CN" sz="2400" dirty="0" smtClean="0"/>
              <a:t> to</a:t>
            </a:r>
            <a:r>
              <a:rPr lang="en-US" altLang="zh-CN" sz="2400" dirty="0"/>
              <a:t> the </a:t>
            </a:r>
            <a:r>
              <a:rPr lang="en-US" altLang="zh-CN" sz="2400" dirty="0" smtClean="0"/>
              <a:t>village</a:t>
            </a:r>
            <a:r>
              <a:rPr lang="en-US" altLang="zh-CN" sz="2400" dirty="0"/>
              <a:t> is by </a:t>
            </a:r>
            <a:r>
              <a:rPr lang="en-US" altLang="zh-CN" sz="2400" dirty="0" smtClean="0"/>
              <a:t>boat.</a:t>
            </a:r>
            <a:endParaRPr lang="zh-CN" altLang="en-US" sz="2400" dirty="0"/>
          </a:p>
        </p:txBody>
      </p:sp>
      <p:sp>
        <p:nvSpPr>
          <p:cNvPr id="27" name="TextBox 8"/>
          <p:cNvSpPr txBox="1"/>
          <p:nvPr/>
        </p:nvSpPr>
        <p:spPr>
          <a:xfrm>
            <a:off x="2233318" y="3017748"/>
            <a:ext cx="629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</a:t>
            </a:r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 </a:t>
            </a:r>
            <a:r>
              <a:rPr lang="en-US" altLang="zh-CN" sz="2400" dirty="0"/>
              <a:t>By the </a:t>
            </a:r>
            <a:r>
              <a:rPr lang="en-US" altLang="zh-CN" sz="2400" dirty="0" smtClean="0"/>
              <a:t>age of </a:t>
            </a:r>
            <a:r>
              <a:rPr lang="en-US" altLang="zh-CN" sz="2400" dirty="0"/>
              <a:t>14 he was </a:t>
            </a:r>
            <a:r>
              <a:rPr lang="en-US" altLang="zh-CN" sz="2400" u="sng" dirty="0" smtClean="0"/>
              <a:t>                     </a:t>
            </a:r>
            <a:r>
              <a:rPr lang="en-US" altLang="zh-CN" sz="2400" dirty="0"/>
              <a:t> to heroin</a:t>
            </a:r>
            <a:r>
              <a:rPr lang="en-US" altLang="zh-CN" sz="2400" i="1" dirty="0"/>
              <a:t>.</a:t>
            </a:r>
            <a:endParaRPr lang="zh-CN" altLang="en-US" sz="2400" dirty="0"/>
          </a:p>
        </p:txBody>
      </p:sp>
      <p:sp>
        <p:nvSpPr>
          <p:cNvPr id="28" name="TextBox 8"/>
          <p:cNvSpPr txBox="1"/>
          <p:nvPr/>
        </p:nvSpPr>
        <p:spPr>
          <a:xfrm>
            <a:off x="2233317" y="3582272"/>
            <a:ext cx="790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</a:t>
            </a:r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 </a:t>
            </a:r>
            <a:r>
              <a:rPr lang="en-US" altLang="zh-CN" sz="2400" dirty="0"/>
              <a:t>No one can </a:t>
            </a:r>
            <a:r>
              <a:rPr lang="en-US" altLang="zh-CN" sz="2400" dirty="0" smtClean="0"/>
              <a:t> </a:t>
            </a:r>
            <a:r>
              <a:rPr lang="en-US" altLang="zh-CN" sz="2400" u="sng" dirty="0" smtClean="0"/>
              <a:t> </a:t>
            </a:r>
            <a:r>
              <a:rPr lang="en-US" altLang="zh-CN" sz="2400" u="sng" dirty="0"/>
              <a:t> </a:t>
            </a:r>
            <a:r>
              <a:rPr lang="en-US" altLang="zh-CN" sz="2400" u="sng" dirty="0" smtClean="0"/>
              <a:t>             </a:t>
            </a:r>
            <a:r>
              <a:rPr lang="en-US" altLang="zh-CN" sz="2400" dirty="0" smtClean="0"/>
              <a:t>when </a:t>
            </a:r>
            <a:r>
              <a:rPr lang="en-US" altLang="zh-CN" sz="2400" dirty="0"/>
              <a:t>the disease will strike again.</a:t>
            </a:r>
            <a:endParaRPr lang="zh-CN" altLang="en-US" sz="2400" dirty="0"/>
          </a:p>
        </p:txBody>
      </p:sp>
      <p:sp>
        <p:nvSpPr>
          <p:cNvPr id="29" name="TextBox 8"/>
          <p:cNvSpPr txBox="1"/>
          <p:nvPr/>
        </p:nvSpPr>
        <p:spPr>
          <a:xfrm>
            <a:off x="2233317" y="4043937"/>
            <a:ext cx="995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</a:t>
            </a:r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 </a:t>
            </a:r>
            <a:r>
              <a:rPr lang="en-US" altLang="zh-CN" sz="2400" dirty="0"/>
              <a:t>The government warned </a:t>
            </a:r>
            <a:r>
              <a:rPr lang="en-US" altLang="zh-CN" sz="2400" dirty="0" smtClean="0"/>
              <a:t>its</a:t>
            </a:r>
            <a:r>
              <a:rPr lang="en-US" altLang="zh-CN" sz="2400" dirty="0"/>
              <a:t> </a:t>
            </a:r>
            <a:r>
              <a:rPr lang="en-US" altLang="zh-CN" sz="2400" dirty="0" err="1" smtClean="0"/>
              <a:t>neighbours</a:t>
            </a:r>
            <a:r>
              <a:rPr lang="en-US" altLang="zh-CN" sz="2400" u="sng" dirty="0" smtClean="0"/>
              <a:t> </a:t>
            </a:r>
            <a:r>
              <a:rPr lang="en-US" altLang="zh-CN" sz="2400" dirty="0" smtClean="0"/>
              <a:t>not </a:t>
            </a:r>
            <a:r>
              <a:rPr lang="en-US" altLang="zh-CN" sz="2400" dirty="0"/>
              <a:t>to </a:t>
            </a:r>
            <a:r>
              <a:rPr lang="en-US" altLang="zh-CN" sz="2400" dirty="0" smtClean="0"/>
              <a:t>interfere</a:t>
            </a:r>
            <a:r>
              <a:rPr lang="en-US" altLang="zh-CN" sz="2400" dirty="0"/>
              <a:t> in its</a:t>
            </a:r>
            <a:r>
              <a:rPr lang="en-US" altLang="zh-CN" sz="2400" u="sng" dirty="0"/>
              <a:t> </a:t>
            </a:r>
            <a:r>
              <a:rPr lang="en-US" altLang="zh-CN" sz="2400" u="sng" dirty="0" smtClean="0"/>
              <a:t>               </a:t>
            </a:r>
            <a:r>
              <a:rPr lang="en-US" altLang="zh-CN" sz="2400" dirty="0"/>
              <a:t> affairs.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283233" y="4682367"/>
            <a:ext cx="665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ym typeface="Wingdings 2" panose="05020102010507070707" pitchFamily="18" charset="2"/>
              </a:rPr>
              <a:t></a:t>
            </a:r>
            <a:r>
              <a:rPr lang="en-US" altLang="zh-CN" sz="2400" dirty="0"/>
              <a:t>They started quarrelling out of sheer </a:t>
            </a:r>
            <a:r>
              <a:rPr lang="en-US" altLang="zh-CN" sz="2400" dirty="0" smtClean="0"/>
              <a:t> </a:t>
            </a:r>
            <a:r>
              <a:rPr lang="en-US" altLang="zh-CN" sz="2400" u="sng" dirty="0" smtClean="0"/>
              <a:t>                    </a:t>
            </a:r>
            <a:r>
              <a:rPr lang="en-US" altLang="zh-CN" sz="2400" dirty="0" smtClean="0"/>
              <a:t> </a:t>
            </a:r>
            <a:r>
              <a:rPr lang="en-US" altLang="zh-CN" sz="2400" i="1" dirty="0" smtClean="0"/>
              <a:t>.</a:t>
            </a:r>
            <a:endParaRPr lang="zh-CN" altLang="en-US" sz="2400" i="1" dirty="0"/>
          </a:p>
        </p:txBody>
      </p:sp>
      <p:sp>
        <p:nvSpPr>
          <p:cNvPr id="30" name="矩形 29"/>
          <p:cNvSpPr/>
          <p:nvPr/>
        </p:nvSpPr>
        <p:spPr>
          <a:xfrm>
            <a:off x="4052760" y="1942325"/>
            <a:ext cx="119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random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28643" y="2403990"/>
            <a:ext cx="119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access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18258" y="2990008"/>
            <a:ext cx="1345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addicted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90181" y="3533038"/>
            <a:ext cx="1207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predict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135673" y="3970768"/>
            <a:ext cx="1207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internal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12658" y="4608461"/>
            <a:ext cx="1418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boredom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1142758" y="1874157"/>
            <a:ext cx="266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</a:t>
            </a:r>
            <a:r>
              <a:rPr lang="en-US" altLang="zh-CN" dirty="0" smtClean="0">
                <a:latin typeface="Calibri" pitchFamily="34" charset="0"/>
              </a:rPr>
              <a:t>be impossible to do </a:t>
            </a:r>
            <a:r>
              <a:rPr lang="en-US" altLang="zh-CN" dirty="0" err="1" smtClean="0">
                <a:latin typeface="Calibri" pitchFamily="34" charset="0"/>
              </a:rPr>
              <a:t>sth</a:t>
            </a:r>
            <a:r>
              <a:rPr lang="en-US" altLang="zh-CN" dirty="0" smtClean="0">
                <a:latin typeface="Calibri" pitchFamily="34" charset="0"/>
              </a:rPr>
              <a:t>.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095417" y="463219"/>
            <a:ext cx="26486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altLang="zh-CN" dirty="0">
                <a:latin typeface="Calibri" pitchFamily="34" charset="0"/>
                <a:cs typeface="Calibri" pitchFamily="34" charset="0"/>
              </a:rPr>
              <a:t>Language focus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121021" y="3534798"/>
            <a:ext cx="24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</a:t>
            </a:r>
            <a:r>
              <a:rPr lang="en-US" altLang="zh-CN" dirty="0" smtClean="0">
                <a:latin typeface="Calibri" pitchFamily="34" charset="0"/>
              </a:rPr>
              <a:t>from top to bottom </a:t>
            </a:r>
            <a:endParaRPr lang="zh-CN" altLang="en-US" sz="1350" dirty="0"/>
          </a:p>
        </p:txBody>
      </p:sp>
      <p:sp>
        <p:nvSpPr>
          <p:cNvPr id="7" name="TextBox 8"/>
          <p:cNvSpPr txBox="1"/>
          <p:nvPr/>
        </p:nvSpPr>
        <p:spPr>
          <a:xfrm>
            <a:off x="1108142" y="310304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</a:t>
            </a:r>
            <a:r>
              <a:rPr lang="en-US" altLang="zh-CN" dirty="0" smtClean="0">
                <a:latin typeface="Calibri" pitchFamily="34" charset="0"/>
              </a:rPr>
              <a:t>hold back</a:t>
            </a:r>
            <a:endParaRPr lang="zh-CN" altLang="en-US" sz="1350" dirty="0"/>
          </a:p>
        </p:txBody>
      </p:sp>
      <p:sp>
        <p:nvSpPr>
          <p:cNvPr id="8" name="TextBox 8"/>
          <p:cNvSpPr txBox="1"/>
          <p:nvPr/>
        </p:nvSpPr>
        <p:spPr>
          <a:xfrm>
            <a:off x="1142758" y="2246640"/>
            <a:ext cx="212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dirty="0" smtClean="0">
                <a:latin typeface="Calibri" pitchFamily="34" charset="0"/>
              </a:rPr>
              <a:t>be driven by…</a:t>
            </a:r>
            <a:endParaRPr lang="zh-CN" alt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108142" y="2677899"/>
            <a:ext cx="162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look for</a:t>
            </a:r>
            <a:endParaRPr lang="zh-CN" altLang="en-US" sz="1350" dirty="0"/>
          </a:p>
        </p:txBody>
      </p:sp>
      <p:sp>
        <p:nvSpPr>
          <p:cNvPr id="11" name="TextBox 8"/>
          <p:cNvSpPr txBox="1"/>
          <p:nvPr/>
        </p:nvSpPr>
        <p:spPr>
          <a:xfrm>
            <a:off x="6574318" y="1748649"/>
            <a:ext cx="138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控制，阻碍</a:t>
            </a:r>
            <a:endParaRPr lang="zh-CN" altLang="en-US" sz="1350" dirty="0"/>
          </a:p>
        </p:txBody>
      </p:sp>
      <p:sp>
        <p:nvSpPr>
          <p:cNvPr id="13" name="TextBox 8"/>
          <p:cNvSpPr txBox="1"/>
          <p:nvPr/>
        </p:nvSpPr>
        <p:spPr>
          <a:xfrm>
            <a:off x="6906090" y="2267441"/>
            <a:ext cx="203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不可能做某事</a:t>
            </a:r>
            <a:endParaRPr lang="zh-CN" altLang="en-US" dirty="0"/>
          </a:p>
        </p:txBody>
      </p:sp>
      <p:sp>
        <p:nvSpPr>
          <p:cNvPr id="14" name="TextBox 8"/>
          <p:cNvSpPr txBox="1"/>
          <p:nvPr/>
        </p:nvSpPr>
        <p:spPr>
          <a:xfrm>
            <a:off x="6744072" y="2677899"/>
            <a:ext cx="141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被</a:t>
            </a:r>
            <a:r>
              <a:rPr lang="en-US" altLang="zh-CN" dirty="0" smtClean="0">
                <a:latin typeface="Calibri" pitchFamily="34" charset="0"/>
              </a:rPr>
              <a:t>……</a:t>
            </a:r>
            <a:r>
              <a:rPr lang="zh-CN" altLang="en-US" dirty="0">
                <a:latin typeface="Calibri" pitchFamily="34" charset="0"/>
              </a:rPr>
              <a:t>驱使</a:t>
            </a:r>
            <a:endParaRPr lang="zh-CN" altLang="en-US" sz="1350" dirty="0"/>
          </a:p>
        </p:txBody>
      </p:sp>
      <p:sp>
        <p:nvSpPr>
          <p:cNvPr id="15" name="TextBox 8"/>
          <p:cNvSpPr txBox="1"/>
          <p:nvPr/>
        </p:nvSpPr>
        <p:spPr>
          <a:xfrm>
            <a:off x="6420036" y="3154828"/>
            <a:ext cx="138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从头到尾</a:t>
            </a:r>
            <a:endParaRPr lang="zh-CN" altLang="en-US" sz="1350" dirty="0"/>
          </a:p>
        </p:txBody>
      </p:sp>
      <p:sp>
        <p:nvSpPr>
          <p:cNvPr id="16" name="TextBox 8"/>
          <p:cNvSpPr txBox="1"/>
          <p:nvPr/>
        </p:nvSpPr>
        <p:spPr>
          <a:xfrm>
            <a:off x="6574317" y="3569536"/>
            <a:ext cx="95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寻找</a:t>
            </a:r>
            <a:endParaRPr lang="zh-CN" altLang="en-US" sz="1350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827748" y="2094898"/>
            <a:ext cx="2916324" cy="361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770762" y="2429135"/>
            <a:ext cx="3819030" cy="459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206996" y="2917142"/>
            <a:ext cx="4224762" cy="837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2336996" y="2085653"/>
            <a:ext cx="4130757" cy="1210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15" idx="1"/>
          </p:cNvCxnSpPr>
          <p:nvPr/>
        </p:nvCxnSpPr>
        <p:spPr>
          <a:xfrm flipV="1">
            <a:off x="3443966" y="3339494"/>
            <a:ext cx="2976070" cy="354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1108142" y="1085269"/>
            <a:ext cx="216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  <a:sym typeface="Wingdings 2" panose="05020102010507070707" pitchFamily="18" charset="2"/>
              </a:rPr>
              <a:t>matching exercises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1142758" y="3938868"/>
            <a:ext cx="159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</a:t>
            </a:r>
            <a:r>
              <a:rPr lang="en-US" altLang="zh-CN" dirty="0" smtClean="0">
                <a:latin typeface="Calibri" pitchFamily="34" charset="0"/>
              </a:rPr>
              <a:t>play with… </a:t>
            </a:r>
            <a:endParaRPr lang="zh-CN" altLang="en-US" sz="1350" dirty="0"/>
          </a:p>
        </p:txBody>
      </p:sp>
      <p:sp>
        <p:nvSpPr>
          <p:cNvPr id="26" name="TextBox 8"/>
          <p:cNvSpPr txBox="1"/>
          <p:nvPr/>
        </p:nvSpPr>
        <p:spPr>
          <a:xfrm>
            <a:off x="6431758" y="3984244"/>
            <a:ext cx="101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</a:rPr>
              <a:t>和</a:t>
            </a:r>
            <a:r>
              <a:rPr lang="en-US" altLang="zh-CN" dirty="0" smtClean="0">
                <a:latin typeface="Calibri" pitchFamily="34" charset="0"/>
              </a:rPr>
              <a:t>…</a:t>
            </a:r>
            <a:r>
              <a:rPr lang="zh-CN" altLang="en-US" dirty="0">
                <a:latin typeface="Calibri" pitchFamily="34" charset="0"/>
              </a:rPr>
              <a:t>玩</a:t>
            </a:r>
            <a:endParaRPr lang="zh-CN" altLang="en-US" sz="1350" dirty="0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611573" y="4155280"/>
            <a:ext cx="3365262" cy="13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875142" y="440692"/>
            <a:ext cx="242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b</a:t>
            </a:r>
            <a:r>
              <a:rPr lang="en-US" altLang="zh-CN" dirty="0" smtClean="0">
                <a:latin typeface="Calibri" pitchFamily="34" charset="0"/>
              </a:rPr>
              <a:t>e impossible to do </a:t>
            </a:r>
            <a:r>
              <a:rPr lang="en-US" altLang="zh-CN" dirty="0" err="1" smtClean="0">
                <a:latin typeface="Calibri" pitchFamily="34" charset="0"/>
              </a:rPr>
              <a:t>sth</a:t>
            </a:r>
            <a:r>
              <a:rPr lang="en-US" altLang="zh-CN" dirty="0" smtClean="0">
                <a:latin typeface="Calibri" pitchFamily="34" charset="0"/>
              </a:rPr>
              <a:t>.</a:t>
            </a:r>
            <a:endParaRPr lang="zh-CN" altLang="en-US" sz="1350" dirty="0"/>
          </a:p>
        </p:txBody>
      </p:sp>
      <p:sp>
        <p:nvSpPr>
          <p:cNvPr id="3" name="TextBox 8"/>
          <p:cNvSpPr txBox="1"/>
          <p:nvPr/>
        </p:nvSpPr>
        <p:spPr>
          <a:xfrm>
            <a:off x="5454619" y="428885"/>
            <a:ext cx="138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b</a:t>
            </a:r>
            <a:r>
              <a:rPr lang="en-US" altLang="zh-CN" dirty="0" smtClean="0">
                <a:latin typeface="Calibri" pitchFamily="34" charset="0"/>
              </a:rPr>
              <a:t>e driven by</a:t>
            </a:r>
            <a:endParaRPr lang="zh-CN" altLang="en-US" sz="1350" dirty="0"/>
          </a:p>
        </p:txBody>
      </p:sp>
      <p:sp>
        <p:nvSpPr>
          <p:cNvPr id="4" name="TextBox 8"/>
          <p:cNvSpPr txBox="1"/>
          <p:nvPr/>
        </p:nvSpPr>
        <p:spPr>
          <a:xfrm>
            <a:off x="7486831" y="440692"/>
            <a:ext cx="105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l</a:t>
            </a:r>
            <a:r>
              <a:rPr lang="en-US" altLang="zh-CN" dirty="0" smtClean="0">
                <a:latin typeface="Calibri" pitchFamily="34" charset="0"/>
              </a:rPr>
              <a:t>ook for</a:t>
            </a:r>
            <a:endParaRPr lang="zh-CN" altLang="en-US" sz="1350" dirty="0"/>
          </a:p>
        </p:txBody>
      </p:sp>
      <p:sp>
        <p:nvSpPr>
          <p:cNvPr id="5" name="TextBox 8"/>
          <p:cNvSpPr txBox="1"/>
          <p:nvPr/>
        </p:nvSpPr>
        <p:spPr>
          <a:xfrm>
            <a:off x="2949559" y="1007525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h</a:t>
            </a:r>
            <a:r>
              <a:rPr lang="en-US" altLang="zh-CN" dirty="0" smtClean="0">
                <a:latin typeface="Calibri" pitchFamily="34" charset="0"/>
              </a:rPr>
              <a:t>old back</a:t>
            </a:r>
            <a:endParaRPr lang="zh-CN" altLang="en-US" sz="1350" dirty="0"/>
          </a:p>
        </p:txBody>
      </p:sp>
      <p:sp>
        <p:nvSpPr>
          <p:cNvPr id="6" name="TextBox 8"/>
          <p:cNvSpPr txBox="1"/>
          <p:nvPr/>
        </p:nvSpPr>
        <p:spPr>
          <a:xfrm>
            <a:off x="5296370" y="999599"/>
            <a:ext cx="208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f</a:t>
            </a:r>
            <a:r>
              <a:rPr lang="en-US" altLang="zh-CN" dirty="0" smtClean="0">
                <a:latin typeface="Calibri" pitchFamily="34" charset="0"/>
              </a:rPr>
              <a:t>rom top to bottom</a:t>
            </a:r>
            <a:endParaRPr lang="zh-CN" altLang="en-US" sz="1350" dirty="0"/>
          </a:p>
        </p:txBody>
      </p:sp>
      <p:sp>
        <p:nvSpPr>
          <p:cNvPr id="7" name="TextBox 8"/>
          <p:cNvSpPr txBox="1"/>
          <p:nvPr/>
        </p:nvSpPr>
        <p:spPr>
          <a:xfrm>
            <a:off x="7539605" y="1007525"/>
            <a:ext cx="105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</a:rPr>
              <a:t>p</a:t>
            </a:r>
            <a:r>
              <a:rPr lang="en-US" altLang="zh-CN" dirty="0" smtClean="0">
                <a:latin typeface="Calibri" pitchFamily="34" charset="0"/>
              </a:rPr>
              <a:t>lay with</a:t>
            </a:r>
            <a:endParaRPr lang="zh-CN" altLang="en-US" sz="1350" dirty="0"/>
          </a:p>
        </p:txBody>
      </p:sp>
      <p:sp>
        <p:nvSpPr>
          <p:cNvPr id="8" name="文本框 7"/>
          <p:cNvSpPr txBox="1"/>
          <p:nvPr/>
        </p:nvSpPr>
        <p:spPr>
          <a:xfrm>
            <a:off x="2875142" y="296626"/>
            <a:ext cx="5716324" cy="1405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2405" y="2182638"/>
            <a:ext cx="689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 </a:t>
            </a:r>
            <a:r>
              <a:rPr lang="en-US" altLang="zh-CN" sz="2400" dirty="0" smtClean="0">
                <a:sym typeface="Wingdings 2" panose="05020102010507070707" pitchFamily="18" charset="2"/>
              </a:rPr>
              <a:t>They cleaned the house</a:t>
            </a:r>
            <a:r>
              <a:rPr lang="en-US" altLang="zh-CN" sz="2400" u="sng" dirty="0" smtClean="0">
                <a:sym typeface="Wingdings 2" panose="05020102010507070707" pitchFamily="18" charset="2"/>
              </a:rPr>
              <a:t>                                                 </a:t>
            </a:r>
            <a:r>
              <a:rPr lang="en-US" altLang="zh-CN" sz="2400" dirty="0" smtClean="0">
                <a:sym typeface="Wingdings 2" panose="05020102010507070707" pitchFamily="18" charset="2"/>
              </a:rPr>
              <a:t>  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10" name="TextBox 8"/>
          <p:cNvSpPr txBox="1"/>
          <p:nvPr/>
        </p:nvSpPr>
        <p:spPr>
          <a:xfrm>
            <a:off x="1692405" y="2741545"/>
            <a:ext cx="670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 </a:t>
            </a:r>
            <a:r>
              <a:rPr lang="en-US" altLang="zh-CN" sz="2400" dirty="0"/>
              <a:t>No one can </a:t>
            </a:r>
            <a:r>
              <a:rPr lang="en-US" altLang="zh-CN" sz="2400" dirty="0" smtClean="0"/>
              <a:t> </a:t>
            </a:r>
            <a:r>
              <a:rPr lang="en-US" altLang="zh-CN" sz="2400" u="sng" dirty="0" smtClean="0"/>
              <a:t>                            </a:t>
            </a:r>
            <a:r>
              <a:rPr lang="en-US" altLang="zh-CN" sz="2400" dirty="0" smtClean="0"/>
              <a:t>   the </a:t>
            </a:r>
            <a:r>
              <a:rPr lang="en-US" altLang="zh-CN" sz="2400" dirty="0"/>
              <a:t>wheel of </a:t>
            </a:r>
            <a:r>
              <a:rPr lang="en-US" altLang="zh-CN" sz="2400" dirty="0" smtClean="0"/>
              <a:t>history.</a:t>
            </a:r>
            <a:endParaRPr lang="zh-CN" altLang="en-US" sz="2400" dirty="0"/>
          </a:p>
        </p:txBody>
      </p:sp>
      <p:sp>
        <p:nvSpPr>
          <p:cNvPr id="11" name="TextBox 8"/>
          <p:cNvSpPr txBox="1"/>
          <p:nvPr/>
        </p:nvSpPr>
        <p:spPr>
          <a:xfrm>
            <a:off x="1692404" y="3358375"/>
            <a:ext cx="910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</a:t>
            </a:r>
            <a:r>
              <a:rPr lang="en-US" altLang="zh-CN" sz="2400" dirty="0"/>
              <a:t>So</a:t>
            </a:r>
            <a:r>
              <a:rPr lang="zh-CN" altLang="zh-CN" sz="2400" dirty="0"/>
              <a:t> our next milestones will </a:t>
            </a:r>
            <a:r>
              <a:rPr lang="en-US" altLang="zh-CN" sz="2400" u="sng" dirty="0" smtClean="0"/>
              <a:t>                         </a:t>
            </a:r>
            <a:r>
              <a:rPr lang="en-US" altLang="zh-CN" sz="2400" u="sng" dirty="0"/>
              <a:t> </a:t>
            </a:r>
            <a:r>
              <a:rPr lang="en-US" altLang="zh-CN" sz="2400" u="sng" dirty="0" smtClean="0"/>
              <a:t>      </a:t>
            </a:r>
            <a:r>
              <a:rPr lang="zh-CN" altLang="zh-CN" sz="2400" dirty="0" smtClean="0"/>
              <a:t>the</a:t>
            </a:r>
            <a:r>
              <a:rPr lang="zh-CN" altLang="zh-CN" sz="2400" dirty="0"/>
              <a:t> requirements </a:t>
            </a:r>
            <a:r>
              <a:rPr lang="en-US" altLang="zh-CN" sz="2400" dirty="0"/>
              <a:t>we </a:t>
            </a:r>
            <a:r>
              <a:rPr lang="en-US" altLang="zh-CN" sz="2400" dirty="0" smtClean="0"/>
              <a:t>get.</a:t>
            </a:r>
            <a:endParaRPr lang="zh-CN" altLang="zh-CN" sz="2400" dirty="0"/>
          </a:p>
        </p:txBody>
      </p:sp>
      <p:sp>
        <p:nvSpPr>
          <p:cNvPr id="12" name="TextBox 8"/>
          <p:cNvSpPr txBox="1"/>
          <p:nvPr/>
        </p:nvSpPr>
        <p:spPr>
          <a:xfrm>
            <a:off x="1692406" y="3914923"/>
            <a:ext cx="487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</a:t>
            </a:r>
            <a:r>
              <a:rPr lang="en-US" altLang="zh-CN" sz="2400" dirty="0"/>
              <a:t>I'm </a:t>
            </a:r>
            <a:r>
              <a:rPr lang="en-US" altLang="zh-CN" sz="2400" dirty="0" smtClean="0"/>
              <a:t> </a:t>
            </a:r>
            <a:r>
              <a:rPr lang="en-US" altLang="zh-CN" sz="2400" u="sng" dirty="0" smtClean="0"/>
              <a:t>                           </a:t>
            </a:r>
            <a:r>
              <a:rPr lang="en-US" altLang="zh-CN" sz="2400" dirty="0" smtClean="0"/>
              <a:t>  </a:t>
            </a:r>
            <a:r>
              <a:rPr lang="en-US" altLang="zh-CN" sz="2400" dirty="0"/>
              <a:t> my passport.</a:t>
            </a:r>
            <a:endParaRPr lang="zh-CN" altLang="zh-CN" sz="2400" dirty="0"/>
          </a:p>
        </p:txBody>
      </p:sp>
      <p:sp>
        <p:nvSpPr>
          <p:cNvPr id="13" name="TextBox 8"/>
          <p:cNvSpPr txBox="1"/>
          <p:nvPr/>
        </p:nvSpPr>
        <p:spPr>
          <a:xfrm>
            <a:off x="1639631" y="4519578"/>
            <a:ext cx="689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</a:t>
            </a:r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 </a:t>
            </a:r>
            <a:r>
              <a:rPr lang="en-US" altLang="zh-CN" sz="2400" dirty="0"/>
              <a:t>It </a:t>
            </a:r>
            <a:r>
              <a:rPr lang="en-US" altLang="zh-CN" sz="2400" u="sng" dirty="0" smtClean="0"/>
              <a:t>                                        </a:t>
            </a:r>
            <a:r>
              <a:rPr lang="en-US" altLang="zh-CN" sz="2400" dirty="0" smtClean="0"/>
              <a:t> sleep</a:t>
            </a:r>
            <a:r>
              <a:rPr lang="en-US" altLang="zh-CN" sz="2400" dirty="0"/>
              <a:t> because of the noise.</a:t>
            </a:r>
            <a:endParaRPr lang="zh-CN" altLang="en-US" sz="2400" dirty="0"/>
          </a:p>
        </p:txBody>
      </p:sp>
      <p:sp>
        <p:nvSpPr>
          <p:cNvPr id="14" name="TextBox 8"/>
          <p:cNvSpPr txBox="1"/>
          <p:nvPr/>
        </p:nvSpPr>
        <p:spPr>
          <a:xfrm>
            <a:off x="1692405" y="5122674"/>
            <a:ext cx="779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itchFamily="34" charset="0"/>
                <a:sym typeface="Wingdings 2" panose="05020102010507070707" pitchFamily="18" charset="2"/>
              </a:rPr>
              <a:t></a:t>
            </a:r>
            <a:r>
              <a:rPr lang="en-US" altLang="zh-CN" dirty="0" smtClean="0">
                <a:latin typeface="Calibri" pitchFamily="34" charset="0"/>
                <a:sym typeface="Wingdings 2" panose="05020102010507070707" pitchFamily="18" charset="2"/>
              </a:rPr>
              <a:t> </a:t>
            </a:r>
            <a:r>
              <a:rPr lang="en-US" altLang="zh-CN" sz="2400" dirty="0">
                <a:sym typeface="Wingdings 2" panose="05020102010507070707" pitchFamily="18" charset="2"/>
              </a:rPr>
              <a:t>W</a:t>
            </a:r>
            <a:r>
              <a:rPr lang="en-US" altLang="zh-CN" sz="2400" dirty="0" smtClean="0"/>
              <a:t>hen </a:t>
            </a:r>
            <a:r>
              <a:rPr lang="en-US" altLang="zh-CN" sz="2400" dirty="0"/>
              <a:t>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was a kid ,I liked to </a:t>
            </a:r>
            <a:r>
              <a:rPr lang="en-US" altLang="zh-CN" sz="2400" u="sng" dirty="0" smtClean="0"/>
              <a:t>                       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 my younger sister .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182673" y="2068469"/>
            <a:ext cx="2882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from top to bottom 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89842" y="2679491"/>
            <a:ext cx="1452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old back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12460" y="3252350"/>
            <a:ext cx="1874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 driven by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79434" y="3876736"/>
            <a:ext cx="1622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ooking for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60232" y="4471471"/>
            <a:ext cx="245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 impossible to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42566" y="5014178"/>
            <a:ext cx="1405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lay with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39" y="1767289"/>
            <a:ext cx="3580595" cy="3838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71245" y="443850"/>
            <a:ext cx="1571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                                Tetris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8246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5447" y="2015928"/>
            <a:ext cx="1800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Introduction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806242" y="947098"/>
            <a:ext cx="576064" cy="2482536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4"/>
          <p:cNvSpPr txBox="1"/>
          <p:nvPr/>
        </p:nvSpPr>
        <p:spPr>
          <a:xfrm>
            <a:off x="2382306" y="531598"/>
            <a:ext cx="16561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efore 15 years old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5919" y="2477593"/>
            <a:ext cx="100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para.1)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4182506" y="531597"/>
            <a:ext cx="350548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lay chess frequently and competitively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8038072" y="716264"/>
            <a:ext cx="97714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where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9077259" y="247593"/>
            <a:ext cx="576064" cy="1399004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4"/>
          <p:cNvSpPr txBox="1"/>
          <p:nvPr/>
        </p:nvSpPr>
        <p:spPr>
          <a:xfrm>
            <a:off x="9756302" y="69932"/>
            <a:ext cx="128628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n school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9756302" y="716262"/>
            <a:ext cx="128628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online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9756302" y="1415764"/>
            <a:ext cx="196347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t national competitions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2454314" y="3014135"/>
            <a:ext cx="158417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after 15 years old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4110498" y="2730131"/>
            <a:ext cx="576064" cy="1399004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4"/>
          <p:cNvSpPr txBox="1"/>
          <p:nvPr/>
        </p:nvSpPr>
        <p:spPr>
          <a:xfrm>
            <a:off x="4758570" y="2499298"/>
            <a:ext cx="425664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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became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to Tetris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9517487" y="2499297"/>
            <a:ext cx="54091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ill  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4"/>
          <p:cNvSpPr txBox="1"/>
          <p:nvPr/>
        </p:nvSpPr>
        <p:spPr>
          <a:xfrm>
            <a:off x="4758570" y="3845132"/>
            <a:ext cx="385739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played Tetris with a small flip phone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51204" y="2499297"/>
            <a:ext cx="127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addicted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10025403" y="2498118"/>
            <a:ext cx="142527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boredom 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左大括号 34"/>
          <p:cNvSpPr/>
          <p:nvPr/>
        </p:nvSpPr>
        <p:spPr>
          <a:xfrm>
            <a:off x="8656739" y="3582830"/>
            <a:ext cx="576064" cy="1399004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4"/>
          <p:cNvSpPr txBox="1"/>
          <p:nvPr/>
        </p:nvSpPr>
        <p:spPr>
          <a:xfrm>
            <a:off x="9365291" y="3305366"/>
            <a:ext cx="28267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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          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the internet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679029" y="322511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access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9315717" y="4594803"/>
            <a:ext cx="13494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send a 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10665196" y="4603383"/>
            <a:ext cx="142527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Snapchat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55" y="3162767"/>
            <a:ext cx="1438275" cy="1438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30061" y="1821890"/>
            <a:ext cx="262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                                Snapchat</a:t>
            </a:r>
            <a:endParaRPr lang="zh-CN" altLang="en-US" sz="4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435466"/>
            <a:ext cx="5810250" cy="46212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48669" y="4601042"/>
            <a:ext cx="262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                                flip phone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791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80559"/>
            <a:ext cx="208428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efore playing Tetris 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075689" y="848538"/>
            <a:ext cx="576064" cy="3273663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4"/>
          <p:cNvSpPr txBox="1"/>
          <p:nvPr/>
        </p:nvSpPr>
        <p:spPr>
          <a:xfrm>
            <a:off x="2665664" y="749936"/>
            <a:ext cx="440862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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grew up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  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opponents         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3228" y="3025535"/>
            <a:ext cx="100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para.3)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983872" y="725165"/>
            <a:ext cx="1521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ooking for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左大括号 42"/>
          <p:cNvSpPr/>
          <p:nvPr/>
        </p:nvSpPr>
        <p:spPr>
          <a:xfrm>
            <a:off x="7088198" y="281266"/>
            <a:ext cx="576064" cy="1399004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"/>
          <p:cNvSpPr txBox="1"/>
          <p:nvPr/>
        </p:nvSpPr>
        <p:spPr>
          <a:xfrm>
            <a:off x="7799284" y="50433"/>
            <a:ext cx="20272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eople to fight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7799284" y="725165"/>
            <a:ext cx="224623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eople to blame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7799283" y="1399897"/>
            <a:ext cx="305760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eople to prove wrong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下箭头 46"/>
          <p:cNvSpPr/>
          <p:nvPr/>
        </p:nvSpPr>
        <p:spPr>
          <a:xfrm>
            <a:off x="5141333" y="4389263"/>
            <a:ext cx="184917" cy="1558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3421938" y="4846474"/>
            <a:ext cx="144803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Calibri" pitchFamily="34" charset="0"/>
                <a:cs typeface="Calibri" pitchFamily="34" charset="0"/>
              </a:rPr>
              <a:t>disbenefit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5233791" y="5984785"/>
            <a:ext cx="65750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old you back when there was so much else to gain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2693229" y="3881558"/>
            <a:ext cx="41027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treated everything like it was       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6796021" y="3879623"/>
            <a:ext cx="137803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ero-sum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30317" y="3667259"/>
            <a:ext cx="3554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                                	Zero-sum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38"/>
            <a:ext cx="6439437" cy="3219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2958852"/>
            <a:ext cx="5752563" cy="38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638" y="1880189"/>
            <a:ext cx="208428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after playing Tetris 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5458" y="3728567"/>
            <a:ext cx="108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para.2,4)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32907" y="2896741"/>
            <a:ext cx="236271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understanding of Tetris and life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537138" y="1043188"/>
            <a:ext cx="360607" cy="4855335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4"/>
          <p:cNvSpPr txBox="1"/>
          <p:nvPr/>
        </p:nvSpPr>
        <p:spPr>
          <a:xfrm>
            <a:off x="2936381" y="977758"/>
            <a:ext cx="18416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o the author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4812000" y="343684"/>
            <a:ext cx="576064" cy="1729815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4"/>
          <p:cNvSpPr txBox="1"/>
          <p:nvPr/>
        </p:nvSpPr>
        <p:spPr>
          <a:xfrm>
            <a:off x="5460638" y="112853"/>
            <a:ext cx="582910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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became the truest 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              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of life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5460638" y="1028082"/>
            <a:ext cx="40075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Life is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 , not chess.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5460639" y="1880189"/>
            <a:ext cx="303941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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There’s no final boss.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丁字箭头 1"/>
          <p:cNvSpPr/>
          <p:nvPr/>
        </p:nvSpPr>
        <p:spPr>
          <a:xfrm>
            <a:off x="7349966" y="2341854"/>
            <a:ext cx="463640" cy="1264231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4"/>
          <p:cNvSpPr txBox="1"/>
          <p:nvPr/>
        </p:nvSpPr>
        <p:spPr>
          <a:xfrm>
            <a:off x="7839362" y="2516360"/>
            <a:ext cx="26659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nly playing against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6314988" y="3266072"/>
            <a:ext cx="89682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time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7887876" y="3127573"/>
            <a:ext cx="412124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The never ending flow of pieces from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           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00057" y="3431589"/>
            <a:ext cx="1936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 to bottom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7465876" y="3543071"/>
            <a:ext cx="231820" cy="1016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4"/>
          <p:cNvSpPr txBox="1"/>
          <p:nvPr/>
        </p:nvSpPr>
        <p:spPr>
          <a:xfrm>
            <a:off x="7813606" y="4283696"/>
            <a:ext cx="419551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  operate a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stream of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into an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form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468142" y="4258318"/>
            <a:ext cx="1164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random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08600" y="4636181"/>
            <a:ext cx="96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inputs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206818" y="4636180"/>
            <a:ext cx="1082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orderly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2996326" y="5692970"/>
            <a:ext cx="21541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o some people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5273079" y="5508305"/>
            <a:ext cx="215416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CN" sz="24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in human form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左大括号 40"/>
          <p:cNvSpPr/>
          <p:nvPr/>
        </p:nvSpPr>
        <p:spPr>
          <a:xfrm>
            <a:off x="7500643" y="5508305"/>
            <a:ext cx="458018" cy="822965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"/>
          <p:cNvSpPr txBox="1"/>
          <p:nvPr/>
        </p:nvSpPr>
        <p:spPr>
          <a:xfrm>
            <a:off x="8032065" y="5330639"/>
            <a:ext cx="26960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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impossible to win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8032066" y="6108469"/>
            <a:ext cx="26960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driven by luck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328409" y="53110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representation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20845" y="990349"/>
            <a:ext cx="860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Tetris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559717" y="5422765"/>
            <a:ext cx="151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frustration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9" grpId="0" animBg="1"/>
      <p:bldP spid="30" grpId="0" animBg="1"/>
      <p:bldP spid="31" grpId="0" animBg="1"/>
      <p:bldP spid="32" grpId="0"/>
      <p:bldP spid="3" grpId="0" animBg="1"/>
      <p:bldP spid="34" grpId="0" animBg="1"/>
      <p:bldP spid="35" grpId="0"/>
      <p:bldP spid="36" grpId="0"/>
      <p:bldP spid="37" grpId="0"/>
      <p:bldP spid="38" grpId="0" animBg="1"/>
      <p:bldP spid="39" grpId="0" animBg="1"/>
      <p:bldP spid="41" grpId="0" animBg="1"/>
      <p:bldP spid="42" grpId="0" animBg="1"/>
      <p:bldP spid="52" grpId="0" animBg="1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638" y="1880189"/>
            <a:ext cx="208428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after playing Tetris 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5458" y="3728567"/>
            <a:ext cx="108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para.5)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32907" y="2896741"/>
            <a:ext cx="236271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understanding of Tetris and life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395625" y="3177011"/>
            <a:ext cx="862730" cy="2230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4"/>
          <p:cNvSpPr txBox="1"/>
          <p:nvPr/>
        </p:nvSpPr>
        <p:spPr>
          <a:xfrm>
            <a:off x="3258355" y="2873018"/>
            <a:ext cx="31295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The real game of life is completely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 .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58343" y="3242350"/>
            <a:ext cx="115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internal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左大括号 39"/>
          <p:cNvSpPr/>
          <p:nvPr/>
        </p:nvSpPr>
        <p:spPr>
          <a:xfrm>
            <a:off x="6387921" y="2071345"/>
            <a:ext cx="576064" cy="2342010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"/>
          <p:cNvSpPr txBox="1"/>
          <p:nvPr/>
        </p:nvSpPr>
        <p:spPr>
          <a:xfrm>
            <a:off x="6835192" y="1880189"/>
            <a:ext cx="439379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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no big ,bad enemies who make you 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suffer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6835192" y="3057683"/>
            <a:ext cx="535680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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no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 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right or wrong move that a certain opponent can punish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523357" y="3057683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absolute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7054132" y="4182522"/>
            <a:ext cx="513786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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  <a:sym typeface="Wingdings 2" panose="05020102010507070707" pitchFamily="18" charset="2"/>
              </a:rPr>
              <a:t>life score depending on how hard you push yourself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6" grpId="0" animBg="1"/>
      <p:bldP spid="5" grpId="0" animBg="1"/>
      <p:bldP spid="28" grpId="0" animBg="1"/>
      <p:bldP spid="33" grpId="0"/>
      <p:bldP spid="40" grpId="0" animBg="1"/>
      <p:bldP spid="43" grpId="0" animBg="1"/>
      <p:bldP spid="44" grpId="0" animBg="1"/>
      <p:bldP spid="45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559" y="1313518"/>
            <a:ext cx="208428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after playing Tetris 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102" y="3228235"/>
            <a:ext cx="108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para.6)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0" y="2346014"/>
            <a:ext cx="236271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understanding of Tetris and life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395625" y="2643567"/>
            <a:ext cx="386212" cy="2155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4"/>
          <p:cNvSpPr txBox="1"/>
          <p:nvPr/>
        </p:nvSpPr>
        <p:spPr>
          <a:xfrm>
            <a:off x="2781837" y="2530679"/>
            <a:ext cx="34772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he only way to master life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4421958" y="2992344"/>
            <a:ext cx="197054" cy="5652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4"/>
          <p:cNvSpPr txBox="1"/>
          <p:nvPr/>
        </p:nvSpPr>
        <p:spPr>
          <a:xfrm>
            <a:off x="2781836" y="3597567"/>
            <a:ext cx="736671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CN" sz="2400" u="sng" dirty="0" smtClean="0"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the same self-control at the highest speeds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40948" y="3557634"/>
            <a:ext cx="1321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lay with</a:t>
            </a:r>
            <a:endParaRPr lang="zh-CN" alt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十字箭头 1"/>
          <p:cNvSpPr/>
          <p:nvPr/>
        </p:nvSpPr>
        <p:spPr>
          <a:xfrm>
            <a:off x="6065949" y="4059232"/>
            <a:ext cx="476519" cy="1337016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4"/>
          <p:cNvSpPr txBox="1"/>
          <p:nvPr/>
        </p:nvSpPr>
        <p:spPr>
          <a:xfrm>
            <a:off x="2833292" y="4526943"/>
            <a:ext cx="305760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ontrol your own mind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6717518" y="4526942"/>
            <a:ext cx="38174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ontrol your own </a:t>
            </a:r>
            <a:r>
              <a:rPr lang="en-US" altLang="zh-CN" sz="2400" dirty="0" err="1" smtClean="0">
                <a:latin typeface="Calibri" pitchFamily="34" charset="0"/>
                <a:cs typeface="Calibri" pitchFamily="34" charset="0"/>
              </a:rPr>
              <a:t>behaviours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4975431" y="5456317"/>
            <a:ext cx="297952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ontrol your own time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6" grpId="0" animBg="1"/>
      <p:bldP spid="14" grpId="0" animBg="1"/>
      <p:bldP spid="15" grpId="0" animBg="1"/>
      <p:bldP spid="18" grpId="0" animBg="1"/>
      <p:bldP spid="19" grpId="0" animBg="1"/>
      <p:bldP spid="20" grpId="0"/>
      <p:bldP spid="2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20141033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20140655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2014103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2014103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20141033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1021</Words>
  <Application>Microsoft Office PowerPoint</Application>
  <PresentationFormat>宽屏</PresentationFormat>
  <Paragraphs>208</Paragraphs>
  <Slides>19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汉仪综艺体简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Wingdings 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47</cp:revision>
  <dcterms:created xsi:type="dcterms:W3CDTF">2020-05-23T10:40:32Z</dcterms:created>
  <dcterms:modified xsi:type="dcterms:W3CDTF">2020-06-02T07:45:55Z</dcterms:modified>
</cp:coreProperties>
</file>