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09" r:id="rId2"/>
    <p:sldId id="417" r:id="rId3"/>
    <p:sldId id="418" r:id="rId4"/>
    <p:sldId id="419" r:id="rId5"/>
    <p:sldId id="420" r:id="rId6"/>
    <p:sldId id="421" r:id="rId7"/>
    <p:sldId id="42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>
      <p:cViewPr varScale="1">
        <p:scale>
          <a:sx n="39" d="100"/>
          <a:sy n="39" d="100"/>
        </p:scale>
        <p:origin x="40" y="70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2021/2/7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2021/2/7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2021/2/7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2021/2/7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任务</a:t>
            </a:r>
            <a:r>
              <a:rPr lang="en-US" altLang="zh-CN" dirty="0"/>
              <a:t>2 </a:t>
            </a:r>
            <a:r>
              <a:rPr lang="zh-CN" altLang="en-US" dirty="0"/>
              <a:t>繁殖力的提高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单击输入您的封面副标题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873760"/>
          </a:xfrm>
          <a:custGeom>
            <a:avLst/>
            <a:gdLst/>
            <a:ahLst/>
            <a:cxnLst/>
            <a:rect l="l" t="t" r="r" b="b"/>
            <a:pathLst>
              <a:path w="12192000" h="873760">
                <a:moveTo>
                  <a:pt x="0" y="873251"/>
                </a:moveTo>
                <a:lnTo>
                  <a:pt x="12192000" y="873251"/>
                </a:lnTo>
                <a:lnTo>
                  <a:pt x="12192000" y="0"/>
                </a:lnTo>
                <a:lnTo>
                  <a:pt x="0" y="0"/>
                </a:lnTo>
                <a:lnTo>
                  <a:pt x="0" y="873251"/>
                </a:lnTo>
                <a:close/>
              </a:path>
            </a:pathLst>
          </a:custGeom>
          <a:solidFill>
            <a:srgbClr val="4080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873760"/>
          </a:xfrm>
          <a:custGeom>
            <a:avLst/>
            <a:gdLst/>
            <a:ahLst/>
            <a:cxnLst/>
            <a:rect l="l" t="t" r="r" b="b"/>
            <a:pathLst>
              <a:path w="12192000" h="873760">
                <a:moveTo>
                  <a:pt x="0" y="873251"/>
                </a:moveTo>
                <a:lnTo>
                  <a:pt x="12192000" y="873251"/>
                </a:lnTo>
                <a:lnTo>
                  <a:pt x="12192000" y="0"/>
                </a:lnTo>
              </a:path>
            </a:pathLst>
          </a:custGeom>
          <a:ln w="12192">
            <a:solidFill>
              <a:srgbClr val="4080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0" cy="873760"/>
          </a:xfrm>
          <a:custGeom>
            <a:avLst/>
            <a:gdLst/>
            <a:ahLst/>
            <a:cxnLst/>
            <a:rect l="l" t="t" r="r" b="b"/>
            <a:pathLst>
              <a:path h="873760">
                <a:moveTo>
                  <a:pt x="0" y="0"/>
                </a:moveTo>
                <a:lnTo>
                  <a:pt x="0" y="873251"/>
                </a:lnTo>
              </a:path>
            </a:pathLst>
          </a:custGeom>
          <a:ln w="12192">
            <a:solidFill>
              <a:srgbClr val="4080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24255" y="12179"/>
            <a:ext cx="5962650" cy="7932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08025" y="136843"/>
            <a:ext cx="4569460" cy="56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一、提</a:t>
            </a:r>
            <a:r>
              <a:rPr spc="-5" dirty="0"/>
              <a:t>高</a:t>
            </a:r>
            <a:r>
              <a:rPr spc="-10" dirty="0"/>
              <a:t>猪繁</a:t>
            </a:r>
            <a:r>
              <a:rPr spc="-5" dirty="0"/>
              <a:t>殖</a:t>
            </a:r>
            <a:r>
              <a:rPr spc="-10" dirty="0"/>
              <a:t>力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689986" y="5876340"/>
            <a:ext cx="5346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母猪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79917" y="6080861"/>
            <a:ext cx="482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宋体" panose="02010600030101010101" pitchFamily="2" charset="-122"/>
                <a:cs typeface="宋体" panose="02010600030101010101" pitchFamily="2" charset="-122"/>
              </a:rPr>
              <a:t>公猪</a:t>
            </a:r>
            <a:endParaRPr sz="18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41908" y="1245870"/>
            <a:ext cx="9203055" cy="1526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spc="-85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</a:t>
            </a:r>
            <a:r>
              <a:rPr sz="2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选择优秀种猪</a:t>
            </a:r>
            <a:endParaRPr sz="2600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1096010" indent="-342900">
              <a:lnSpc>
                <a:spcPct val="100000"/>
              </a:lnSpc>
              <a:spcBef>
                <a:spcPts val="2080"/>
              </a:spcBef>
              <a:buClr>
                <a:srgbClr val="2E5496"/>
              </a:buClr>
              <a:buFont typeface="MS UI Gothic" panose="020B0600070205080204" charset="-128"/>
              <a:buChar char="◆"/>
              <a:tabLst>
                <a:tab pos="1096645" algn="l"/>
              </a:tabLst>
            </a:pPr>
            <a:r>
              <a:rPr sz="2200" spc="-5" dirty="0">
                <a:latin typeface="宋体" panose="02010600030101010101" pitchFamily="2" charset="-122"/>
                <a:cs typeface="宋体" panose="02010600030101010101" pitchFamily="2" charset="-122"/>
              </a:rPr>
              <a:t>公猪：生产性能好、性欲强、精液品质优良，不携带遗传缺陷疾病</a:t>
            </a:r>
            <a:endParaRPr sz="22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096010" indent="-342900">
              <a:lnSpc>
                <a:spcPct val="100000"/>
              </a:lnSpc>
              <a:spcBef>
                <a:spcPts val="1320"/>
              </a:spcBef>
              <a:buClr>
                <a:srgbClr val="2E5496"/>
              </a:buClr>
              <a:buFont typeface="MS UI Gothic" panose="020B0600070205080204" charset="-128"/>
              <a:buChar char="◆"/>
              <a:tabLst>
                <a:tab pos="1096645" algn="l"/>
              </a:tabLst>
            </a:pPr>
            <a:r>
              <a:rPr sz="2200" spc="-5" dirty="0">
                <a:latin typeface="宋体" panose="02010600030101010101" pitchFamily="2" charset="-122"/>
                <a:cs typeface="宋体" panose="02010600030101010101" pitchFamily="2" charset="-122"/>
              </a:rPr>
              <a:t>母猪：产仔多、母性好、泌乳力强</a:t>
            </a:r>
            <a:endParaRPr sz="22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68095" y="2776753"/>
            <a:ext cx="5334000" cy="32689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63167" y="2971800"/>
            <a:ext cx="4764024" cy="26990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409944" y="2776753"/>
            <a:ext cx="5166359" cy="32689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605016" y="2971800"/>
            <a:ext cx="4596383" cy="26990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1908" y="1048846"/>
            <a:ext cx="2320925" cy="1214120"/>
          </a:xfrm>
          <a:prstGeom prst="rect">
            <a:avLst/>
          </a:prstGeom>
        </p:spPr>
        <p:txBody>
          <a:bodyPr vert="horz" wrap="square" lIns="0" tIns="2101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5"/>
              </a:spcBef>
            </a:pPr>
            <a:r>
              <a:rPr sz="2600" spc="310" dirty="0">
                <a:latin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sz="2600" spc="-480" dirty="0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选择优秀种猪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600" spc="310" dirty="0">
                <a:latin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sz="2600" spc="-480" dirty="0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加强饲养管理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873760"/>
          </a:xfrm>
          <a:custGeom>
            <a:avLst/>
            <a:gdLst/>
            <a:ahLst/>
            <a:cxnLst/>
            <a:rect l="l" t="t" r="r" b="b"/>
            <a:pathLst>
              <a:path w="12192000" h="873760">
                <a:moveTo>
                  <a:pt x="0" y="873251"/>
                </a:moveTo>
                <a:lnTo>
                  <a:pt x="12192000" y="873251"/>
                </a:lnTo>
                <a:lnTo>
                  <a:pt x="12192000" y="0"/>
                </a:lnTo>
                <a:lnTo>
                  <a:pt x="0" y="0"/>
                </a:lnTo>
                <a:lnTo>
                  <a:pt x="0" y="873251"/>
                </a:lnTo>
                <a:close/>
              </a:path>
            </a:pathLst>
          </a:custGeom>
          <a:solidFill>
            <a:srgbClr val="4080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2192000" cy="873760"/>
          </a:xfrm>
          <a:custGeom>
            <a:avLst/>
            <a:gdLst/>
            <a:ahLst/>
            <a:cxnLst/>
            <a:rect l="l" t="t" r="r" b="b"/>
            <a:pathLst>
              <a:path w="12192000" h="873760">
                <a:moveTo>
                  <a:pt x="0" y="873251"/>
                </a:moveTo>
                <a:lnTo>
                  <a:pt x="12192000" y="873251"/>
                </a:lnTo>
                <a:lnTo>
                  <a:pt x="12192000" y="0"/>
                </a:lnTo>
              </a:path>
            </a:pathLst>
          </a:custGeom>
          <a:ln w="12192">
            <a:solidFill>
              <a:srgbClr val="4080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0" cy="873760"/>
          </a:xfrm>
          <a:custGeom>
            <a:avLst/>
            <a:gdLst/>
            <a:ahLst/>
            <a:cxnLst/>
            <a:rect l="l" t="t" r="r" b="b"/>
            <a:pathLst>
              <a:path h="873760">
                <a:moveTo>
                  <a:pt x="0" y="0"/>
                </a:moveTo>
                <a:lnTo>
                  <a:pt x="0" y="873251"/>
                </a:lnTo>
              </a:path>
            </a:pathLst>
          </a:custGeom>
          <a:ln w="12192">
            <a:solidFill>
              <a:srgbClr val="4080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4255" y="12179"/>
            <a:ext cx="5962650" cy="7932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08025" y="132715"/>
            <a:ext cx="4399280" cy="56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ym typeface="+mn-ea"/>
              </a:rPr>
              <a:t>一</a:t>
            </a:r>
            <a:r>
              <a:rPr spc="-10" dirty="0"/>
              <a:t>、提</a:t>
            </a:r>
            <a:r>
              <a:rPr spc="-5" dirty="0"/>
              <a:t>高</a:t>
            </a:r>
            <a:r>
              <a:rPr spc="-10" dirty="0"/>
              <a:t>猪繁</a:t>
            </a:r>
            <a:r>
              <a:rPr spc="-5" dirty="0"/>
              <a:t>殖</a:t>
            </a:r>
            <a:r>
              <a:rPr spc="-10" dirty="0"/>
              <a:t>力</a:t>
            </a:r>
          </a:p>
        </p:txBody>
      </p:sp>
      <p:sp>
        <p:nvSpPr>
          <p:cNvPr id="8" name="object 8"/>
          <p:cNvSpPr/>
          <p:nvPr/>
        </p:nvSpPr>
        <p:spPr>
          <a:xfrm>
            <a:off x="932688" y="2802621"/>
            <a:ext cx="5681471" cy="397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27760" y="2997707"/>
            <a:ext cx="5111496" cy="34015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405371" y="1074419"/>
            <a:ext cx="5669280" cy="39715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600443" y="1269491"/>
            <a:ext cx="5099304" cy="34015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0630" y="1058497"/>
            <a:ext cx="3974465" cy="1808480"/>
          </a:xfrm>
          <a:prstGeom prst="rect">
            <a:avLst/>
          </a:prstGeom>
        </p:spPr>
        <p:txBody>
          <a:bodyPr vert="horz" wrap="square" lIns="0" tIns="2101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5"/>
              </a:spcBef>
            </a:pPr>
            <a:r>
              <a:rPr sz="2600" spc="310" dirty="0">
                <a:latin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sz="2600" spc="-480" dirty="0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选择优秀种猪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600" spc="310" dirty="0">
                <a:latin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sz="2600" spc="-480" dirty="0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sz="2600" spc="0" dirty="0">
                <a:latin typeface="宋体" panose="02010600030101010101" pitchFamily="2" charset="-122"/>
                <a:cs typeface="宋体" panose="02010600030101010101" pitchFamily="2" charset="-122"/>
              </a:rPr>
              <a:t>加强饲养管理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600" spc="-85" dirty="0">
                <a:latin typeface="宋体" panose="02010600030101010101" pitchFamily="2" charset="-122"/>
                <a:cs typeface="宋体" panose="02010600030101010101" pitchFamily="2" charset="-122"/>
              </a:rPr>
              <a:t>3.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做好发情鉴</a:t>
            </a:r>
            <a:r>
              <a:rPr sz="2600" spc="-10" dirty="0">
                <a:latin typeface="宋体" panose="02010600030101010101" pitchFamily="2" charset="-122"/>
                <a:cs typeface="宋体" panose="02010600030101010101" pitchFamily="2" charset="-122"/>
              </a:rPr>
              <a:t>定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，适时配种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873760"/>
          </a:xfrm>
          <a:custGeom>
            <a:avLst/>
            <a:gdLst/>
            <a:ahLst/>
            <a:cxnLst/>
            <a:rect l="l" t="t" r="r" b="b"/>
            <a:pathLst>
              <a:path w="12192000" h="873760">
                <a:moveTo>
                  <a:pt x="0" y="873251"/>
                </a:moveTo>
                <a:lnTo>
                  <a:pt x="12192000" y="873251"/>
                </a:lnTo>
                <a:lnTo>
                  <a:pt x="12192000" y="0"/>
                </a:lnTo>
                <a:lnTo>
                  <a:pt x="0" y="0"/>
                </a:lnTo>
                <a:lnTo>
                  <a:pt x="0" y="873251"/>
                </a:lnTo>
                <a:close/>
              </a:path>
            </a:pathLst>
          </a:custGeom>
          <a:solidFill>
            <a:srgbClr val="4080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2192000" cy="873760"/>
          </a:xfrm>
          <a:custGeom>
            <a:avLst/>
            <a:gdLst/>
            <a:ahLst/>
            <a:cxnLst/>
            <a:rect l="l" t="t" r="r" b="b"/>
            <a:pathLst>
              <a:path w="12192000" h="873760">
                <a:moveTo>
                  <a:pt x="0" y="873251"/>
                </a:moveTo>
                <a:lnTo>
                  <a:pt x="12192000" y="873251"/>
                </a:lnTo>
                <a:lnTo>
                  <a:pt x="12192000" y="0"/>
                </a:lnTo>
              </a:path>
            </a:pathLst>
          </a:custGeom>
          <a:ln w="12192">
            <a:solidFill>
              <a:srgbClr val="4080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0" cy="873760"/>
          </a:xfrm>
          <a:custGeom>
            <a:avLst/>
            <a:gdLst/>
            <a:ahLst/>
            <a:cxnLst/>
            <a:rect l="l" t="t" r="r" b="b"/>
            <a:pathLst>
              <a:path h="873760">
                <a:moveTo>
                  <a:pt x="0" y="0"/>
                </a:moveTo>
                <a:lnTo>
                  <a:pt x="0" y="873251"/>
                </a:lnTo>
              </a:path>
            </a:pathLst>
          </a:custGeom>
          <a:ln w="12192">
            <a:solidFill>
              <a:srgbClr val="4080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4255" y="12179"/>
            <a:ext cx="5962650" cy="7932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08025" y="132715"/>
            <a:ext cx="4398645" cy="56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ym typeface="+mn-ea"/>
              </a:rPr>
              <a:t>一</a:t>
            </a:r>
            <a:r>
              <a:rPr spc="-10" dirty="0"/>
              <a:t>、提</a:t>
            </a:r>
            <a:r>
              <a:rPr spc="-5" dirty="0"/>
              <a:t>高</a:t>
            </a:r>
            <a:r>
              <a:rPr spc="-10" dirty="0"/>
              <a:t>猪繁</a:t>
            </a:r>
            <a:r>
              <a:rPr spc="-5" dirty="0"/>
              <a:t>殖</a:t>
            </a:r>
            <a:r>
              <a:rPr spc="-10" dirty="0"/>
              <a:t>力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710308" y="3728084"/>
            <a:ext cx="3931285" cy="1031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宋体" panose="02010600030101010101" pitchFamily="2" charset="-122"/>
                <a:cs typeface="宋体" panose="02010600030101010101" pitchFamily="2" charset="-122"/>
              </a:rPr>
              <a:t>发情鉴定结合</a:t>
            </a:r>
            <a:r>
              <a:rPr sz="2200" spc="-5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外部观察</a:t>
            </a:r>
            <a:r>
              <a:rPr sz="2200" spc="-5" dirty="0">
                <a:latin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sz="2200" spc="-5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压背法</a:t>
            </a:r>
            <a:endParaRPr sz="22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</a:pPr>
            <a:r>
              <a:rPr sz="2200" spc="-5" dirty="0">
                <a:latin typeface="宋体" panose="02010600030101010101" pitchFamily="2" charset="-122"/>
                <a:cs typeface="宋体" panose="02010600030101010101" pitchFamily="2" charset="-122"/>
              </a:rPr>
              <a:t>进行判断，配种次数</a:t>
            </a:r>
            <a:r>
              <a:rPr sz="2200" spc="235" dirty="0">
                <a:latin typeface="宋体" panose="02010600030101010101" pitchFamily="2" charset="-122"/>
                <a:cs typeface="宋体" panose="02010600030101010101" pitchFamily="2" charset="-122"/>
              </a:rPr>
              <a:t>2~3</a:t>
            </a:r>
            <a:r>
              <a:rPr sz="2200" spc="-5" dirty="0">
                <a:latin typeface="宋体" panose="02010600030101010101" pitchFamily="2" charset="-122"/>
                <a:cs typeface="宋体" panose="02010600030101010101" pitchFamily="2" charset="-122"/>
              </a:rPr>
              <a:t>次</a:t>
            </a:r>
            <a:endParaRPr sz="22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053071" y="880872"/>
            <a:ext cx="4015739" cy="29643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48143" y="1075944"/>
            <a:ext cx="3445763" cy="23942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022592" y="3605758"/>
            <a:ext cx="4014215" cy="280263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217664" y="3800855"/>
            <a:ext cx="3444239" cy="22326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0630" y="1058497"/>
            <a:ext cx="3974465" cy="2402840"/>
          </a:xfrm>
          <a:prstGeom prst="rect">
            <a:avLst/>
          </a:prstGeom>
        </p:spPr>
        <p:txBody>
          <a:bodyPr vert="horz" wrap="square" lIns="0" tIns="2101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5"/>
              </a:spcBef>
            </a:pPr>
            <a:r>
              <a:rPr sz="2600" spc="310" dirty="0">
                <a:latin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sz="2600" spc="-480" dirty="0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选择优秀种猪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600" spc="310" dirty="0">
                <a:latin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sz="2600" spc="-480" dirty="0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sz="2600" spc="0" dirty="0">
                <a:latin typeface="宋体" panose="02010600030101010101" pitchFamily="2" charset="-122"/>
                <a:cs typeface="宋体" panose="02010600030101010101" pitchFamily="2" charset="-122"/>
              </a:rPr>
              <a:t>加强饲养管理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600" spc="-85" dirty="0">
                <a:latin typeface="宋体" panose="02010600030101010101" pitchFamily="2" charset="-122"/>
                <a:cs typeface="宋体" panose="02010600030101010101" pitchFamily="2" charset="-122"/>
              </a:rPr>
              <a:t>3.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做好发情鉴</a:t>
            </a:r>
            <a:r>
              <a:rPr sz="2600" spc="-10" dirty="0">
                <a:latin typeface="宋体" panose="02010600030101010101" pitchFamily="2" charset="-122"/>
                <a:cs typeface="宋体" panose="02010600030101010101" pitchFamily="2" charset="-122"/>
              </a:rPr>
              <a:t>定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，适时配种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600" spc="-85" dirty="0">
                <a:latin typeface="宋体" panose="02010600030101010101" pitchFamily="2" charset="-122"/>
                <a:cs typeface="宋体" panose="02010600030101010101" pitchFamily="2" charset="-122"/>
              </a:rPr>
              <a:t>4.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采用先进的繁殖技术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873760"/>
          </a:xfrm>
          <a:custGeom>
            <a:avLst/>
            <a:gdLst/>
            <a:ahLst/>
            <a:cxnLst/>
            <a:rect l="l" t="t" r="r" b="b"/>
            <a:pathLst>
              <a:path w="12192000" h="873760">
                <a:moveTo>
                  <a:pt x="0" y="873251"/>
                </a:moveTo>
                <a:lnTo>
                  <a:pt x="12192000" y="873251"/>
                </a:lnTo>
                <a:lnTo>
                  <a:pt x="12192000" y="0"/>
                </a:lnTo>
                <a:lnTo>
                  <a:pt x="0" y="0"/>
                </a:lnTo>
                <a:lnTo>
                  <a:pt x="0" y="873251"/>
                </a:lnTo>
                <a:close/>
              </a:path>
            </a:pathLst>
          </a:custGeom>
          <a:solidFill>
            <a:srgbClr val="4080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2192000" cy="873760"/>
          </a:xfrm>
          <a:custGeom>
            <a:avLst/>
            <a:gdLst/>
            <a:ahLst/>
            <a:cxnLst/>
            <a:rect l="l" t="t" r="r" b="b"/>
            <a:pathLst>
              <a:path w="12192000" h="873760">
                <a:moveTo>
                  <a:pt x="0" y="873251"/>
                </a:moveTo>
                <a:lnTo>
                  <a:pt x="12192000" y="873251"/>
                </a:lnTo>
                <a:lnTo>
                  <a:pt x="12192000" y="0"/>
                </a:lnTo>
              </a:path>
            </a:pathLst>
          </a:custGeom>
          <a:ln w="12192">
            <a:solidFill>
              <a:srgbClr val="4080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0" cy="873760"/>
          </a:xfrm>
          <a:custGeom>
            <a:avLst/>
            <a:gdLst/>
            <a:ahLst/>
            <a:cxnLst/>
            <a:rect l="l" t="t" r="r" b="b"/>
            <a:pathLst>
              <a:path h="873760">
                <a:moveTo>
                  <a:pt x="0" y="0"/>
                </a:moveTo>
                <a:lnTo>
                  <a:pt x="0" y="873251"/>
                </a:lnTo>
              </a:path>
            </a:pathLst>
          </a:custGeom>
          <a:ln w="12192">
            <a:solidFill>
              <a:srgbClr val="4080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4255" y="12179"/>
            <a:ext cx="5962650" cy="7932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08025" y="132715"/>
            <a:ext cx="4229735" cy="56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ym typeface="+mn-ea"/>
              </a:rPr>
              <a:t>一</a:t>
            </a:r>
            <a:r>
              <a:rPr spc="-10" dirty="0"/>
              <a:t>、提</a:t>
            </a:r>
            <a:r>
              <a:rPr spc="-5" dirty="0"/>
              <a:t>高</a:t>
            </a:r>
            <a:r>
              <a:rPr spc="-10" dirty="0"/>
              <a:t>猪繁</a:t>
            </a:r>
            <a:r>
              <a:rPr spc="-5" dirty="0"/>
              <a:t>殖</a:t>
            </a:r>
            <a:r>
              <a:rPr spc="-10" dirty="0"/>
              <a:t>力</a:t>
            </a:r>
          </a:p>
        </p:txBody>
      </p:sp>
      <p:sp>
        <p:nvSpPr>
          <p:cNvPr id="8" name="object 8"/>
          <p:cNvSpPr/>
          <p:nvPr/>
        </p:nvSpPr>
        <p:spPr>
          <a:xfrm>
            <a:off x="1868423" y="3493020"/>
            <a:ext cx="4026535" cy="3162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063495" y="3688079"/>
            <a:ext cx="3456431" cy="25923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693407" y="1066800"/>
            <a:ext cx="3989959" cy="27523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888480" y="1261872"/>
            <a:ext cx="3419855" cy="21823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693407" y="3662108"/>
            <a:ext cx="3989959" cy="28240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88480" y="3857244"/>
            <a:ext cx="3419855" cy="225399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0630" y="1058497"/>
            <a:ext cx="5297805" cy="2997835"/>
          </a:xfrm>
          <a:prstGeom prst="rect">
            <a:avLst/>
          </a:prstGeom>
        </p:spPr>
        <p:txBody>
          <a:bodyPr vert="horz" wrap="square" lIns="0" tIns="2101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5"/>
              </a:spcBef>
            </a:pPr>
            <a:r>
              <a:rPr sz="2600" spc="310" dirty="0">
                <a:latin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sz="2600" spc="-480" dirty="0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选择优秀种猪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600" spc="310" dirty="0">
                <a:latin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sz="2600" spc="-480" dirty="0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sz="2600" spc="0" dirty="0">
                <a:latin typeface="宋体" panose="02010600030101010101" pitchFamily="2" charset="-122"/>
                <a:cs typeface="宋体" panose="02010600030101010101" pitchFamily="2" charset="-122"/>
              </a:rPr>
              <a:t>加强饲养管理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600" spc="-85" dirty="0">
                <a:latin typeface="宋体" panose="02010600030101010101" pitchFamily="2" charset="-122"/>
                <a:cs typeface="宋体" panose="02010600030101010101" pitchFamily="2" charset="-122"/>
              </a:rPr>
              <a:t>3.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做好发情鉴</a:t>
            </a:r>
            <a:r>
              <a:rPr sz="2600" spc="-10" dirty="0">
                <a:latin typeface="宋体" panose="02010600030101010101" pitchFamily="2" charset="-122"/>
                <a:cs typeface="宋体" panose="02010600030101010101" pitchFamily="2" charset="-122"/>
              </a:rPr>
              <a:t>定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，适时配种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600" spc="-85" dirty="0">
                <a:latin typeface="宋体" panose="02010600030101010101" pitchFamily="2" charset="-122"/>
                <a:cs typeface="宋体" panose="02010600030101010101" pitchFamily="2" charset="-122"/>
              </a:rPr>
              <a:t>4.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采用先进的繁殖技术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565"/>
              </a:spcBef>
            </a:pPr>
            <a:r>
              <a:rPr sz="2600" spc="-85" dirty="0">
                <a:latin typeface="宋体" panose="02010600030101010101" pitchFamily="2" charset="-122"/>
                <a:cs typeface="宋体" panose="02010600030101010101" pitchFamily="2" charset="-122"/>
              </a:rPr>
              <a:t>5.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建立严格的隔</a:t>
            </a:r>
            <a:r>
              <a:rPr sz="2600" spc="-15" dirty="0">
                <a:latin typeface="宋体" panose="02010600030101010101" pitchFamily="2" charset="-122"/>
                <a:cs typeface="宋体" panose="02010600030101010101" pitchFamily="2" charset="-122"/>
              </a:rPr>
              <a:t>离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、消毒与防疫制度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873760"/>
          </a:xfrm>
          <a:custGeom>
            <a:avLst/>
            <a:gdLst/>
            <a:ahLst/>
            <a:cxnLst/>
            <a:rect l="l" t="t" r="r" b="b"/>
            <a:pathLst>
              <a:path w="12192000" h="873760">
                <a:moveTo>
                  <a:pt x="0" y="873251"/>
                </a:moveTo>
                <a:lnTo>
                  <a:pt x="12192000" y="873251"/>
                </a:lnTo>
                <a:lnTo>
                  <a:pt x="12192000" y="0"/>
                </a:lnTo>
                <a:lnTo>
                  <a:pt x="0" y="0"/>
                </a:lnTo>
                <a:lnTo>
                  <a:pt x="0" y="873251"/>
                </a:lnTo>
                <a:close/>
              </a:path>
            </a:pathLst>
          </a:custGeom>
          <a:solidFill>
            <a:srgbClr val="4080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2192000" cy="873760"/>
          </a:xfrm>
          <a:custGeom>
            <a:avLst/>
            <a:gdLst/>
            <a:ahLst/>
            <a:cxnLst/>
            <a:rect l="l" t="t" r="r" b="b"/>
            <a:pathLst>
              <a:path w="12192000" h="873760">
                <a:moveTo>
                  <a:pt x="0" y="873251"/>
                </a:moveTo>
                <a:lnTo>
                  <a:pt x="12192000" y="873251"/>
                </a:lnTo>
                <a:lnTo>
                  <a:pt x="12192000" y="0"/>
                </a:lnTo>
              </a:path>
            </a:pathLst>
          </a:custGeom>
          <a:ln w="12192">
            <a:solidFill>
              <a:srgbClr val="4080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0" cy="873760"/>
          </a:xfrm>
          <a:custGeom>
            <a:avLst/>
            <a:gdLst/>
            <a:ahLst/>
            <a:cxnLst/>
            <a:rect l="l" t="t" r="r" b="b"/>
            <a:pathLst>
              <a:path h="873760">
                <a:moveTo>
                  <a:pt x="0" y="0"/>
                </a:moveTo>
                <a:lnTo>
                  <a:pt x="0" y="873251"/>
                </a:lnTo>
              </a:path>
            </a:pathLst>
          </a:custGeom>
          <a:ln w="12192">
            <a:solidFill>
              <a:srgbClr val="4080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4255" y="12179"/>
            <a:ext cx="5962650" cy="7932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08025" y="132715"/>
            <a:ext cx="4201795" cy="56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ym typeface="+mn-ea"/>
              </a:rPr>
              <a:t>一</a:t>
            </a:r>
            <a:r>
              <a:rPr spc="-10" dirty="0"/>
              <a:t>、提</a:t>
            </a:r>
            <a:r>
              <a:rPr spc="-5" dirty="0"/>
              <a:t>高</a:t>
            </a:r>
            <a:r>
              <a:rPr spc="-10" dirty="0"/>
              <a:t>猪繁</a:t>
            </a:r>
            <a:r>
              <a:rPr spc="-5" dirty="0"/>
              <a:t>殖</a:t>
            </a:r>
            <a:r>
              <a:rPr spc="-10" dirty="0"/>
              <a:t>力</a:t>
            </a:r>
          </a:p>
        </p:txBody>
      </p:sp>
      <p:sp>
        <p:nvSpPr>
          <p:cNvPr id="8" name="object 8"/>
          <p:cNvSpPr/>
          <p:nvPr/>
        </p:nvSpPr>
        <p:spPr>
          <a:xfrm>
            <a:off x="6548628" y="1146047"/>
            <a:ext cx="4410456" cy="27294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43700" y="1341119"/>
            <a:ext cx="3840479" cy="21595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338566" y="3719321"/>
            <a:ext cx="9398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喷雾消毒</a:t>
            </a:r>
            <a:endParaRPr sz="180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201155" y="4443984"/>
            <a:ext cx="4223004" cy="16474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32660" y="4219955"/>
            <a:ext cx="3086100" cy="2095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873760"/>
          </a:xfrm>
          <a:custGeom>
            <a:avLst/>
            <a:gdLst/>
            <a:ahLst/>
            <a:cxnLst/>
            <a:rect l="l" t="t" r="r" b="b"/>
            <a:pathLst>
              <a:path w="12192000" h="873760">
                <a:moveTo>
                  <a:pt x="0" y="873251"/>
                </a:moveTo>
                <a:lnTo>
                  <a:pt x="12192000" y="873251"/>
                </a:lnTo>
                <a:lnTo>
                  <a:pt x="12192000" y="0"/>
                </a:lnTo>
                <a:lnTo>
                  <a:pt x="0" y="0"/>
                </a:lnTo>
                <a:lnTo>
                  <a:pt x="0" y="873251"/>
                </a:lnTo>
                <a:close/>
              </a:path>
            </a:pathLst>
          </a:custGeom>
          <a:solidFill>
            <a:srgbClr val="4080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873760"/>
          </a:xfrm>
          <a:custGeom>
            <a:avLst/>
            <a:gdLst/>
            <a:ahLst/>
            <a:cxnLst/>
            <a:rect l="l" t="t" r="r" b="b"/>
            <a:pathLst>
              <a:path w="12192000" h="873760">
                <a:moveTo>
                  <a:pt x="0" y="873251"/>
                </a:moveTo>
                <a:lnTo>
                  <a:pt x="12192000" y="873251"/>
                </a:lnTo>
                <a:lnTo>
                  <a:pt x="12192000" y="0"/>
                </a:lnTo>
              </a:path>
            </a:pathLst>
          </a:custGeom>
          <a:ln w="12192">
            <a:solidFill>
              <a:srgbClr val="4080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0" cy="873760"/>
          </a:xfrm>
          <a:custGeom>
            <a:avLst/>
            <a:gdLst/>
            <a:ahLst/>
            <a:cxnLst/>
            <a:rect l="l" t="t" r="r" b="b"/>
            <a:pathLst>
              <a:path h="873760">
                <a:moveTo>
                  <a:pt x="0" y="0"/>
                </a:moveTo>
                <a:lnTo>
                  <a:pt x="0" y="873251"/>
                </a:lnTo>
              </a:path>
            </a:pathLst>
          </a:custGeom>
          <a:ln w="12192">
            <a:solidFill>
              <a:srgbClr val="4080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24255" y="12179"/>
            <a:ext cx="5962650" cy="7932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08025" y="132715"/>
            <a:ext cx="4342765" cy="56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ym typeface="+mn-ea"/>
              </a:rPr>
              <a:t>一</a:t>
            </a:r>
            <a:r>
              <a:rPr spc="-10" dirty="0"/>
              <a:t>、提</a:t>
            </a:r>
            <a:r>
              <a:rPr spc="-5" dirty="0"/>
              <a:t>高</a:t>
            </a:r>
            <a:r>
              <a:rPr spc="-10" dirty="0"/>
              <a:t>猪繁</a:t>
            </a:r>
            <a:r>
              <a:rPr spc="-5" dirty="0"/>
              <a:t>殖</a:t>
            </a:r>
            <a:r>
              <a:rPr spc="-10" dirty="0"/>
              <a:t>力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30630" y="1058497"/>
            <a:ext cx="5297805" cy="5178425"/>
          </a:xfrm>
          <a:prstGeom prst="rect">
            <a:avLst/>
          </a:prstGeom>
        </p:spPr>
        <p:txBody>
          <a:bodyPr vert="horz" wrap="square" lIns="0" tIns="2101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5"/>
              </a:spcBef>
            </a:pPr>
            <a:r>
              <a:rPr sz="2600" spc="310" dirty="0">
                <a:latin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sz="2600" spc="-480" dirty="0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选择优秀种猪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600" spc="310" dirty="0">
                <a:latin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sz="2600" spc="-480" dirty="0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sz="2600" spc="0" dirty="0">
                <a:latin typeface="宋体" panose="02010600030101010101" pitchFamily="2" charset="-122"/>
                <a:cs typeface="宋体" panose="02010600030101010101" pitchFamily="2" charset="-122"/>
              </a:rPr>
              <a:t>加强饲养管理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600" spc="-85" dirty="0">
                <a:latin typeface="宋体" panose="02010600030101010101" pitchFamily="2" charset="-122"/>
                <a:cs typeface="宋体" panose="02010600030101010101" pitchFamily="2" charset="-122"/>
              </a:rPr>
              <a:t>3.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做好发情鉴</a:t>
            </a:r>
            <a:r>
              <a:rPr sz="2600" spc="-10" dirty="0">
                <a:latin typeface="宋体" panose="02010600030101010101" pitchFamily="2" charset="-122"/>
                <a:cs typeface="宋体" panose="02010600030101010101" pitchFamily="2" charset="-122"/>
              </a:rPr>
              <a:t>定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，适时配种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600" spc="-85" dirty="0">
                <a:latin typeface="宋体" panose="02010600030101010101" pitchFamily="2" charset="-122"/>
                <a:cs typeface="宋体" panose="02010600030101010101" pitchFamily="2" charset="-122"/>
              </a:rPr>
              <a:t>4.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采用先进的繁殖技术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565"/>
              </a:spcBef>
            </a:pPr>
            <a:r>
              <a:rPr sz="2600" spc="310" dirty="0">
                <a:latin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sz="2600" spc="-480" dirty="0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建立严格的隔</a:t>
            </a:r>
            <a:r>
              <a:rPr sz="2600" spc="-15" dirty="0">
                <a:latin typeface="宋体" panose="02010600030101010101" pitchFamily="2" charset="-122"/>
                <a:cs typeface="宋体" panose="02010600030101010101" pitchFamily="2" charset="-122"/>
              </a:rPr>
              <a:t>离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、消毒与防疫制度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600" spc="310" dirty="0">
                <a:latin typeface="宋体" panose="02010600030101010101" pitchFamily="2" charset="-122"/>
                <a:cs typeface="宋体" panose="02010600030101010101" pitchFamily="2" charset="-122"/>
              </a:rPr>
              <a:t>6</a:t>
            </a:r>
            <a:r>
              <a:rPr sz="2600" spc="-480" dirty="0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抓三</a:t>
            </a:r>
            <a:r>
              <a:rPr sz="2600" spc="-5" dirty="0">
                <a:latin typeface="宋体" panose="02010600030101010101" pitchFamily="2" charset="-122"/>
                <a:cs typeface="宋体" panose="02010600030101010101" pitchFamily="2" charset="-122"/>
              </a:rPr>
              <a:t>食</a:t>
            </a:r>
            <a:r>
              <a:rPr sz="2600" dirty="0">
                <a:latin typeface="宋体" panose="02010600030101010101" pitchFamily="2" charset="-122"/>
                <a:cs typeface="宋体" panose="02010600030101010101" pitchFamily="2" charset="-122"/>
              </a:rPr>
              <a:t>、过三关，提高仔猪成活率</a:t>
            </a:r>
            <a:endParaRPr sz="2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898525" marR="1880235" algn="just">
              <a:lnSpc>
                <a:spcPct val="150000"/>
              </a:lnSpc>
              <a:spcBef>
                <a:spcPts val="605"/>
              </a:spcBef>
            </a:pPr>
            <a:r>
              <a:rPr sz="2200" spc="-10" dirty="0">
                <a:latin typeface="宋体" panose="02010600030101010101" pitchFamily="2" charset="-122"/>
                <a:cs typeface="宋体" panose="02010600030101010101" pitchFamily="2" charset="-122"/>
              </a:rPr>
              <a:t>抓</a:t>
            </a:r>
            <a:r>
              <a:rPr sz="2200" spc="-1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乳食</a:t>
            </a:r>
            <a:r>
              <a:rPr sz="2200" spc="-10" dirty="0">
                <a:latin typeface="宋体" panose="02010600030101010101" pitchFamily="2" charset="-122"/>
                <a:cs typeface="宋体" panose="02010600030101010101" pitchFamily="2" charset="-122"/>
              </a:rPr>
              <a:t>，过</a:t>
            </a:r>
            <a:r>
              <a:rPr sz="2200" spc="-5" dirty="0">
                <a:latin typeface="宋体" panose="02010600030101010101" pitchFamily="2" charset="-122"/>
                <a:cs typeface="宋体" panose="02010600030101010101" pitchFamily="2" charset="-122"/>
              </a:rPr>
              <a:t>好</a:t>
            </a:r>
            <a:r>
              <a:rPr sz="2200" spc="-1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初生关 </a:t>
            </a:r>
            <a:r>
              <a:rPr sz="2200" spc="-5" dirty="0">
                <a:latin typeface="宋体" panose="02010600030101010101" pitchFamily="2" charset="-122"/>
                <a:cs typeface="宋体" panose="02010600030101010101" pitchFamily="2" charset="-122"/>
              </a:rPr>
              <a:t>抓</a:t>
            </a:r>
            <a:r>
              <a:rPr sz="2200" spc="-5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开食</a:t>
            </a:r>
            <a:r>
              <a:rPr sz="2200" spc="-5" dirty="0">
                <a:latin typeface="宋体" panose="02010600030101010101" pitchFamily="2" charset="-122"/>
                <a:cs typeface="宋体" panose="02010600030101010101" pitchFamily="2" charset="-122"/>
              </a:rPr>
              <a:t>，做好</a:t>
            </a:r>
            <a:r>
              <a:rPr sz="2200" spc="-5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补料关 </a:t>
            </a:r>
            <a:r>
              <a:rPr sz="2200" spc="-5" dirty="0">
                <a:latin typeface="宋体" panose="02010600030101010101" pitchFamily="2" charset="-122"/>
                <a:cs typeface="宋体" panose="02010600030101010101" pitchFamily="2" charset="-122"/>
              </a:rPr>
              <a:t>抓</a:t>
            </a:r>
            <a:r>
              <a:rPr sz="2200" spc="-5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旺食</a:t>
            </a:r>
            <a:r>
              <a:rPr sz="2200" spc="-5" dirty="0">
                <a:latin typeface="宋体" panose="02010600030101010101" pitchFamily="2" charset="-122"/>
                <a:cs typeface="宋体" panose="02010600030101010101" pitchFamily="2" charset="-122"/>
              </a:rPr>
              <a:t>，做好</a:t>
            </a:r>
            <a:r>
              <a:rPr sz="2200" spc="-5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断奶关</a:t>
            </a:r>
            <a:endParaRPr sz="22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176516" y="1110996"/>
            <a:ext cx="3240024" cy="2324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644383" y="3674364"/>
            <a:ext cx="2304287" cy="27401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宽屏</PresentationFormat>
  <Paragraphs>38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MS UI Gothic</vt:lpstr>
      <vt:lpstr>宋体</vt:lpstr>
      <vt:lpstr>微软雅黑</vt:lpstr>
      <vt:lpstr>Arial</vt:lpstr>
      <vt:lpstr>Calibri</vt:lpstr>
      <vt:lpstr>Times New Roman</vt:lpstr>
      <vt:lpstr>Wingdings</vt:lpstr>
      <vt:lpstr>Office 主题​​</vt:lpstr>
      <vt:lpstr>任务2 繁殖力的提高</vt:lpstr>
      <vt:lpstr>一、提高猪繁殖力</vt:lpstr>
      <vt:lpstr>一、提高猪繁殖力</vt:lpstr>
      <vt:lpstr>一、提高猪繁殖力</vt:lpstr>
      <vt:lpstr>一、提高猪繁殖力</vt:lpstr>
      <vt:lpstr>一、提高猪繁殖力</vt:lpstr>
      <vt:lpstr>一、提高猪繁殖力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任务2 繁殖力的提高</dc:title>
  <dc:creator/>
  <cp:lastModifiedBy>李 玉丹</cp:lastModifiedBy>
  <cp:revision>173</cp:revision>
  <dcterms:created xsi:type="dcterms:W3CDTF">2019-06-19T02:08:00Z</dcterms:created>
  <dcterms:modified xsi:type="dcterms:W3CDTF">2021-02-07T15:17:06Z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