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941" r:id="rId2"/>
    <p:sldId id="945" r:id="rId3"/>
    <p:sldId id="975" r:id="rId4"/>
    <p:sldId id="992" r:id="rId5"/>
    <p:sldId id="1025" r:id="rId6"/>
    <p:sldId id="1024" r:id="rId7"/>
    <p:sldId id="981" r:id="rId8"/>
    <p:sldId id="983" r:id="rId9"/>
    <p:sldId id="1027" r:id="rId10"/>
    <p:sldId id="1029" r:id="rId11"/>
    <p:sldId id="1028" r:id="rId12"/>
    <p:sldId id="1031" r:id="rId13"/>
    <p:sldId id="1030" r:id="rId14"/>
    <p:sldId id="1032" r:id="rId15"/>
    <p:sldId id="1021" r:id="rId16"/>
    <p:sldId id="1037" r:id="rId17"/>
    <p:sldId id="1036" r:id="rId18"/>
    <p:sldId id="1033" r:id="rId19"/>
    <p:sldId id="1034" r:id="rId20"/>
    <p:sldId id="1035" r:id="rId21"/>
    <p:sldId id="1020" r:id="rId22"/>
    <p:sldId id="1016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375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385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754"/>
    <a:srgbClr val="ED7D31"/>
    <a:srgbClr val="A6A6A6"/>
    <a:srgbClr val="B01319"/>
    <a:srgbClr val="ACC32B"/>
    <a:srgbClr val="FEB62B"/>
    <a:srgbClr val="ACC31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8" autoAdjust="0"/>
    <p:restoredTop sz="90542" autoAdjust="0"/>
  </p:normalViewPr>
  <p:slideViewPr>
    <p:cSldViewPr>
      <p:cViewPr varScale="1">
        <p:scale>
          <a:sx n="98" d="100"/>
          <a:sy n="98" d="100"/>
        </p:scale>
        <p:origin x="786" y="78"/>
      </p:cViewPr>
      <p:guideLst>
        <p:guide pos="5375"/>
        <p:guide orient="horz" pos="1620"/>
        <p:guide pos="3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1C0ED-1C8B-4FF3-91A6-E652895D4634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D419-5B3F-423C-8358-46E41EBE1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23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D419-5B3F-423C-8358-46E41EBE13C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776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628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857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D419-5B3F-423C-8358-46E41EBE13C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89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336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D419-5B3F-423C-8358-46E41EBE13C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602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D419-5B3F-423C-8358-46E41EBE13C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476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27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F24BE-808F-457B-A722-CF20A209101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5764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D419-5B3F-423C-8358-46E41EBE13C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408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3949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D419-5B3F-423C-8358-46E41EBE13C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83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219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1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50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What</a:t>
            </a:r>
            <a:r>
              <a:rPr lang="en-US" altLang="zh-CN" baseline="0" dirty="0" smtClean="0"/>
              <a:t> does working mean here?</a:t>
            </a:r>
          </a:p>
          <a:p>
            <a:r>
              <a:rPr lang="en-US" altLang="zh-CN" baseline="0" dirty="0" smtClean="0"/>
              <a:t>working means functioning/ operating. Canada’s far north rely a lot on what ice road truckers transport.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D67AD-CAA6-4F50-8B56-F3DA3982F05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07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D419-5B3F-423C-8358-46E41EBE13C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5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099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065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2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/>
          <p:nvPr userDrawn="1"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 smtClean="0">
                <a:solidFill>
                  <a:schemeClr val="bg2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20" b="1" dirty="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58848" y="-2"/>
            <a:ext cx="533096" cy="604761"/>
            <a:chOff x="8250970" y="-18254"/>
            <a:chExt cx="671703" cy="762000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 rot="5400000">
              <a:off x="820582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40" tIns="45720" rIns="91440" bIns="45720" numCol="1" anchor="ctr" anchorCtr="0" compatLnSpc="1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8250970" y="134144"/>
              <a:ext cx="671703" cy="493639"/>
              <a:chOff x="219147" y="185120"/>
              <a:chExt cx="671703" cy="49363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9147" y="185120"/>
                <a:ext cx="671703" cy="378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350" b="0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sz="1350" b="0" dirty="0">
                  <a:solidFill>
                    <a:schemeClr val="tx2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75056" y="460623"/>
                <a:ext cx="559885" cy="218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525" b="0" dirty="0" smtClean="0">
                    <a:solidFill>
                      <a:schemeClr val="accent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525" b="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9" name="直接连接符 8"/>
          <p:cNvCxnSpPr/>
          <p:nvPr userDrawn="1"/>
        </p:nvCxnSpPr>
        <p:spPr>
          <a:xfrm flipH="1">
            <a:off x="809020" y="485816"/>
            <a:ext cx="800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 userDrawn="1"/>
        </p:nvSpPr>
        <p:spPr>
          <a:xfrm>
            <a:off x="856269" y="162651"/>
            <a:ext cx="166584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5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添加标题暨内容</a:t>
            </a:r>
            <a:endParaRPr lang="zh-CN" altLang="en-US" sz="165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07504" y="2067694"/>
            <a:ext cx="91450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4000" dirty="0" smtClean="0">
                <a:gradFill flip="none" rotWithShape="1">
                  <a:gsLst>
                    <a:gs pos="0">
                      <a:srgbClr val="7381B8">
                        <a:shade val="30000"/>
                        <a:satMod val="115000"/>
                      </a:srgbClr>
                    </a:gs>
                    <a:gs pos="50000">
                      <a:srgbClr val="7381B8">
                        <a:shade val="67500"/>
                        <a:satMod val="115000"/>
                      </a:srgbClr>
                    </a:gs>
                    <a:gs pos="100000">
                      <a:srgbClr val="7381B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n-lt"/>
                <a:ea typeface="方正字迹-吕建德字体" panose="02010600010101010101" pitchFamily="2" charset="-122"/>
              </a:rPr>
              <a:t>A Story About Coins</a:t>
            </a:r>
            <a:endParaRPr lang="zh-CN" altLang="en-US" sz="4000" dirty="0">
              <a:gradFill flip="none" rotWithShape="1">
                <a:gsLst>
                  <a:gs pos="0">
                    <a:srgbClr val="7381B8">
                      <a:shade val="30000"/>
                      <a:satMod val="115000"/>
                    </a:srgbClr>
                  </a:gs>
                  <a:gs pos="50000">
                    <a:srgbClr val="7381B8">
                      <a:shade val="67500"/>
                      <a:satMod val="115000"/>
                    </a:srgbClr>
                  </a:gs>
                  <a:gs pos="100000">
                    <a:srgbClr val="7381B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798">
        <p:fade/>
      </p:transition>
    </mc:Choice>
    <mc:Fallback xmlns="">
      <p:transition spd="med" advTm="11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圆角矩形 98"/>
          <p:cNvSpPr/>
          <p:nvPr/>
        </p:nvSpPr>
        <p:spPr>
          <a:xfrm>
            <a:off x="285004" y="867154"/>
            <a:ext cx="8573991" cy="2565879"/>
          </a:xfrm>
          <a:prstGeom prst="roundRect">
            <a:avLst/>
          </a:prstGeom>
          <a:solidFill>
            <a:schemeClr val="accent4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ea typeface="微软雅黑" panose="020B0503020204020204" pitchFamily="34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465191" y="1738889"/>
            <a:ext cx="1448450" cy="822410"/>
            <a:chOff x="9080066" y="1834283"/>
            <a:chExt cx="1931267" cy="1096548"/>
          </a:xfrm>
        </p:grpSpPr>
        <p:sp>
          <p:nvSpPr>
            <p:cNvPr id="118" name="圆角矩形 117"/>
            <p:cNvSpPr/>
            <p:nvPr/>
          </p:nvSpPr>
          <p:spPr>
            <a:xfrm>
              <a:off x="9080066" y="1834283"/>
              <a:ext cx="1931267" cy="1096548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24142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120" name="文本框 41"/>
            <p:cNvSpPr txBox="1"/>
            <p:nvPr/>
          </p:nvSpPr>
          <p:spPr>
            <a:xfrm>
              <a:off x="9080066" y="2035417"/>
              <a:ext cx="1753740" cy="6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Para. 5</a:t>
              </a:r>
              <a:endParaRPr lang="zh-CN" altLang="en-US" sz="2800" b="1" dirty="0">
                <a:solidFill>
                  <a:schemeClr val="accent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1560" y="606048"/>
            <a:ext cx="7920880" cy="45719"/>
            <a:chOff x="3060700" y="4724400"/>
            <a:chExt cx="5955507" cy="3143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18"/>
          <p:cNvSpPr txBox="1">
            <a:spLocks noChangeArrowheads="1"/>
          </p:cNvSpPr>
          <p:nvPr/>
        </p:nvSpPr>
        <p:spPr bwMode="gray">
          <a:xfrm>
            <a:off x="465191" y="159322"/>
            <a:ext cx="6579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Reading</a:t>
            </a:r>
            <a:r>
              <a:rPr lang="en-US" altLang="zh-CN" sz="2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Comprehension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文本框 41"/>
          <p:cNvSpPr txBox="1"/>
          <p:nvPr/>
        </p:nvSpPr>
        <p:spPr>
          <a:xfrm>
            <a:off x="2225172" y="1374655"/>
            <a:ext cx="6523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Alex</a:t>
            </a:r>
            <a:r>
              <a:rPr lang="en-US" altLang="zh-CN" sz="2800" u="sng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all his coins and collected more money than anyone. His cousins can learn from him the </a:t>
            </a:r>
            <a:r>
              <a:rPr lang="en-US" altLang="zh-CN" sz="2800" u="sng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of  saving and waiting.</a:t>
            </a:r>
            <a:endParaRPr lang="zh-CN" altLang="en-US" sz="2800" b="1" dirty="0">
              <a:solidFill>
                <a:schemeClr val="bg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1920" y="2573121"/>
            <a:ext cx="177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advantages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87824" y="1340792"/>
            <a:ext cx="100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saved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689">
        <p:fade/>
      </p:transition>
    </mc:Choice>
    <mc:Fallback xmlns="">
      <p:transition spd="med" advTm="55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圆角矩形 98"/>
          <p:cNvSpPr/>
          <p:nvPr/>
        </p:nvSpPr>
        <p:spPr>
          <a:xfrm>
            <a:off x="285004" y="867154"/>
            <a:ext cx="8573991" cy="3000740"/>
          </a:xfrm>
          <a:prstGeom prst="roundRect">
            <a:avLst/>
          </a:prstGeom>
          <a:solidFill>
            <a:schemeClr val="accent4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ea typeface="微软雅黑" panose="020B0503020204020204" pitchFamily="34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166578" y="1738888"/>
            <a:ext cx="1981044" cy="822410"/>
            <a:chOff x="8687686" y="1834282"/>
            <a:chExt cx="2494018" cy="1096548"/>
          </a:xfrm>
        </p:grpSpPr>
        <p:sp>
          <p:nvSpPr>
            <p:cNvPr id="118" name="圆角矩形 117"/>
            <p:cNvSpPr/>
            <p:nvPr/>
          </p:nvSpPr>
          <p:spPr>
            <a:xfrm>
              <a:off x="8960840" y="1834282"/>
              <a:ext cx="1947712" cy="1096548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24142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120" name="文本框 41"/>
            <p:cNvSpPr txBox="1"/>
            <p:nvPr/>
          </p:nvSpPr>
          <p:spPr>
            <a:xfrm>
              <a:off x="8687686" y="2033742"/>
              <a:ext cx="2494018" cy="6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Para. 6,7,8 </a:t>
              </a:r>
              <a:endParaRPr lang="zh-CN" altLang="en-US" sz="2800" b="1" dirty="0">
                <a:solidFill>
                  <a:schemeClr val="accent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1560" y="606048"/>
            <a:ext cx="7920880" cy="45719"/>
            <a:chOff x="3060700" y="4724400"/>
            <a:chExt cx="5955507" cy="3143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18"/>
          <p:cNvSpPr txBox="1">
            <a:spLocks noChangeArrowheads="1"/>
          </p:cNvSpPr>
          <p:nvPr/>
        </p:nvSpPr>
        <p:spPr bwMode="gray">
          <a:xfrm>
            <a:off x="465191" y="159322"/>
            <a:ext cx="6579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Reading</a:t>
            </a:r>
            <a:r>
              <a:rPr lang="en-US" altLang="zh-CN" sz="2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Comprehension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文本框 41"/>
          <p:cNvSpPr txBox="1"/>
          <p:nvPr/>
        </p:nvSpPr>
        <p:spPr>
          <a:xfrm>
            <a:off x="1908831" y="1052775"/>
            <a:ext cx="6950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Julia’s family couldn’t afford the violin lessons for Julia who </a:t>
            </a:r>
            <a:r>
              <a:rPr lang="en-US" altLang="zh-CN" sz="2800" u="sng" dirty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u="sng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violin. Later she asked a poor violinist to teach her after </a:t>
            </a:r>
            <a:r>
              <a:rPr lang="en-US" altLang="zh-CN" sz="2800" u="sng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him all her coins and she achieved great success finally.</a:t>
            </a:r>
            <a:endParaRPr lang="zh-CN" altLang="en-US" sz="2800" b="1" dirty="0">
              <a:solidFill>
                <a:schemeClr val="bg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16216" y="1888483"/>
            <a:ext cx="1335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offering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0563" y="1477278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adores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689">
        <p:fade/>
      </p:transition>
    </mc:Choice>
    <mc:Fallback xmlns="">
      <p:transition spd="med" advTm="55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27"/>
          <p:cNvSpPr/>
          <p:nvPr/>
        </p:nvSpPr>
        <p:spPr bwMode="auto">
          <a:xfrm>
            <a:off x="115102" y="815061"/>
            <a:ext cx="2925276" cy="1383077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156" name="Freeform 27"/>
          <p:cNvSpPr/>
          <p:nvPr/>
        </p:nvSpPr>
        <p:spPr bwMode="auto">
          <a:xfrm>
            <a:off x="115102" y="817833"/>
            <a:ext cx="2800714" cy="1316460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Part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Ⅰ </a:t>
            </a: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ara.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1-2)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11560" y="606048"/>
            <a:ext cx="7920880" cy="45719"/>
            <a:chOff x="3060700" y="4724400"/>
            <a:chExt cx="5955507" cy="3143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-540568" y="155988"/>
            <a:ext cx="4932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Structure Analysis </a:t>
            </a:r>
            <a:endParaRPr lang="zh-CN" altLang="en-US" sz="24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Freeform 27"/>
          <p:cNvSpPr/>
          <p:nvPr/>
        </p:nvSpPr>
        <p:spPr bwMode="auto">
          <a:xfrm>
            <a:off x="109278" y="2254389"/>
            <a:ext cx="3017958" cy="1398542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Freeform 27"/>
          <p:cNvSpPr/>
          <p:nvPr/>
        </p:nvSpPr>
        <p:spPr bwMode="auto">
          <a:xfrm>
            <a:off x="209412" y="2243857"/>
            <a:ext cx="2824646" cy="1335358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Part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Ⅱ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ara. 3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-8)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Freeform 27"/>
          <p:cNvSpPr/>
          <p:nvPr/>
        </p:nvSpPr>
        <p:spPr bwMode="auto">
          <a:xfrm>
            <a:off x="107161" y="3698650"/>
            <a:ext cx="3050956" cy="1396225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Freeform 27"/>
          <p:cNvSpPr/>
          <p:nvPr/>
        </p:nvSpPr>
        <p:spPr bwMode="auto">
          <a:xfrm>
            <a:off x="224900" y="3671726"/>
            <a:ext cx="2815478" cy="1330638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Part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Ⅲ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ara.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2" name="组合 57"/>
          <p:cNvGrpSpPr/>
          <p:nvPr/>
        </p:nvGrpSpPr>
        <p:grpSpPr>
          <a:xfrm>
            <a:off x="3127236" y="998854"/>
            <a:ext cx="1516772" cy="892593"/>
            <a:chOff x="3643581" y="2131588"/>
            <a:chExt cx="2113473" cy="2088232"/>
          </a:xfrm>
        </p:grpSpPr>
        <p:sp>
          <p:nvSpPr>
            <p:cNvPr id="13" name="圆角矩形 12"/>
            <p:cNvSpPr/>
            <p:nvPr/>
          </p:nvSpPr>
          <p:spPr>
            <a:xfrm>
              <a:off x="3643581" y="2131588"/>
              <a:ext cx="2088232" cy="20882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42"/>
            <p:cNvSpPr txBox="1"/>
            <p:nvPr/>
          </p:nvSpPr>
          <p:spPr>
            <a:xfrm>
              <a:off x="3719474" y="2311644"/>
              <a:ext cx="2037580" cy="151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Problem</a:t>
              </a:r>
              <a:r>
                <a:rPr lang="en-US" altLang="zh-CN" sz="2400" b="1" dirty="0" smtClean="0">
                  <a:solidFill>
                    <a:schemeClr val="tx2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zh-CN" sz="24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712751" y="956695"/>
            <a:ext cx="4323746" cy="93475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42"/>
          <p:cNvSpPr txBox="1"/>
          <p:nvPr/>
        </p:nvSpPr>
        <p:spPr>
          <a:xfrm>
            <a:off x="4860032" y="1041331"/>
            <a:ext cx="446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 kids never learn to manage money.</a:t>
            </a:r>
            <a:endParaRPr lang="en-US" altLang="zh-CN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8" name="组合 57"/>
          <p:cNvGrpSpPr/>
          <p:nvPr/>
        </p:nvGrpSpPr>
        <p:grpSpPr>
          <a:xfrm>
            <a:off x="3181702" y="2507363"/>
            <a:ext cx="1678330" cy="892593"/>
            <a:chOff x="3643581" y="2131588"/>
            <a:chExt cx="2338588" cy="2088232"/>
          </a:xfrm>
        </p:grpSpPr>
        <p:sp>
          <p:nvSpPr>
            <p:cNvPr id="19" name="圆角矩形 18"/>
            <p:cNvSpPr/>
            <p:nvPr/>
          </p:nvSpPr>
          <p:spPr>
            <a:xfrm>
              <a:off x="3643581" y="2131588"/>
              <a:ext cx="2088232" cy="20882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42"/>
            <p:cNvSpPr txBox="1"/>
            <p:nvPr/>
          </p:nvSpPr>
          <p:spPr>
            <a:xfrm>
              <a:off x="3774413" y="2635666"/>
              <a:ext cx="2207756" cy="1080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Solution </a:t>
              </a:r>
              <a:r>
                <a:rPr lang="en-US" altLang="zh-CN" sz="2400" b="1" dirty="0" smtClean="0">
                  <a:solidFill>
                    <a:schemeClr val="tx2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zh-CN" sz="24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4746540" y="2193944"/>
            <a:ext cx="4289957" cy="16019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42"/>
          <p:cNvSpPr txBox="1"/>
          <p:nvPr/>
        </p:nvSpPr>
        <p:spPr>
          <a:xfrm>
            <a:off x="4953926" y="2260884"/>
            <a:ext cx="3894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.a test proposed by the grandfather </a:t>
            </a:r>
          </a:p>
          <a:p>
            <a:pPr algn="just"/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.examples of children’s management of those coins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2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60">
        <p:fade/>
      </p:transition>
    </mc:Choice>
    <mc:Fallback xmlns="">
      <p:transition spd="med" advTm="16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圆角矩形 125"/>
          <p:cNvSpPr/>
          <p:nvPr/>
        </p:nvSpPr>
        <p:spPr>
          <a:xfrm>
            <a:off x="125760" y="997398"/>
            <a:ext cx="8892480" cy="2552476"/>
          </a:xfrm>
          <a:prstGeom prst="roundRect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ea typeface="微软雅黑" panose="020B0503020204020204" pitchFamily="34" charset="-122"/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251519" y="1779662"/>
            <a:ext cx="1448450" cy="822410"/>
            <a:chOff x="9080066" y="1834283"/>
            <a:chExt cx="1931267" cy="1096548"/>
          </a:xfrm>
        </p:grpSpPr>
        <p:sp>
          <p:nvSpPr>
            <p:cNvPr id="170" name="圆角矩形 169"/>
            <p:cNvSpPr/>
            <p:nvPr/>
          </p:nvSpPr>
          <p:spPr>
            <a:xfrm>
              <a:off x="9080066" y="1834283"/>
              <a:ext cx="1931267" cy="1096548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24142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172" name="文本框 41"/>
            <p:cNvSpPr txBox="1"/>
            <p:nvPr/>
          </p:nvSpPr>
          <p:spPr>
            <a:xfrm>
              <a:off x="9080066" y="2033743"/>
              <a:ext cx="1753740" cy="6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Para. 9</a:t>
              </a:r>
              <a:endParaRPr lang="zh-CN" altLang="en-US" sz="2800" b="1" dirty="0">
                <a:solidFill>
                  <a:schemeClr val="accent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1560" y="606048"/>
            <a:ext cx="7920880" cy="45719"/>
            <a:chOff x="3060700" y="4724400"/>
            <a:chExt cx="5955507" cy="3143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18"/>
          <p:cNvSpPr txBox="1">
            <a:spLocks noChangeArrowheads="1"/>
          </p:cNvSpPr>
          <p:nvPr/>
        </p:nvSpPr>
        <p:spPr bwMode="gray">
          <a:xfrm>
            <a:off x="465191" y="159322"/>
            <a:ext cx="6579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Reading</a:t>
            </a:r>
            <a:r>
              <a:rPr lang="en-US" altLang="zh-CN" sz="2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Comprehension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文本框 41"/>
          <p:cNvSpPr txBox="1"/>
          <p:nvPr/>
        </p:nvSpPr>
        <p:spPr>
          <a:xfrm>
            <a:off x="1692583" y="1365695"/>
            <a:ext cx="7066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We can use </a:t>
            </a:r>
            <a:r>
              <a:rPr lang="en-US" altLang="zh-CN" sz="2800" u="sng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as a tool to help us to get what we want. However, it is of great importance that we should know how we are using the </a:t>
            </a:r>
            <a:r>
              <a:rPr lang="en-US" altLang="zh-CN" sz="2800" u="sng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800" b="1" dirty="0">
              <a:solidFill>
                <a:schemeClr val="bg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3888" y="1352522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0" dirty="0" smtClean="0">
                <a:solidFill>
                  <a:srgbClr val="FFFF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money 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264368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0" dirty="0" smtClean="0">
                <a:solidFill>
                  <a:srgbClr val="FFFF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tool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5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689">
        <p:fade/>
      </p:transition>
    </mc:Choice>
    <mc:Fallback xmlns="">
      <p:transition spd="med" advTm="55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43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27"/>
          <p:cNvSpPr/>
          <p:nvPr/>
        </p:nvSpPr>
        <p:spPr bwMode="auto">
          <a:xfrm>
            <a:off x="114863" y="891453"/>
            <a:ext cx="2925276" cy="1383077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156" name="Freeform 27"/>
          <p:cNvSpPr/>
          <p:nvPr/>
        </p:nvSpPr>
        <p:spPr bwMode="auto">
          <a:xfrm>
            <a:off x="114863" y="894225"/>
            <a:ext cx="2800714" cy="1316460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Part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Ⅰ </a:t>
            </a: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ara.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1-2)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79512" y="437862"/>
            <a:ext cx="7920880" cy="45719"/>
            <a:chOff x="3060700" y="4724400"/>
            <a:chExt cx="5955507" cy="3143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-972616" y="-12198"/>
            <a:ext cx="4932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Structure Analysis </a:t>
            </a:r>
            <a:endParaRPr lang="zh-CN" altLang="en-US" sz="24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Freeform 27"/>
          <p:cNvSpPr/>
          <p:nvPr/>
        </p:nvSpPr>
        <p:spPr bwMode="auto">
          <a:xfrm>
            <a:off x="109039" y="2330781"/>
            <a:ext cx="3017958" cy="1398542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Freeform 27"/>
          <p:cNvSpPr/>
          <p:nvPr/>
        </p:nvSpPr>
        <p:spPr bwMode="auto">
          <a:xfrm>
            <a:off x="209173" y="2320249"/>
            <a:ext cx="2824646" cy="1335358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Part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Ⅱ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ara. 3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-8)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Freeform 27"/>
          <p:cNvSpPr/>
          <p:nvPr/>
        </p:nvSpPr>
        <p:spPr bwMode="auto">
          <a:xfrm>
            <a:off x="106922" y="3775042"/>
            <a:ext cx="3050956" cy="1396225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Freeform 27"/>
          <p:cNvSpPr/>
          <p:nvPr/>
        </p:nvSpPr>
        <p:spPr bwMode="auto">
          <a:xfrm>
            <a:off x="210279" y="3792701"/>
            <a:ext cx="2815478" cy="1330638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Part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Ⅲ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ara.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2" name="组合 57"/>
          <p:cNvGrpSpPr/>
          <p:nvPr/>
        </p:nvGrpSpPr>
        <p:grpSpPr>
          <a:xfrm>
            <a:off x="3126997" y="1088950"/>
            <a:ext cx="1516772" cy="892593"/>
            <a:chOff x="3643581" y="2131588"/>
            <a:chExt cx="2113473" cy="2088232"/>
          </a:xfrm>
        </p:grpSpPr>
        <p:sp>
          <p:nvSpPr>
            <p:cNvPr id="13" name="圆角矩形 12"/>
            <p:cNvSpPr/>
            <p:nvPr/>
          </p:nvSpPr>
          <p:spPr>
            <a:xfrm>
              <a:off x="3643581" y="2131588"/>
              <a:ext cx="2088232" cy="20882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42"/>
            <p:cNvSpPr txBox="1"/>
            <p:nvPr/>
          </p:nvSpPr>
          <p:spPr>
            <a:xfrm>
              <a:off x="3719474" y="2311644"/>
              <a:ext cx="2037580" cy="151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Problem</a:t>
              </a:r>
              <a:r>
                <a:rPr lang="en-US" altLang="zh-CN" sz="2400" b="1" dirty="0" smtClean="0">
                  <a:solidFill>
                    <a:schemeClr val="tx2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zh-CN" sz="24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712512" y="1033087"/>
            <a:ext cx="4323746" cy="93475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42"/>
          <p:cNvSpPr txBox="1"/>
          <p:nvPr/>
        </p:nvSpPr>
        <p:spPr>
          <a:xfrm>
            <a:off x="4859793" y="1117723"/>
            <a:ext cx="446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 kids never learn to manage money.</a:t>
            </a:r>
            <a:endParaRPr lang="en-US" altLang="zh-CN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8" name="组合 57"/>
          <p:cNvGrpSpPr/>
          <p:nvPr/>
        </p:nvGrpSpPr>
        <p:grpSpPr>
          <a:xfrm>
            <a:off x="3181463" y="2583755"/>
            <a:ext cx="1683155" cy="892593"/>
            <a:chOff x="3643581" y="2131588"/>
            <a:chExt cx="2345311" cy="2088232"/>
          </a:xfrm>
        </p:grpSpPr>
        <p:sp>
          <p:nvSpPr>
            <p:cNvPr id="19" name="圆角矩形 18"/>
            <p:cNvSpPr/>
            <p:nvPr/>
          </p:nvSpPr>
          <p:spPr>
            <a:xfrm>
              <a:off x="3643581" y="2131588"/>
              <a:ext cx="2088232" cy="20882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42"/>
            <p:cNvSpPr txBox="1"/>
            <p:nvPr/>
          </p:nvSpPr>
          <p:spPr>
            <a:xfrm>
              <a:off x="3781136" y="2613202"/>
              <a:ext cx="2207756" cy="1080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Solution </a:t>
              </a:r>
              <a:r>
                <a:rPr lang="en-US" altLang="zh-CN" sz="2400" b="1" dirty="0" smtClean="0">
                  <a:solidFill>
                    <a:schemeClr val="tx2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zh-CN" sz="24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4746301" y="2270336"/>
            <a:ext cx="4289957" cy="16019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42"/>
          <p:cNvSpPr txBox="1"/>
          <p:nvPr/>
        </p:nvSpPr>
        <p:spPr>
          <a:xfrm>
            <a:off x="4872130" y="2257237"/>
            <a:ext cx="4038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.a test proposed by the grandfather </a:t>
            </a:r>
          </a:p>
          <a:p>
            <a:pPr algn="just"/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.examples </a:t>
            </a:r>
            <a:r>
              <a:rPr lang="en-US" altLang="zh-CN" sz="24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of children’s management of those coins</a:t>
            </a:r>
          </a:p>
          <a:p>
            <a:pPr algn="just"/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202761" y="4115630"/>
            <a:ext cx="1498657" cy="8925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文本框 42"/>
          <p:cNvSpPr txBox="1"/>
          <p:nvPr/>
        </p:nvSpPr>
        <p:spPr>
          <a:xfrm>
            <a:off x="3126997" y="4196229"/>
            <a:ext cx="182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Suggestion Conclusion 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781792" y="4088244"/>
            <a:ext cx="4254466" cy="9199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文本框 42"/>
          <p:cNvSpPr txBox="1"/>
          <p:nvPr/>
        </p:nvSpPr>
        <p:spPr>
          <a:xfrm>
            <a:off x="4927441" y="4146427"/>
            <a:ext cx="396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We should know how we are using money.</a:t>
            </a:r>
            <a:endParaRPr lang="en-US" altLang="zh-CN" sz="2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1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24">
        <p:fade/>
      </p:transition>
    </mc:Choice>
    <mc:Fallback xmlns="">
      <p:transition spd="med" advTm="30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-540568" y="-8364"/>
            <a:ext cx="4062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3D735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Language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Focus</a:t>
            </a:r>
            <a:endParaRPr lang="zh-CN" altLang="en-US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3528" y="3571981"/>
            <a:ext cx="9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altLang="zh-CN" sz="2000" dirty="0" smtClean="0">
                <a:cs typeface="Times New Roman" panose="02020603050405020304" charset="0"/>
              </a:rPr>
              <a:t>____________</a:t>
            </a:r>
            <a:r>
              <a:rPr lang="en-US" altLang="zh-CN" sz="2000" i="1" dirty="0" smtClean="0"/>
              <a:t> </a:t>
            </a:r>
            <a:r>
              <a:rPr lang="en-US" altLang="zh-CN" sz="2000" dirty="0">
                <a:cs typeface="Times New Roman" panose="02020603050405020304" charset="0"/>
              </a:rPr>
              <a:t>he left school at </a:t>
            </a:r>
            <a:r>
              <a:rPr lang="en-US" altLang="zh-CN" sz="2000" dirty="0" smtClean="0">
                <a:cs typeface="Times New Roman" panose="02020603050405020304" charset="0"/>
              </a:rPr>
              <a:t>16, he still</a:t>
            </a:r>
            <a:r>
              <a:rPr lang="en-US" altLang="zh-CN" sz="2000" dirty="0">
                <a:cs typeface="Times New Roman" panose="02020603050405020304" charset="0"/>
              </a:rPr>
              <a:t> managed to become prime minister</a:t>
            </a:r>
            <a:r>
              <a:rPr lang="en-US" altLang="zh-CN" sz="2000" i="1" dirty="0" smtClean="0"/>
              <a:t>.</a:t>
            </a:r>
            <a:endParaRPr lang="en-US" altLang="zh-CN" sz="2000" dirty="0" smtClean="0">
              <a:cs typeface="Times New Roman" panose="02020603050405020304" charset="0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   尽管</a:t>
            </a:r>
            <a:r>
              <a:rPr lang="zh-CN" altLang="en-US" sz="2000" dirty="0"/>
              <a:t>他年仅</a:t>
            </a:r>
            <a:r>
              <a:rPr lang="en-US" altLang="zh-CN" sz="2000" dirty="0"/>
              <a:t>16</a:t>
            </a:r>
            <a:r>
              <a:rPr lang="zh-CN" altLang="en-US" sz="2000" dirty="0"/>
              <a:t>岁就辍学了，但最终还是当上了首相。 </a:t>
            </a:r>
            <a:endParaRPr lang="en-US" altLang="zh-CN" sz="2000" dirty="0" smtClean="0"/>
          </a:p>
          <a:p>
            <a:r>
              <a:rPr lang="en-US" altLang="zh-CN" sz="2000" dirty="0" smtClean="0">
                <a:cs typeface="Times New Roman" panose="02020603050405020304" charset="0"/>
              </a:rPr>
              <a:t>2) The decorations</a:t>
            </a:r>
            <a:r>
              <a:rPr lang="en-US" altLang="zh-CN" sz="2000" dirty="0">
                <a:cs typeface="Times New Roman" panose="02020603050405020304" charset="0"/>
              </a:rPr>
              <a:t> were absolutely beautiful </a:t>
            </a:r>
            <a:r>
              <a:rPr lang="en-US" altLang="zh-CN" sz="2000" dirty="0" smtClean="0">
                <a:cs typeface="Times New Roman" panose="02020603050405020304" charset="0"/>
              </a:rPr>
              <a:t>and</a:t>
            </a:r>
            <a:r>
              <a:rPr lang="en-US" altLang="zh-CN" sz="2000" dirty="0">
                <a:cs typeface="Times New Roman" panose="02020603050405020304" charset="0"/>
              </a:rPr>
              <a:t> </a:t>
            </a:r>
            <a:r>
              <a:rPr lang="en-US" altLang="zh-CN" sz="2000" dirty="0" smtClean="0">
                <a:cs typeface="Times New Roman" panose="02020603050405020304" charset="0"/>
              </a:rPr>
              <a:t>____________, </a:t>
            </a:r>
            <a:r>
              <a:rPr lang="en-US" altLang="zh-CN" sz="2000" dirty="0">
                <a:cs typeface="Times New Roman" panose="02020603050405020304" charset="0"/>
              </a:rPr>
              <a:t>the children had made them </a:t>
            </a:r>
            <a:r>
              <a:rPr lang="en-US" altLang="zh-CN" sz="2000" dirty="0" smtClean="0">
                <a:cs typeface="Times New Roman" panose="02020603050405020304" charset="0"/>
              </a:rPr>
              <a:t>themselves.</a:t>
            </a:r>
            <a:r>
              <a:rPr lang="zh-CN" altLang="en-US" sz="2000" dirty="0" smtClean="0"/>
              <a:t>那些</a:t>
            </a:r>
            <a:r>
              <a:rPr lang="zh-CN" altLang="en-US" sz="2000" dirty="0"/>
              <a:t>装饰绝对很漂亮，</a:t>
            </a:r>
            <a:r>
              <a:rPr lang="zh-CN" altLang="en-US" sz="2000" dirty="0">
                <a:solidFill>
                  <a:srgbClr val="FF0000"/>
                </a:solidFill>
              </a:rPr>
              <a:t>而且</a:t>
            </a:r>
            <a:r>
              <a:rPr lang="zh-CN" altLang="en-US" sz="2000" dirty="0"/>
              <a:t>都是孩子们自己做的。</a:t>
            </a:r>
            <a:r>
              <a:rPr lang="zh-CN" altLang="en-US" sz="2000" dirty="0" smtClean="0">
                <a:cs typeface="Times New Roman" panose="02020603050405020304" charset="0"/>
              </a:rPr>
              <a:t>。</a:t>
            </a:r>
            <a:endParaRPr lang="zh-CN" altLang="en-US" sz="2000" dirty="0">
              <a:cs typeface="Times New Roman" panose="02020603050405020304" charset="0"/>
            </a:endParaRPr>
          </a:p>
        </p:txBody>
      </p:sp>
      <p:sp>
        <p:nvSpPr>
          <p:cNvPr id="40" name="圆角矩形 49"/>
          <p:cNvSpPr/>
          <p:nvPr/>
        </p:nvSpPr>
        <p:spPr>
          <a:xfrm>
            <a:off x="464395" y="682549"/>
            <a:ext cx="8590055" cy="217437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CN" sz="20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30406" y="731737"/>
            <a:ext cx="7785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1) Even though…. 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(Line 1, Para.6)</a:t>
            </a:r>
          </a:p>
          <a:p>
            <a:endParaRPr lang="zh-CN" altLang="en-US" sz="2400" b="1" dirty="0" smtClean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406" y="1640117"/>
            <a:ext cx="8137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2) What’s more…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(Line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240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Para.6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zh-CN" altLang="en-US" sz="2400" b="1" dirty="0" smtClean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4357" y="3014398"/>
            <a:ext cx="841012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Use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ven 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though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what’s 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more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 fill in the blanks.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2987" y="1124472"/>
            <a:ext cx="811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Even though </a:t>
            </a:r>
            <a:r>
              <a:rPr lang="en-US" altLang="zh-CN" sz="2400" kern="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she had a wonderful plan, she didn’t</a:t>
            </a:r>
            <a:r>
              <a:rPr lang="en-US" altLang="zh-CN" sz="24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…</a:t>
            </a:r>
            <a:endParaRPr lang="zh-CN" altLang="en-US" sz="2400" b="1" dirty="0">
              <a:solidFill>
                <a:schemeClr val="bg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0700" y="2055306"/>
            <a:ext cx="820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What’s more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2400" kern="0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everyone </a:t>
            </a:r>
            <a:r>
              <a:rPr lang="en-US" altLang="zh-CN" sz="2400" kern="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could </a:t>
            </a:r>
            <a:r>
              <a:rPr lang="en-US" altLang="zh-CN" sz="2400" kern="0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…..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987" y="3473535"/>
            <a:ext cx="157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Even though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51" name="组合 26"/>
          <p:cNvGrpSpPr/>
          <p:nvPr/>
        </p:nvGrpSpPr>
        <p:grpSpPr>
          <a:xfrm>
            <a:off x="168999" y="480111"/>
            <a:ext cx="8795489" cy="125813"/>
            <a:chOff x="3060700" y="4724400"/>
            <a:chExt cx="5955507" cy="31432"/>
          </a:xfrm>
        </p:grpSpPr>
        <p:cxnSp>
          <p:nvCxnSpPr>
            <p:cNvPr id="52" name="直接连接符 2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2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5580112" y="4152083"/>
            <a:ext cx="1524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what's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more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000">
        <p:fade/>
      </p:transition>
    </mc:Choice>
    <mc:Fallback xmlns="">
      <p:transition spd="med" advTm="4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6" grpId="0"/>
      <p:bldP spid="47" grpId="0"/>
      <p:bldP spid="49" grpId="0" animBg="1"/>
      <p:bldP spid="2" grpId="0"/>
      <p:bldP spid="3" grpId="0"/>
      <p:bldP spid="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35896" y="605924"/>
            <a:ext cx="2563416" cy="36933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zh-CN"/>
            </a:defPPr>
            <a:lvl1pPr>
              <a:defRPr b="1">
                <a:solidFill>
                  <a:srgbClr val="71AE0E"/>
                </a:solidFill>
                <a:latin typeface="Helvetica" pitchFamily="34" charset="0"/>
                <a:cs typeface="Helvetica Neue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Practical phrases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78220"/>
              </p:ext>
            </p:extLst>
          </p:nvPr>
        </p:nvGraphicFramePr>
        <p:xfrm>
          <a:off x="1464469" y="1071552"/>
          <a:ext cx="6215107" cy="2613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2603"/>
                <a:gridCol w="2732504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/>
                        </a:rPr>
                        <a:t>Meanings</a:t>
                      </a:r>
                      <a:endParaRPr lang="zh-CN" altLang="en-US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/>
                        </a:rPr>
                        <a:t>Practical Phrases</a:t>
                      </a:r>
                      <a:endParaRPr lang="zh-CN" altLang="en-US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/>
                      </a:endParaRPr>
                    </a:p>
                  </a:txBody>
                  <a:tcPr marL="68580" marR="68580" marT="34290" marB="34290"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Helvetica"/>
                        </a:rPr>
                        <a:t>1.</a:t>
                      </a:r>
                      <a:r>
                        <a:rPr lang="en-US" altLang="zh-CN" sz="2000" baseline="0" dirty="0" smtClean="0">
                          <a:latin typeface="Helvetica"/>
                        </a:rPr>
                        <a:t> </a:t>
                      </a:r>
                      <a:r>
                        <a:rPr lang="zh-CN" altLang="en-US" sz="2000" kern="1200" baseline="0" dirty="0" smtClean="0">
                          <a:solidFill>
                            <a:schemeClr val="dk1"/>
                          </a:solidFill>
                          <a:latin typeface="Helvetica"/>
                          <a:ea typeface="+mn-ea"/>
                          <a:cs typeface="+mn-cs"/>
                        </a:rPr>
                        <a:t>跑掉</a:t>
                      </a:r>
                      <a:endParaRPr lang="zh-CN" altLang="en-US" sz="2000" kern="1200" baseline="0" dirty="0">
                        <a:solidFill>
                          <a:schemeClr val="dk1"/>
                        </a:solidFill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baseline="0" dirty="0" smtClean="0">
                          <a:latin typeface="华文楷体" pitchFamily="2" charset="-122"/>
                          <a:ea typeface="华文楷体" pitchFamily="2" charset="-122"/>
                        </a:rPr>
                        <a:t>    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Helvetica"/>
                        </a:rPr>
                        <a:t>2.</a:t>
                      </a:r>
                      <a:r>
                        <a:rPr lang="en-US" altLang="zh-CN" sz="2000" baseline="0" dirty="0" smtClean="0">
                          <a:latin typeface="Helvetica"/>
                        </a:rPr>
                        <a:t> </a:t>
                      </a:r>
                      <a:r>
                        <a:rPr lang="zh-CN" altLang="en-US" sz="2000" baseline="0" dirty="0" smtClean="0">
                          <a:latin typeface="Helvetica"/>
                        </a:rPr>
                        <a:t>炫耀</a:t>
                      </a:r>
                      <a:endParaRPr lang="zh-CN" altLang="en-US" sz="2000" b="1" dirty="0">
                        <a:solidFill>
                          <a:srgbClr val="25491F"/>
                        </a:solidFill>
                        <a:latin typeface="Helvetic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    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Helvetica"/>
                        </a:rPr>
                        <a:t>3. </a:t>
                      </a:r>
                      <a:r>
                        <a:rPr lang="zh-CN" altLang="en-US" sz="2000" dirty="0" smtClean="0">
                          <a:latin typeface="Helvetica"/>
                        </a:rPr>
                        <a:t>不再</a:t>
                      </a:r>
                      <a:r>
                        <a:rPr lang="en-US" altLang="zh-CN" sz="2000" dirty="0" smtClean="0">
                          <a:latin typeface="Helvetica"/>
                        </a:rPr>
                        <a:t>…</a:t>
                      </a:r>
                      <a:endParaRPr lang="zh-CN" altLang="en-US" sz="2000" b="1" dirty="0">
                        <a:solidFill>
                          <a:srgbClr val="25491F"/>
                        </a:solidFill>
                        <a:latin typeface="Helvetic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baseline="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     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Helvetica"/>
                        </a:rPr>
                        <a:t>4. </a:t>
                      </a:r>
                      <a:r>
                        <a:rPr lang="zh-CN" altLang="en-US" sz="2000" dirty="0" smtClean="0">
                          <a:latin typeface="Helvetica"/>
                        </a:rPr>
                        <a:t>即使</a:t>
                      </a:r>
                      <a:endParaRPr lang="zh-CN" altLang="en-US" sz="2000" b="1" dirty="0">
                        <a:solidFill>
                          <a:srgbClr val="25491F"/>
                        </a:solidFill>
                        <a:latin typeface="Helvetic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baseline="0" dirty="0" smtClean="0">
                          <a:latin typeface="华文楷体" pitchFamily="2" charset="-122"/>
                          <a:ea typeface="华文楷体" pitchFamily="2" charset="-122"/>
                        </a:rPr>
                        <a:t>    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Helvetica"/>
                        </a:rPr>
                        <a:t>5. </a:t>
                      </a:r>
                      <a:r>
                        <a:rPr lang="zh-CN" altLang="en-US" sz="2000" dirty="0" smtClean="0">
                          <a:latin typeface="Helvetica"/>
                        </a:rPr>
                        <a:t>另外</a:t>
                      </a:r>
                      <a:r>
                        <a:rPr lang="en-US" altLang="zh-CN" sz="2000" dirty="0" smtClean="0">
                          <a:latin typeface="Helvetica"/>
                        </a:rPr>
                        <a:t>…</a:t>
                      </a:r>
                      <a:r>
                        <a:rPr lang="zh-CN" altLang="en-US" sz="2000" dirty="0" smtClean="0">
                          <a:latin typeface="Helvetica"/>
                        </a:rPr>
                        <a:t>，此外</a:t>
                      </a:r>
                      <a:r>
                        <a:rPr lang="en-US" altLang="zh-CN" sz="2000" dirty="0" smtClean="0">
                          <a:latin typeface="Helvetica"/>
                        </a:rPr>
                        <a:t>…</a:t>
                      </a:r>
                      <a:endParaRPr lang="zh-CN" altLang="en-US" sz="2000" b="1" dirty="0">
                        <a:solidFill>
                          <a:srgbClr val="25491F"/>
                        </a:solidFill>
                        <a:latin typeface="Helvetic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latin typeface="Helvetica"/>
                        </a:rPr>
                        <a:t>6.  </a:t>
                      </a:r>
                      <a:r>
                        <a:rPr lang="zh-CN" altLang="en-US" sz="2000" dirty="0" smtClean="0">
                          <a:latin typeface="Helvetica"/>
                        </a:rPr>
                        <a:t>从那时起</a:t>
                      </a:r>
                      <a:endParaRPr lang="zh-CN" altLang="en-US" sz="2000" b="1" dirty="0">
                        <a:solidFill>
                          <a:srgbClr val="25491F"/>
                        </a:solidFill>
                        <a:latin typeface="Helvetic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kern="1200" dirty="0">
                        <a:solidFill>
                          <a:schemeClr val="dk1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50" y="4714890"/>
            <a:ext cx="326360" cy="34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-540568" y="-8364"/>
            <a:ext cx="4062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3D735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Language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Focus</a:t>
            </a:r>
            <a:endParaRPr lang="zh-CN" altLang="en-US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8" name="组合 26"/>
          <p:cNvGrpSpPr/>
          <p:nvPr/>
        </p:nvGrpSpPr>
        <p:grpSpPr>
          <a:xfrm>
            <a:off x="168999" y="480111"/>
            <a:ext cx="8795489" cy="125813"/>
            <a:chOff x="3060700" y="4724400"/>
            <a:chExt cx="5955507" cy="31432"/>
          </a:xfrm>
        </p:grpSpPr>
        <p:cxnSp>
          <p:nvCxnSpPr>
            <p:cNvPr id="9" name="直接连接符 2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148064" y="144088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run away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77597" y="182813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show off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04450" y="219746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no longer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76514" y="2622878"/>
            <a:ext cx="170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even though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15885" y="2969594"/>
            <a:ext cx="170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what’s more</a:t>
            </a:r>
            <a:endParaRPr lang="zh-CN" altLang="en-US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20499" y="3390087"/>
            <a:ext cx="170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from then on</a:t>
            </a:r>
            <a:endParaRPr lang="zh-CN" altLang="en-US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endParaRPr lang="zh-CN" altLang="en-US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19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-540568" y="-8364"/>
            <a:ext cx="4062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3D735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Language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Focus</a:t>
            </a:r>
            <a:endParaRPr lang="zh-CN" altLang="en-US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6109" y="3028699"/>
            <a:ext cx="9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zh-CN" altLang="en-US" sz="2000" dirty="0"/>
              <a:t>这就是举办奥运会的城市</a:t>
            </a:r>
            <a:r>
              <a:rPr lang="zh-CN" altLang="en-US" sz="2000" dirty="0" smtClean="0"/>
              <a:t>。</a:t>
            </a:r>
            <a:r>
              <a:rPr lang="en-US" altLang="zh-CN" sz="2000" i="1" dirty="0" smtClean="0"/>
              <a:t> </a:t>
            </a:r>
          </a:p>
          <a:p>
            <a:r>
              <a:rPr lang="en-US" altLang="zh-CN" sz="2000" dirty="0"/>
              <a:t>This is the city </a:t>
            </a:r>
            <a:r>
              <a:rPr lang="en-US" altLang="zh-CN" sz="2000" dirty="0">
                <a:solidFill>
                  <a:srgbClr val="FF0000"/>
                </a:solidFill>
              </a:rPr>
              <a:t>in which </a:t>
            </a:r>
            <a:r>
              <a:rPr lang="en-US" altLang="zh-CN" sz="2000" dirty="0"/>
              <a:t>the Olympic Games was </a:t>
            </a:r>
            <a:r>
              <a:rPr lang="en-US" altLang="zh-CN" sz="2000" dirty="0" smtClean="0"/>
              <a:t>held</a:t>
            </a:r>
            <a:r>
              <a:rPr lang="en-US" altLang="zh-CN" sz="2000" i="1" dirty="0" smtClean="0"/>
              <a:t>.</a:t>
            </a:r>
            <a:endParaRPr lang="en-US" altLang="zh-CN" sz="2000" dirty="0" smtClean="0">
              <a:cs typeface="Times New Roman" panose="02020603050405020304" charset="0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   </a:t>
            </a:r>
            <a:endParaRPr lang="en-US" altLang="zh-CN" sz="2000" dirty="0" smtClean="0"/>
          </a:p>
        </p:txBody>
      </p:sp>
      <p:sp>
        <p:nvSpPr>
          <p:cNvPr id="40" name="圆角矩形 49"/>
          <p:cNvSpPr/>
          <p:nvPr/>
        </p:nvSpPr>
        <p:spPr>
          <a:xfrm>
            <a:off x="531582" y="688963"/>
            <a:ext cx="8590055" cy="14192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CN" sz="20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63352" y="742924"/>
            <a:ext cx="8466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So they propose a test, 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in which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 children will have to show, what they could do to manage those coins…. 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(Line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2, Para.2)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 which =in this test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 b="1" dirty="0" smtClean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1544" y="2403639"/>
            <a:ext cx="841012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Use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in which 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 do the translation exercises below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0700" y="2055306"/>
            <a:ext cx="820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1" name="组合 26"/>
          <p:cNvGrpSpPr/>
          <p:nvPr/>
        </p:nvGrpSpPr>
        <p:grpSpPr>
          <a:xfrm>
            <a:off x="168999" y="480111"/>
            <a:ext cx="8795489" cy="125813"/>
            <a:chOff x="3060700" y="4724400"/>
            <a:chExt cx="5955507" cy="31432"/>
          </a:xfrm>
        </p:grpSpPr>
        <p:cxnSp>
          <p:nvCxnSpPr>
            <p:cNvPr id="52" name="直接连接符 2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2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975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000">
        <p:fade/>
      </p:transition>
    </mc:Choice>
    <mc:Fallback xmlns="">
      <p:transition spd="med" advTm="4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6" grpId="0"/>
      <p:bldP spid="4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47664" y="3579862"/>
            <a:ext cx="6191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What are your money management skills?</a:t>
            </a:r>
            <a:endParaRPr lang="zh-CN" altLang="en-US" sz="2600" b="1" dirty="0">
              <a:solidFill>
                <a:schemeClr val="accent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42186"/>
            <a:ext cx="4943475" cy="2143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540568" y="-8364"/>
            <a:ext cx="4062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3D735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Theme exploration</a:t>
            </a:r>
            <a:endParaRPr lang="zh-CN" altLang="en-US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168999" y="480111"/>
            <a:ext cx="8795489" cy="125813"/>
            <a:chOff x="3060700" y="4724400"/>
            <a:chExt cx="5955507" cy="31432"/>
          </a:xfrm>
        </p:grpSpPr>
        <p:cxnSp>
          <p:nvCxnSpPr>
            <p:cNvPr id="6" name="直接连接符 2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2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37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9" y="480111"/>
            <a:ext cx="8565968" cy="44479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540568" y="-8364"/>
            <a:ext cx="4062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3D735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Theme exploration</a:t>
            </a:r>
            <a:endParaRPr lang="zh-CN" altLang="en-US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168999" y="480111"/>
            <a:ext cx="8795489" cy="125813"/>
            <a:chOff x="3060700" y="4724400"/>
            <a:chExt cx="5955507" cy="31432"/>
          </a:xfrm>
        </p:grpSpPr>
        <p:cxnSp>
          <p:nvCxnSpPr>
            <p:cNvPr id="6" name="直接连接符 2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2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83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圆角矩形 98"/>
          <p:cNvSpPr/>
          <p:nvPr/>
        </p:nvSpPr>
        <p:spPr>
          <a:xfrm>
            <a:off x="20419" y="22005"/>
            <a:ext cx="4029206" cy="745469"/>
          </a:xfrm>
          <a:prstGeom prst="roundRect">
            <a:avLst/>
          </a:prstGeom>
          <a:gradFill>
            <a:gsLst>
              <a:gs pos="0">
                <a:srgbClr val="F5F5F5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28575">
            <a:solidFill>
              <a:schemeClr val="bg1">
                <a:lumMod val="95000"/>
              </a:schemeClr>
            </a:solidFill>
          </a:ln>
          <a:effectLst>
            <a:innerShdw blurRad="254000">
              <a:prstClr val="black">
                <a:alpha val="8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0" name="文本框 92"/>
          <p:cNvSpPr txBox="1"/>
          <p:nvPr/>
        </p:nvSpPr>
        <p:spPr>
          <a:xfrm>
            <a:off x="-324544" y="131283"/>
            <a:ext cx="4374169" cy="57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Learning Objectives </a:t>
            </a:r>
            <a:endParaRPr lang="zh-CN" altLang="en-US" sz="3000" b="1" dirty="0">
              <a:solidFill>
                <a:schemeClr val="accent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02" name="组合 108"/>
          <p:cNvGrpSpPr/>
          <p:nvPr/>
        </p:nvGrpSpPr>
        <p:grpSpPr>
          <a:xfrm>
            <a:off x="708209" y="1225255"/>
            <a:ext cx="7732531" cy="742829"/>
            <a:chOff x="828467" y="1326148"/>
            <a:chExt cx="2551321" cy="525222"/>
          </a:xfrm>
        </p:grpSpPr>
        <p:sp>
          <p:nvSpPr>
            <p:cNvPr id="103" name="圆角矩形 102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圆角矩形 103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37498" y="1374214"/>
            <a:ext cx="8145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To scan for specific information to understand the main idea </a:t>
            </a:r>
          </a:p>
        </p:txBody>
      </p:sp>
      <p:grpSp>
        <p:nvGrpSpPr>
          <p:cNvPr id="105" name="组合 108"/>
          <p:cNvGrpSpPr/>
          <p:nvPr/>
        </p:nvGrpSpPr>
        <p:grpSpPr>
          <a:xfrm>
            <a:off x="702283" y="2817808"/>
            <a:ext cx="7738457" cy="718981"/>
            <a:chOff x="828467" y="1326148"/>
            <a:chExt cx="2551321" cy="525222"/>
          </a:xfrm>
        </p:grpSpPr>
        <p:sp>
          <p:nvSpPr>
            <p:cNvPr id="106" name="圆角矩形 105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890058" y="2987462"/>
            <a:ext cx="8117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To raise awareness of </a:t>
            </a:r>
            <a:r>
              <a:rPr lang="en-US" altLang="zh-CN" sz="2000" b="1" dirty="0" smtClean="0">
                <a:latin typeface="Times New Roman" panose="02020603050405020304" charset="0"/>
                <a:cs typeface="Times New Roman" panose="02020603050405020304" charset="0"/>
              </a:rPr>
              <a:t>money management</a:t>
            </a:r>
            <a:endParaRPr lang="en-US" altLang="zh-CN" sz="2000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702283" y="2026460"/>
            <a:ext cx="7732531" cy="727814"/>
            <a:chOff x="828467" y="1326148"/>
            <a:chExt cx="2551321" cy="525222"/>
          </a:xfrm>
        </p:grpSpPr>
        <p:sp>
          <p:nvSpPr>
            <p:cNvPr id="110" name="圆角矩形 109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圆角矩形 110"/>
            <p:cNvSpPr/>
            <p:nvPr/>
          </p:nvSpPr>
          <p:spPr>
            <a:xfrm>
              <a:off x="910635" y="1411567"/>
              <a:ext cx="2386859" cy="37667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937498" y="2015994"/>
            <a:ext cx="7101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lang="en-US" altLang="zh-CN" sz="2000" b="1" dirty="0" smtClean="0">
                <a:latin typeface="Times New Roman" panose="02020603050405020304" charset="0"/>
                <a:cs typeface="Times New Roman" panose="02020603050405020304" charset="0"/>
              </a:rPr>
              <a:t> understand some words and phrases: propose, exchange, involve, show off, no longer</a:t>
            </a:r>
            <a:r>
              <a:rPr lang="mr-IN" altLang="zh-CN" sz="2000" b="1" dirty="0" smtClean="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zh-CN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660">
        <p:fade/>
      </p:transition>
    </mc:Choice>
    <mc:Fallback xmlns="">
      <p:transition spd="med" advTm="216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8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21" y="529296"/>
            <a:ext cx="8229600" cy="857250"/>
          </a:xfrm>
        </p:spPr>
        <p:txBody>
          <a:bodyPr/>
          <a:lstStyle/>
          <a:p>
            <a:r>
              <a:rPr lang="en-US" altLang="zh-CN" sz="24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Checklist</a:t>
            </a:r>
            <a:endParaRPr lang="zh-CN" altLang="en-US" sz="24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1670" y="1210800"/>
            <a:ext cx="6172200" cy="777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100" b="1" dirty="0"/>
              <a:t>We’ve learnt: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655676" y="1755217"/>
            <a:ext cx="5335497" cy="777686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altLang="zh-CN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b="1" dirty="0">
                <a:latin typeface="Arial" pitchFamily="34" charset="0"/>
                <a:cs typeface="Arial" pitchFamily="34" charset="0"/>
              </a:rPr>
              <a:t>words &amp; phrases:</a:t>
            </a:r>
          </a:p>
          <a:p>
            <a:pPr>
              <a:defRPr/>
            </a:pPr>
            <a:endParaRPr lang="en-US" altLang="zh-CN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655676" y="2942662"/>
            <a:ext cx="5333270" cy="79998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b="1" dirty="0">
                <a:latin typeface="Arial" pitchFamily="34" charset="0"/>
                <a:cs typeface="Arial" pitchFamily="34" charset="0"/>
              </a:rPr>
              <a:t>how to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manage money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2271" y="1797812"/>
            <a:ext cx="5252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dirty="0">
                <a:solidFill>
                  <a:srgbClr val="FF0000"/>
                </a:solidFill>
              </a:rPr>
              <a:t>√</a:t>
            </a:r>
            <a:endParaRPr lang="en-US" altLang="zh-CN" sz="33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3142486"/>
            <a:ext cx="536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dirty="0">
                <a:solidFill>
                  <a:srgbClr val="FF0000"/>
                </a:solidFill>
              </a:rPr>
              <a:t>√</a:t>
            </a:r>
            <a:endParaRPr lang="en-US" altLang="zh-CN" sz="33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8307" y="1820825"/>
            <a:ext cx="31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propose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exchange, involve, show off, no longer</a:t>
            </a:r>
            <a:r>
              <a:rPr lang="mr-IN" altLang="zh-CN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7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07504" y="48432"/>
            <a:ext cx="1845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3D735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Assignments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0" name="组合 10"/>
          <p:cNvGrpSpPr/>
          <p:nvPr/>
        </p:nvGrpSpPr>
        <p:grpSpPr>
          <a:xfrm>
            <a:off x="490466" y="1247267"/>
            <a:ext cx="8273029" cy="2739285"/>
            <a:chOff x="6300221" y="2387268"/>
            <a:chExt cx="8273029" cy="2739285"/>
          </a:xfrm>
        </p:grpSpPr>
        <p:grpSp>
          <p:nvGrpSpPr>
            <p:cNvPr id="51" name="组合 11"/>
            <p:cNvGrpSpPr/>
            <p:nvPr/>
          </p:nvGrpSpPr>
          <p:grpSpPr>
            <a:xfrm>
              <a:off x="6300221" y="2387268"/>
              <a:ext cx="755895" cy="619218"/>
              <a:chOff x="6304829" y="2582398"/>
              <a:chExt cx="755895" cy="619218"/>
            </a:xfrm>
          </p:grpSpPr>
          <p:sp>
            <p:nvSpPr>
              <p:cNvPr id="55" name="剪去单角的矩形 54"/>
              <p:cNvSpPr/>
              <p:nvPr/>
            </p:nvSpPr>
            <p:spPr>
              <a:xfrm>
                <a:off x="6304829" y="2582398"/>
                <a:ext cx="755895" cy="619218"/>
              </a:xfrm>
              <a:prstGeom prst="snip1Rect">
                <a:avLst/>
              </a:prstGeom>
              <a:solidFill>
                <a:srgbClr val="005A9E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tIns="0" bIns="68400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Pirulen" pitchFamily="2" charset="0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6352046" y="2614041"/>
                <a:ext cx="5613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2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4" name="Rectangle 29"/>
            <p:cNvSpPr/>
            <p:nvPr/>
          </p:nvSpPr>
          <p:spPr>
            <a:xfrm>
              <a:off x="7189832" y="4710029"/>
              <a:ext cx="7383418" cy="416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</p:grpSp>
      <p:sp>
        <p:nvSpPr>
          <p:cNvPr id="69" name="Rectangle 29"/>
          <p:cNvSpPr/>
          <p:nvPr/>
        </p:nvSpPr>
        <p:spPr>
          <a:xfrm>
            <a:off x="1528484" y="1643030"/>
            <a:ext cx="7400271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24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 1. Review the vocabularies and difficult sentences.</a:t>
            </a:r>
          </a:p>
          <a:p>
            <a:pPr algn="just">
              <a:lnSpc>
                <a:spcPct val="130000"/>
              </a:lnSpc>
            </a:pPr>
            <a:r>
              <a:rPr lang="en-GB" sz="24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GB" sz="24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2. Learn more money management skills .</a:t>
            </a:r>
          </a:p>
          <a:p>
            <a:pPr algn="just">
              <a:lnSpc>
                <a:spcPct val="130000"/>
              </a:lnSpc>
            </a:pPr>
            <a:r>
              <a:rPr lang="en-GB" sz="24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GB" sz="24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3. Try to retell </a:t>
            </a:r>
            <a:r>
              <a:rPr lang="en-GB" sz="240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the text.</a:t>
            </a:r>
            <a:endParaRPr lang="en-GB" sz="2400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GB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GB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</a:t>
            </a:r>
            <a:endParaRPr lang="en-GB" sz="240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grpSp>
        <p:nvGrpSpPr>
          <p:cNvPr id="18" name="组合 37"/>
          <p:cNvGrpSpPr/>
          <p:nvPr/>
        </p:nvGrpSpPr>
        <p:grpSpPr>
          <a:xfrm>
            <a:off x="137219" y="525933"/>
            <a:ext cx="7920880" cy="45719"/>
            <a:chOff x="3060700" y="4724400"/>
            <a:chExt cx="5955507" cy="31432"/>
          </a:xfrm>
        </p:grpSpPr>
        <p:cxnSp>
          <p:nvCxnSpPr>
            <p:cNvPr id="19" name="直接连接符 3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3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540">
        <p:fade/>
      </p:transition>
    </mc:Choice>
    <mc:Fallback xmlns="">
      <p:transition spd="med" advTm="22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92465" y="1878732"/>
            <a:ext cx="91450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5400" b="1" dirty="0" smtClean="0">
                <a:solidFill>
                  <a:srgbClr val="FF0000"/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Thank you</a:t>
            </a:r>
            <a:endParaRPr lang="zh-CN" altLang="en-US" sz="5400" b="1" dirty="0">
              <a:solidFill>
                <a:srgbClr val="FF0000"/>
              </a:solidFill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415">
        <p:fade/>
      </p:transition>
    </mc:Choice>
    <mc:Fallback xmlns="">
      <p:transition spd="med" advTm="244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47"/>
          <p:cNvSpPr/>
          <p:nvPr/>
        </p:nvSpPr>
        <p:spPr>
          <a:xfrm>
            <a:off x="20419" y="22006"/>
            <a:ext cx="4153738" cy="760458"/>
          </a:xfrm>
          <a:prstGeom prst="roundRect">
            <a:avLst/>
          </a:prstGeom>
          <a:gradFill>
            <a:gsLst>
              <a:gs pos="0">
                <a:srgbClr val="F5F5F5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28575">
            <a:solidFill>
              <a:schemeClr val="bg1">
                <a:lumMod val="95000"/>
              </a:schemeClr>
            </a:solidFill>
          </a:ln>
          <a:effectLst>
            <a:innerShdw blurRad="254000">
              <a:prstClr val="black">
                <a:alpha val="8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文本框 92"/>
          <p:cNvSpPr txBox="1"/>
          <p:nvPr/>
        </p:nvSpPr>
        <p:spPr>
          <a:xfrm>
            <a:off x="65582" y="154523"/>
            <a:ext cx="4938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Teaching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procedures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3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3" name="Freeform 5"/>
          <p:cNvSpPr/>
          <p:nvPr/>
        </p:nvSpPr>
        <p:spPr bwMode="auto">
          <a:xfrm rot="902667">
            <a:off x="3571221" y="2244255"/>
            <a:ext cx="896296" cy="2239467"/>
          </a:xfrm>
          <a:custGeom>
            <a:avLst/>
            <a:gdLst>
              <a:gd name="T0" fmla="*/ 0 w 187"/>
              <a:gd name="T1" fmla="*/ 77 h 163"/>
              <a:gd name="T2" fmla="*/ 61 w 187"/>
              <a:gd name="T3" fmla="*/ 163 h 163"/>
              <a:gd name="T4" fmla="*/ 145 w 187"/>
              <a:gd name="T5" fmla="*/ 111 h 163"/>
              <a:gd name="T6" fmla="*/ 116 w 187"/>
              <a:gd name="T7" fmla="*/ 103 h 163"/>
              <a:gd name="T8" fmla="*/ 187 w 187"/>
              <a:gd name="T9" fmla="*/ 46 h 163"/>
              <a:gd name="T10" fmla="*/ 28 w 187"/>
              <a:gd name="T11" fmla="*/ 83 h 163"/>
              <a:gd name="T12" fmla="*/ 0 w 187"/>
              <a:gd name="T13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63">
                <a:moveTo>
                  <a:pt x="0" y="77"/>
                </a:moveTo>
                <a:cubicBezTo>
                  <a:pt x="61" y="163"/>
                  <a:pt x="61" y="163"/>
                  <a:pt x="61" y="163"/>
                </a:cubicBezTo>
                <a:cubicBezTo>
                  <a:pt x="145" y="111"/>
                  <a:pt x="145" y="111"/>
                  <a:pt x="145" y="111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3"/>
                  <a:pt x="110" y="31"/>
                  <a:pt x="187" y="46"/>
                </a:cubicBezTo>
                <a:cubicBezTo>
                  <a:pt x="187" y="46"/>
                  <a:pt x="118" y="0"/>
                  <a:pt x="28" y="83"/>
                </a:cubicBezTo>
                <a:lnTo>
                  <a:pt x="0" y="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tIns="0" bIns="684000" anchor="ctr"/>
          <a:lstStyle/>
          <a:p>
            <a:pPr algn="ctr"/>
            <a:endParaRPr lang="zh-CN" altLang="en-US">
              <a:solidFill>
                <a:prstClr val="white"/>
              </a:solidFill>
              <a:latin typeface="Pirulen" pitchFamily="2" charset="0"/>
            </a:endParaRPr>
          </a:p>
        </p:txBody>
      </p:sp>
      <p:grpSp>
        <p:nvGrpSpPr>
          <p:cNvPr id="75" name="组合 8"/>
          <p:cNvGrpSpPr/>
          <p:nvPr/>
        </p:nvGrpSpPr>
        <p:grpSpPr>
          <a:xfrm>
            <a:off x="2978910" y="1604610"/>
            <a:ext cx="1900245" cy="1161863"/>
            <a:chOff x="4372797" y="2316366"/>
            <a:chExt cx="1900245" cy="1161863"/>
          </a:xfrm>
          <a:solidFill>
            <a:schemeClr val="accent1"/>
          </a:solidFill>
        </p:grpSpPr>
        <p:sp>
          <p:nvSpPr>
            <p:cNvPr id="76" name="Freeform 10"/>
            <p:cNvSpPr/>
            <p:nvPr/>
          </p:nvSpPr>
          <p:spPr bwMode="auto">
            <a:xfrm>
              <a:off x="4372797" y="2316366"/>
              <a:ext cx="1900245" cy="1161863"/>
            </a:xfrm>
            <a:custGeom>
              <a:avLst/>
              <a:gdLst>
                <a:gd name="T0" fmla="*/ 185 w 185"/>
                <a:gd name="T1" fmla="*/ 113 h 113"/>
                <a:gd name="T2" fmla="*/ 50 w 185"/>
                <a:gd name="T3" fmla="*/ 17 h 113"/>
                <a:gd name="T4" fmla="*/ 37 w 185"/>
                <a:gd name="T5" fmla="*/ 0 h 113"/>
                <a:gd name="T6" fmla="*/ 0 w 185"/>
                <a:gd name="T7" fmla="*/ 52 h 113"/>
                <a:gd name="T8" fmla="*/ 92 w 185"/>
                <a:gd name="T9" fmla="*/ 87 h 113"/>
                <a:gd name="T10" fmla="*/ 79 w 185"/>
                <a:gd name="T11" fmla="*/ 65 h 113"/>
                <a:gd name="T12" fmla="*/ 185 w 185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13">
                  <a:moveTo>
                    <a:pt x="185" y="113"/>
                  </a:moveTo>
                  <a:cubicBezTo>
                    <a:pt x="185" y="113"/>
                    <a:pt x="154" y="22"/>
                    <a:pt x="50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127" y="41"/>
                    <a:pt x="185" y="11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68400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Pirulen" pitchFamily="2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854924" y="2676842"/>
              <a:ext cx="107156" cy="160734"/>
            </a:xfrm>
            <a:custGeom>
              <a:avLst/>
              <a:gdLst/>
              <a:ahLst/>
              <a:cxnLst/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3" y="108644"/>
                    <a:pt x="40779" y="113109"/>
                    <a:pt x="36612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5" y="75902"/>
                    <a:pt x="92273" y="61317"/>
                    <a:pt x="91083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8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78" name="Freeform 9"/>
          <p:cNvSpPr/>
          <p:nvPr/>
        </p:nvSpPr>
        <p:spPr bwMode="auto">
          <a:xfrm rot="697877" flipH="1">
            <a:off x="4630304" y="901653"/>
            <a:ext cx="1355943" cy="1704247"/>
          </a:xfrm>
          <a:custGeom>
            <a:avLst/>
            <a:gdLst>
              <a:gd name="T0" fmla="*/ 0 w 125"/>
              <a:gd name="T1" fmla="*/ 0 h 121"/>
              <a:gd name="T2" fmla="*/ 21 w 125"/>
              <a:gd name="T3" fmla="*/ 50 h 121"/>
              <a:gd name="T4" fmla="*/ 35 w 125"/>
              <a:gd name="T5" fmla="*/ 42 h 121"/>
              <a:gd name="T6" fmla="*/ 71 w 125"/>
              <a:gd name="T7" fmla="*/ 121 h 121"/>
              <a:gd name="T8" fmla="*/ 62 w 125"/>
              <a:gd name="T9" fmla="*/ 24 h 121"/>
              <a:gd name="T10" fmla="*/ 72 w 125"/>
              <a:gd name="T11" fmla="*/ 15 h 121"/>
              <a:gd name="T12" fmla="*/ 0 w 125"/>
              <a:gd name="T13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" h="121">
                <a:moveTo>
                  <a:pt x="0" y="0"/>
                </a:moveTo>
                <a:cubicBezTo>
                  <a:pt x="0" y="2"/>
                  <a:pt x="21" y="50"/>
                  <a:pt x="21" y="50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92" y="76"/>
                  <a:pt x="71" y="121"/>
                </a:cubicBezTo>
                <a:cubicBezTo>
                  <a:pt x="71" y="121"/>
                  <a:pt x="125" y="83"/>
                  <a:pt x="62" y="24"/>
                </a:cubicBezTo>
                <a:cubicBezTo>
                  <a:pt x="72" y="15"/>
                  <a:pt x="72" y="15"/>
                  <a:pt x="72" y="1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tIns="0" bIns="684000" anchor="ctr"/>
          <a:lstStyle/>
          <a:p>
            <a:pPr algn="ctr"/>
            <a:endParaRPr lang="zh-CN" altLang="en-US">
              <a:solidFill>
                <a:prstClr val="white"/>
              </a:solidFill>
              <a:latin typeface="Pirulen" pitchFamily="2" charset="0"/>
            </a:endParaRPr>
          </a:p>
        </p:txBody>
      </p:sp>
      <p:sp>
        <p:nvSpPr>
          <p:cNvPr id="79" name="TextBox 31"/>
          <p:cNvSpPr txBox="1"/>
          <p:nvPr/>
        </p:nvSpPr>
        <p:spPr>
          <a:xfrm>
            <a:off x="7055892" y="4176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7" name="Freeform 9"/>
          <p:cNvSpPr/>
          <p:nvPr/>
        </p:nvSpPr>
        <p:spPr bwMode="auto">
          <a:xfrm rot="7860893" flipH="1">
            <a:off x="4396585" y="2949257"/>
            <a:ext cx="1209406" cy="1826800"/>
          </a:xfrm>
          <a:custGeom>
            <a:avLst/>
            <a:gdLst>
              <a:gd name="T0" fmla="*/ 0 w 125"/>
              <a:gd name="T1" fmla="*/ 0 h 121"/>
              <a:gd name="T2" fmla="*/ 21 w 125"/>
              <a:gd name="T3" fmla="*/ 50 h 121"/>
              <a:gd name="T4" fmla="*/ 35 w 125"/>
              <a:gd name="T5" fmla="*/ 42 h 121"/>
              <a:gd name="T6" fmla="*/ 71 w 125"/>
              <a:gd name="T7" fmla="*/ 121 h 121"/>
              <a:gd name="T8" fmla="*/ 62 w 125"/>
              <a:gd name="T9" fmla="*/ 24 h 121"/>
              <a:gd name="T10" fmla="*/ 72 w 125"/>
              <a:gd name="T11" fmla="*/ 15 h 121"/>
              <a:gd name="T12" fmla="*/ 0 w 125"/>
              <a:gd name="T13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" h="121">
                <a:moveTo>
                  <a:pt x="0" y="0"/>
                </a:moveTo>
                <a:cubicBezTo>
                  <a:pt x="0" y="2"/>
                  <a:pt x="21" y="50"/>
                  <a:pt x="21" y="50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92" y="76"/>
                  <a:pt x="71" y="121"/>
                </a:cubicBezTo>
                <a:cubicBezTo>
                  <a:pt x="71" y="121"/>
                  <a:pt x="125" y="83"/>
                  <a:pt x="62" y="24"/>
                </a:cubicBezTo>
                <a:cubicBezTo>
                  <a:pt x="72" y="15"/>
                  <a:pt x="72" y="15"/>
                  <a:pt x="72" y="1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tIns="0" bIns="684000" anchor="ctr"/>
          <a:lstStyle/>
          <a:p>
            <a:pPr algn="ctr"/>
            <a:endParaRPr lang="zh-CN" altLang="en-US">
              <a:solidFill>
                <a:prstClr val="white"/>
              </a:solidFill>
              <a:latin typeface="Pirulen" pitchFamily="2" charset="0"/>
            </a:endParaRPr>
          </a:p>
        </p:txBody>
      </p:sp>
      <p:sp>
        <p:nvSpPr>
          <p:cNvPr id="98" name="TextBox 32"/>
          <p:cNvSpPr txBox="1"/>
          <p:nvPr/>
        </p:nvSpPr>
        <p:spPr>
          <a:xfrm>
            <a:off x="7142471" y="4670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9" name="Freeform 9"/>
          <p:cNvSpPr/>
          <p:nvPr/>
        </p:nvSpPr>
        <p:spPr bwMode="auto">
          <a:xfrm rot="4304383" flipH="1">
            <a:off x="5335853" y="1387391"/>
            <a:ext cx="1355943" cy="1704247"/>
          </a:xfrm>
          <a:custGeom>
            <a:avLst/>
            <a:gdLst>
              <a:gd name="T0" fmla="*/ 0 w 125"/>
              <a:gd name="T1" fmla="*/ 0 h 121"/>
              <a:gd name="T2" fmla="*/ 21 w 125"/>
              <a:gd name="T3" fmla="*/ 50 h 121"/>
              <a:gd name="T4" fmla="*/ 35 w 125"/>
              <a:gd name="T5" fmla="*/ 42 h 121"/>
              <a:gd name="T6" fmla="*/ 71 w 125"/>
              <a:gd name="T7" fmla="*/ 121 h 121"/>
              <a:gd name="T8" fmla="*/ 62 w 125"/>
              <a:gd name="T9" fmla="*/ 24 h 121"/>
              <a:gd name="T10" fmla="*/ 72 w 125"/>
              <a:gd name="T11" fmla="*/ 15 h 121"/>
              <a:gd name="T12" fmla="*/ 0 w 125"/>
              <a:gd name="T13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" h="121">
                <a:moveTo>
                  <a:pt x="0" y="0"/>
                </a:moveTo>
                <a:cubicBezTo>
                  <a:pt x="0" y="2"/>
                  <a:pt x="21" y="50"/>
                  <a:pt x="21" y="50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92" y="76"/>
                  <a:pt x="71" y="121"/>
                </a:cubicBezTo>
                <a:cubicBezTo>
                  <a:pt x="71" y="121"/>
                  <a:pt x="125" y="83"/>
                  <a:pt x="62" y="24"/>
                </a:cubicBezTo>
                <a:cubicBezTo>
                  <a:pt x="72" y="15"/>
                  <a:pt x="72" y="15"/>
                  <a:pt x="72" y="1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tIns="0" bIns="684000" anchor="ctr"/>
          <a:lstStyle/>
          <a:p>
            <a:pPr algn="ctr"/>
            <a:endParaRPr lang="zh-CN" altLang="en-US">
              <a:solidFill>
                <a:prstClr val="white"/>
              </a:solidFill>
              <a:latin typeface="Pirulen" pitchFamily="2" charset="0"/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2668175" y="4314714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Lead-in</a:t>
            </a:r>
            <a:endParaRPr lang="zh-CN" altLang="en-US" sz="2400" b="1" dirty="0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-10262" y="1781286"/>
            <a:ext cx="3438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400" b="1" dirty="0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Reading Comprehension</a:t>
            </a:r>
          </a:p>
          <a:p>
            <a:endParaRPr lang="en-US" altLang="zh-CN" sz="2400" b="1" dirty="0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73542" y="2185541"/>
            <a:ext cx="240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Language Focus </a:t>
            </a:r>
            <a:endParaRPr lang="zh-CN" altLang="en-US" sz="24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28"/>
          <p:cNvSpPr txBox="1"/>
          <p:nvPr/>
        </p:nvSpPr>
        <p:spPr>
          <a:xfrm>
            <a:off x="4434573" y="4749128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Assignment</a:t>
            </a:r>
            <a:endParaRPr lang="zh-CN" altLang="en-US" sz="2400" b="1" dirty="0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6139135" y="446910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400" b="1" dirty="0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Structure Analysis</a:t>
            </a:r>
          </a:p>
        </p:txBody>
      </p:sp>
      <p:sp>
        <p:nvSpPr>
          <p:cNvPr id="19" name="Freeform 9"/>
          <p:cNvSpPr/>
          <p:nvPr/>
        </p:nvSpPr>
        <p:spPr bwMode="auto">
          <a:xfrm rot="4304383" flipH="1">
            <a:off x="5042195" y="2188207"/>
            <a:ext cx="1479497" cy="1630317"/>
          </a:xfrm>
          <a:custGeom>
            <a:avLst/>
            <a:gdLst>
              <a:gd name="T0" fmla="*/ 0 w 125"/>
              <a:gd name="T1" fmla="*/ 0 h 121"/>
              <a:gd name="T2" fmla="*/ 21 w 125"/>
              <a:gd name="T3" fmla="*/ 50 h 121"/>
              <a:gd name="T4" fmla="*/ 35 w 125"/>
              <a:gd name="T5" fmla="*/ 42 h 121"/>
              <a:gd name="T6" fmla="*/ 71 w 125"/>
              <a:gd name="T7" fmla="*/ 121 h 121"/>
              <a:gd name="T8" fmla="*/ 62 w 125"/>
              <a:gd name="T9" fmla="*/ 24 h 121"/>
              <a:gd name="T10" fmla="*/ 72 w 125"/>
              <a:gd name="T11" fmla="*/ 15 h 121"/>
              <a:gd name="T12" fmla="*/ 0 w 125"/>
              <a:gd name="T13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" h="121">
                <a:moveTo>
                  <a:pt x="0" y="0"/>
                </a:moveTo>
                <a:cubicBezTo>
                  <a:pt x="0" y="2"/>
                  <a:pt x="21" y="50"/>
                  <a:pt x="21" y="50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92" y="76"/>
                  <a:pt x="71" y="121"/>
                </a:cubicBezTo>
                <a:cubicBezTo>
                  <a:pt x="71" y="121"/>
                  <a:pt x="125" y="83"/>
                  <a:pt x="62" y="24"/>
                </a:cubicBezTo>
                <a:cubicBezTo>
                  <a:pt x="72" y="15"/>
                  <a:pt x="72" y="15"/>
                  <a:pt x="72" y="1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tIns="0" bIns="684000" anchor="ctr"/>
          <a:lstStyle/>
          <a:p>
            <a:pPr algn="ctr"/>
            <a:endParaRPr lang="zh-CN" altLang="en-US">
              <a:solidFill>
                <a:prstClr val="white"/>
              </a:solidFill>
              <a:latin typeface="Pirulen" pitchFamily="2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55356" y="3031929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Theme Exploration</a:t>
            </a:r>
            <a:endParaRPr lang="zh-CN" altLang="en-US" sz="24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Freeform 9"/>
          <p:cNvSpPr/>
          <p:nvPr/>
        </p:nvSpPr>
        <p:spPr bwMode="auto">
          <a:xfrm rot="6681639" flipH="1">
            <a:off x="5485369" y="2778648"/>
            <a:ext cx="1020002" cy="1927037"/>
          </a:xfrm>
          <a:custGeom>
            <a:avLst/>
            <a:gdLst>
              <a:gd name="T0" fmla="*/ 0 w 125"/>
              <a:gd name="T1" fmla="*/ 0 h 121"/>
              <a:gd name="T2" fmla="*/ 21 w 125"/>
              <a:gd name="T3" fmla="*/ 50 h 121"/>
              <a:gd name="T4" fmla="*/ 35 w 125"/>
              <a:gd name="T5" fmla="*/ 42 h 121"/>
              <a:gd name="T6" fmla="*/ 71 w 125"/>
              <a:gd name="T7" fmla="*/ 121 h 121"/>
              <a:gd name="T8" fmla="*/ 62 w 125"/>
              <a:gd name="T9" fmla="*/ 24 h 121"/>
              <a:gd name="T10" fmla="*/ 72 w 125"/>
              <a:gd name="T11" fmla="*/ 15 h 121"/>
              <a:gd name="T12" fmla="*/ 0 w 125"/>
              <a:gd name="T13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" h="121">
                <a:moveTo>
                  <a:pt x="0" y="0"/>
                </a:moveTo>
                <a:cubicBezTo>
                  <a:pt x="0" y="2"/>
                  <a:pt x="21" y="50"/>
                  <a:pt x="21" y="50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92" y="76"/>
                  <a:pt x="71" y="121"/>
                </a:cubicBezTo>
                <a:cubicBezTo>
                  <a:pt x="71" y="121"/>
                  <a:pt x="125" y="83"/>
                  <a:pt x="62" y="24"/>
                </a:cubicBezTo>
                <a:cubicBezTo>
                  <a:pt x="72" y="15"/>
                  <a:pt x="72" y="15"/>
                  <a:pt x="72" y="1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tIns="0" bIns="684000" anchor="ctr"/>
          <a:lstStyle/>
          <a:p>
            <a:pPr algn="ctr"/>
            <a:endParaRPr lang="zh-CN" altLang="en-US">
              <a:solidFill>
                <a:prstClr val="white"/>
              </a:solidFill>
              <a:latin typeface="Pirulen" pitchFamily="2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9692" y="438312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Checklist</a:t>
            </a:r>
            <a:endParaRPr lang="zh-CN" altLang="en-US" sz="24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90">
        <p:fade/>
      </p:transition>
    </mc:Choice>
    <mc:Fallback xmlns="">
      <p:transition spd="med" advTm="126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97" grpId="0" animBg="1"/>
      <p:bldP spid="99" grpId="0" animBg="1"/>
      <p:bldP spid="15" grpId="0"/>
      <p:bldP spid="16" grpId="0"/>
      <p:bldP spid="2" grpId="0"/>
      <p:bldP spid="18" grpId="0"/>
      <p:bldP spid="20" grpId="0"/>
      <p:bldP spid="19" grpId="0" animBg="1"/>
      <p:bldP spid="21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1560" y="606048"/>
            <a:ext cx="7920880" cy="45719"/>
            <a:chOff x="3060700" y="4724400"/>
            <a:chExt cx="5955507" cy="3143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18"/>
          <p:cNvSpPr txBox="1">
            <a:spLocks noChangeArrowheads="1"/>
          </p:cNvSpPr>
          <p:nvPr/>
        </p:nvSpPr>
        <p:spPr bwMode="gray">
          <a:xfrm>
            <a:off x="-180528" y="103581"/>
            <a:ext cx="2876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Lead-in 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矩形 104"/>
          <p:cNvSpPr>
            <a:spLocks noChangeArrowheads="1"/>
          </p:cNvSpPr>
          <p:nvPr/>
        </p:nvSpPr>
        <p:spPr bwMode="auto">
          <a:xfrm>
            <a:off x="0" y="2262406"/>
            <a:ext cx="3707904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方正兰亭黑_GBK" pitchFamily="2" charset="-122"/>
              </a:rPr>
              <a:t>What will you do here?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方正兰亭黑_GBK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-130629" y="697486"/>
            <a:ext cx="94052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Let’s say you have an extra million dollars lying around </a:t>
            </a:r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and you 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decide you want to finance a new car. The car payments average out to be about $800 per month.</a:t>
            </a:r>
            <a:endParaRPr lang="zh-CN" altLang="zh-CN" sz="2400" b="1" dirty="0">
              <a:solidFill>
                <a:schemeClr val="accent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3200" dirty="0"/>
          </a:p>
        </p:txBody>
      </p:sp>
      <p:sp>
        <p:nvSpPr>
          <p:cNvPr id="17" name="矩形 104"/>
          <p:cNvSpPr>
            <a:spLocks noChangeArrowheads="1"/>
          </p:cNvSpPr>
          <p:nvPr/>
        </p:nvSpPr>
        <p:spPr bwMode="auto">
          <a:xfrm>
            <a:off x="0" y="3003798"/>
            <a:ext cx="8879421" cy="154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hose 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with a mindset for wealth, who view money as a tool, might do something as simple as this: Place the million dollars in a savings account that yields a 1% return and then use the $833 per month accumulated interest to pay for the car.</a:t>
            </a:r>
            <a:endParaRPr lang="zh-CN" altLang="zh-CN" sz="2400" b="1" dirty="0">
              <a:solidFill>
                <a:schemeClr val="accent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018">
        <p:fade/>
      </p:transition>
    </mc:Choice>
    <mc:Fallback xmlns="">
      <p:transition spd="med" advTm="41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1560" y="606048"/>
            <a:ext cx="7920880" cy="45719"/>
            <a:chOff x="3060700" y="4724400"/>
            <a:chExt cx="5955507" cy="3143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18"/>
          <p:cNvSpPr txBox="1">
            <a:spLocks noChangeArrowheads="1"/>
          </p:cNvSpPr>
          <p:nvPr/>
        </p:nvSpPr>
        <p:spPr bwMode="gray">
          <a:xfrm>
            <a:off x="-180528" y="103581"/>
            <a:ext cx="2876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Lead-in 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矩形 104"/>
          <p:cNvSpPr>
            <a:spLocks noChangeArrowheads="1"/>
          </p:cNvSpPr>
          <p:nvPr/>
        </p:nvSpPr>
        <p:spPr bwMode="auto">
          <a:xfrm>
            <a:off x="467544" y="1129268"/>
            <a:ext cx="3707904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方正兰亭黑_GBK" pitchFamily="2" charset="-122"/>
              </a:rPr>
              <a:t>m</a:t>
            </a:r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方正兰亭黑_GBK" pitchFamily="2" charset="-122"/>
              </a:rPr>
              <a:t>oney management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方正兰亭黑_GBK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0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018">
        <p:fade/>
      </p:transition>
    </mc:Choice>
    <mc:Fallback xmlns="">
      <p:transition spd="med" advTm="41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105858"/>
            <a:ext cx="6172200" cy="680784"/>
          </a:xfrm>
        </p:spPr>
        <p:txBody>
          <a:bodyPr>
            <a:normAutofit/>
          </a:bodyPr>
          <a:lstStyle/>
          <a:p>
            <a:r>
              <a:rPr lang="en-US" altLang="zh-CN" sz="26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Fast Reading</a:t>
            </a:r>
            <a:endParaRPr lang="zh-CN" altLang="en-US" sz="2600" b="1" dirty="0">
              <a:solidFill>
                <a:schemeClr val="accent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6565" y="1458527"/>
            <a:ext cx="7830870" cy="33190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600" b="1" dirty="0" smtClean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1. What </a:t>
            </a:r>
            <a:r>
              <a:rPr lang="en-US" altLang="zh-CN" sz="26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is Julia and her cousins’ exciting moment at their grandparents’ house?</a:t>
            </a:r>
          </a:p>
          <a:p>
            <a:pPr marL="342900" lvl="1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sz="2600" b="1" dirty="0" smtClean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2. Why </a:t>
            </a:r>
            <a:r>
              <a:rPr lang="en-US" altLang="zh-CN" sz="26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do the relatives propose a test among the children</a:t>
            </a:r>
            <a:r>
              <a:rPr lang="en-US" altLang="zh-CN" sz="2600" b="1" dirty="0" smtClean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?</a:t>
            </a:r>
            <a:endParaRPr lang="en-US" altLang="zh-CN" sz="2600" b="1" dirty="0">
              <a:solidFill>
                <a:schemeClr val="accent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332" y="763994"/>
            <a:ext cx="61566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Read para.1 &amp; para.2, and answer questions.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9582" y="2571750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 moment their grandfather gives them a few coins.</a:t>
            </a:r>
          </a:p>
          <a:p>
            <a:endParaRPr lang="zh-CN" altLang="en-US" sz="2000" b="1" dirty="0">
              <a:solidFill>
                <a:schemeClr val="accent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39552" y="4182353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They want to know what the children could do to manage those coins.</a:t>
            </a:r>
          </a:p>
        </p:txBody>
      </p:sp>
    </p:spTree>
    <p:extLst>
      <p:ext uri="{BB962C8B-B14F-4D97-AF65-F5344CB8AC3E}">
        <p14:creationId xmlns:p14="http://schemas.microsoft.com/office/powerpoint/2010/main" val="19671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27"/>
          <p:cNvSpPr/>
          <p:nvPr/>
        </p:nvSpPr>
        <p:spPr bwMode="auto">
          <a:xfrm>
            <a:off x="115102" y="815061"/>
            <a:ext cx="2925276" cy="1383077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156" name="Freeform 27"/>
          <p:cNvSpPr/>
          <p:nvPr/>
        </p:nvSpPr>
        <p:spPr bwMode="auto">
          <a:xfrm>
            <a:off x="115102" y="817833"/>
            <a:ext cx="2800714" cy="1316460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Part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Ⅰ </a:t>
            </a: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ara.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1-2)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11560" y="606048"/>
            <a:ext cx="7920880" cy="45719"/>
            <a:chOff x="3060700" y="4724400"/>
            <a:chExt cx="5955507" cy="3143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-540568" y="155988"/>
            <a:ext cx="4932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Structure Analysis </a:t>
            </a:r>
            <a:endParaRPr lang="zh-CN" altLang="en-US" sz="24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Freeform 27"/>
          <p:cNvSpPr/>
          <p:nvPr/>
        </p:nvSpPr>
        <p:spPr bwMode="auto">
          <a:xfrm>
            <a:off x="109278" y="2254389"/>
            <a:ext cx="3017958" cy="1398542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Freeform 27"/>
          <p:cNvSpPr/>
          <p:nvPr/>
        </p:nvSpPr>
        <p:spPr bwMode="auto">
          <a:xfrm>
            <a:off x="209412" y="2243857"/>
            <a:ext cx="2824646" cy="1335358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Part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Ⅱ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ara. 3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-8)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Freeform 27"/>
          <p:cNvSpPr/>
          <p:nvPr/>
        </p:nvSpPr>
        <p:spPr bwMode="auto">
          <a:xfrm>
            <a:off x="107161" y="3698650"/>
            <a:ext cx="3050956" cy="1396225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Freeform 27"/>
          <p:cNvSpPr/>
          <p:nvPr/>
        </p:nvSpPr>
        <p:spPr bwMode="auto">
          <a:xfrm>
            <a:off x="224900" y="3671726"/>
            <a:ext cx="2815478" cy="1330638"/>
          </a:xfrm>
          <a:custGeom>
            <a:avLst/>
            <a:gdLst>
              <a:gd name="T0" fmla="*/ 1736 w 2336"/>
              <a:gd name="T1" fmla="*/ 356 h 1659"/>
              <a:gd name="T2" fmla="*/ 1598 w 2336"/>
              <a:gd name="T3" fmla="*/ 395 h 1659"/>
              <a:gd name="T4" fmla="*/ 1528 w 2336"/>
              <a:gd name="T5" fmla="*/ 384 h 1659"/>
              <a:gd name="T6" fmla="*/ 1460 w 2336"/>
              <a:gd name="T7" fmla="*/ 222 h 1659"/>
              <a:gd name="T8" fmla="*/ 1341 w 2336"/>
              <a:gd name="T9" fmla="*/ 96 h 1659"/>
              <a:gd name="T10" fmla="*/ 1186 w 2336"/>
              <a:gd name="T11" fmla="*/ 20 h 1659"/>
              <a:gd name="T12" fmla="*/ 1051 w 2336"/>
              <a:gd name="T13" fmla="*/ 0 h 1659"/>
              <a:gd name="T14" fmla="*/ 952 w 2336"/>
              <a:gd name="T15" fmla="*/ 10 h 1659"/>
              <a:gd name="T16" fmla="*/ 859 w 2336"/>
              <a:gd name="T17" fmla="*/ 39 h 1659"/>
              <a:gd name="T18" fmla="*/ 703 w 2336"/>
              <a:gd name="T19" fmla="*/ 144 h 1659"/>
              <a:gd name="T20" fmla="*/ 598 w 2336"/>
              <a:gd name="T21" fmla="*/ 300 h 1659"/>
              <a:gd name="T22" fmla="*/ 571 w 2336"/>
              <a:gd name="T23" fmla="*/ 391 h 1659"/>
              <a:gd name="T24" fmla="*/ 561 w 2336"/>
              <a:gd name="T25" fmla="*/ 491 h 1659"/>
              <a:gd name="T26" fmla="*/ 526 w 2336"/>
              <a:gd name="T27" fmla="*/ 481 h 1659"/>
              <a:gd name="T28" fmla="*/ 421 w 2336"/>
              <a:gd name="T29" fmla="*/ 467 h 1659"/>
              <a:gd name="T30" fmla="*/ 255 w 2336"/>
              <a:gd name="T31" fmla="*/ 500 h 1659"/>
              <a:gd name="T32" fmla="*/ 123 w 2336"/>
              <a:gd name="T33" fmla="*/ 592 h 1659"/>
              <a:gd name="T34" fmla="*/ 33 w 2336"/>
              <a:gd name="T35" fmla="*/ 724 h 1659"/>
              <a:gd name="T36" fmla="*/ 0 w 2336"/>
              <a:gd name="T37" fmla="*/ 888 h 1659"/>
              <a:gd name="T38" fmla="*/ 16 w 2336"/>
              <a:gd name="T39" fmla="*/ 1003 h 1659"/>
              <a:gd name="T40" fmla="*/ 78 w 2336"/>
              <a:gd name="T41" fmla="*/ 1135 h 1659"/>
              <a:gd name="T42" fmla="*/ 183 w 2336"/>
              <a:gd name="T43" fmla="*/ 1236 h 1659"/>
              <a:gd name="T44" fmla="*/ 318 w 2336"/>
              <a:gd name="T45" fmla="*/ 1297 h 1659"/>
              <a:gd name="T46" fmla="*/ 351 w 2336"/>
              <a:gd name="T47" fmla="*/ 1355 h 1659"/>
              <a:gd name="T48" fmla="*/ 362 w 2336"/>
              <a:gd name="T49" fmla="*/ 1439 h 1659"/>
              <a:gd name="T50" fmla="*/ 413 w 2336"/>
              <a:gd name="T51" fmla="*/ 1534 h 1659"/>
              <a:gd name="T52" fmla="*/ 497 w 2336"/>
              <a:gd name="T53" fmla="*/ 1602 h 1659"/>
              <a:gd name="T54" fmla="*/ 602 w 2336"/>
              <a:gd name="T55" fmla="*/ 1635 h 1659"/>
              <a:gd name="T56" fmla="*/ 699 w 2336"/>
              <a:gd name="T57" fmla="*/ 1627 h 1659"/>
              <a:gd name="T58" fmla="*/ 816 w 2336"/>
              <a:gd name="T59" fmla="*/ 1565 h 1659"/>
              <a:gd name="T60" fmla="*/ 894 w 2336"/>
              <a:gd name="T61" fmla="*/ 1548 h 1659"/>
              <a:gd name="T62" fmla="*/ 1036 w 2336"/>
              <a:gd name="T63" fmla="*/ 1629 h 1659"/>
              <a:gd name="T64" fmla="*/ 1129 w 2336"/>
              <a:gd name="T65" fmla="*/ 1653 h 1659"/>
              <a:gd name="T66" fmla="*/ 1203 w 2336"/>
              <a:gd name="T67" fmla="*/ 1659 h 1659"/>
              <a:gd name="T68" fmla="*/ 1343 w 2336"/>
              <a:gd name="T69" fmla="*/ 1639 h 1659"/>
              <a:gd name="T70" fmla="*/ 1466 w 2336"/>
              <a:gd name="T71" fmla="*/ 1579 h 1659"/>
              <a:gd name="T72" fmla="*/ 1567 w 2336"/>
              <a:gd name="T73" fmla="*/ 1489 h 1659"/>
              <a:gd name="T74" fmla="*/ 1641 w 2336"/>
              <a:gd name="T75" fmla="*/ 1374 h 1659"/>
              <a:gd name="T76" fmla="*/ 1766 w 2336"/>
              <a:gd name="T77" fmla="*/ 1400 h 1659"/>
              <a:gd name="T78" fmla="*/ 1863 w 2336"/>
              <a:gd name="T79" fmla="*/ 1400 h 1659"/>
              <a:gd name="T80" fmla="*/ 1966 w 2336"/>
              <a:gd name="T81" fmla="*/ 1378 h 1659"/>
              <a:gd name="T82" fmla="*/ 2059 w 2336"/>
              <a:gd name="T83" fmla="*/ 1339 h 1659"/>
              <a:gd name="T84" fmla="*/ 2143 w 2336"/>
              <a:gd name="T85" fmla="*/ 1283 h 1659"/>
              <a:gd name="T86" fmla="*/ 2215 w 2336"/>
              <a:gd name="T87" fmla="*/ 1211 h 1659"/>
              <a:gd name="T88" fmla="*/ 2272 w 2336"/>
              <a:gd name="T89" fmla="*/ 1127 h 1659"/>
              <a:gd name="T90" fmla="*/ 2312 w 2336"/>
              <a:gd name="T91" fmla="*/ 1034 h 1659"/>
              <a:gd name="T92" fmla="*/ 2332 w 2336"/>
              <a:gd name="T93" fmla="*/ 931 h 1659"/>
              <a:gd name="T94" fmla="*/ 2334 w 2336"/>
              <a:gd name="T95" fmla="*/ 849 h 1659"/>
              <a:gd name="T96" fmla="*/ 2318 w 2336"/>
              <a:gd name="T97" fmla="*/ 746 h 1659"/>
              <a:gd name="T98" fmla="*/ 2283 w 2336"/>
              <a:gd name="T99" fmla="*/ 648 h 1659"/>
              <a:gd name="T100" fmla="*/ 2231 w 2336"/>
              <a:gd name="T101" fmla="*/ 563 h 1659"/>
              <a:gd name="T102" fmla="*/ 2163 w 2336"/>
              <a:gd name="T103" fmla="*/ 487 h 1659"/>
              <a:gd name="T104" fmla="*/ 2083 w 2336"/>
              <a:gd name="T105" fmla="*/ 427 h 1659"/>
              <a:gd name="T106" fmla="*/ 1989 w 2336"/>
              <a:gd name="T107" fmla="*/ 384 h 1659"/>
              <a:gd name="T108" fmla="*/ 1890 w 2336"/>
              <a:gd name="T109" fmla="*/ 356 h 1659"/>
              <a:gd name="T110" fmla="*/ 1810 w 2336"/>
              <a:gd name="T111" fmla="*/ 351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36" h="1659">
                <a:moveTo>
                  <a:pt x="1810" y="351"/>
                </a:moveTo>
                <a:lnTo>
                  <a:pt x="1810" y="351"/>
                </a:lnTo>
                <a:lnTo>
                  <a:pt x="1773" y="353"/>
                </a:lnTo>
                <a:lnTo>
                  <a:pt x="1736" y="356"/>
                </a:lnTo>
                <a:lnTo>
                  <a:pt x="1699" y="362"/>
                </a:lnTo>
                <a:lnTo>
                  <a:pt x="1666" y="372"/>
                </a:lnTo>
                <a:lnTo>
                  <a:pt x="1631" y="382"/>
                </a:lnTo>
                <a:lnTo>
                  <a:pt x="1598" y="395"/>
                </a:lnTo>
                <a:lnTo>
                  <a:pt x="1567" y="411"/>
                </a:lnTo>
                <a:lnTo>
                  <a:pt x="1536" y="427"/>
                </a:lnTo>
                <a:lnTo>
                  <a:pt x="1536" y="427"/>
                </a:lnTo>
                <a:lnTo>
                  <a:pt x="1528" y="384"/>
                </a:lnTo>
                <a:lnTo>
                  <a:pt x="1516" y="341"/>
                </a:lnTo>
                <a:lnTo>
                  <a:pt x="1501" y="298"/>
                </a:lnTo>
                <a:lnTo>
                  <a:pt x="1483" y="259"/>
                </a:lnTo>
                <a:lnTo>
                  <a:pt x="1460" y="222"/>
                </a:lnTo>
                <a:lnTo>
                  <a:pt x="1435" y="187"/>
                </a:lnTo>
                <a:lnTo>
                  <a:pt x="1406" y="154"/>
                </a:lnTo>
                <a:lnTo>
                  <a:pt x="1376" y="123"/>
                </a:lnTo>
                <a:lnTo>
                  <a:pt x="1341" y="96"/>
                </a:lnTo>
                <a:lnTo>
                  <a:pt x="1306" y="72"/>
                </a:lnTo>
                <a:lnTo>
                  <a:pt x="1267" y="51"/>
                </a:lnTo>
                <a:lnTo>
                  <a:pt x="1227" y="33"/>
                </a:lnTo>
                <a:lnTo>
                  <a:pt x="1186" y="20"/>
                </a:lnTo>
                <a:lnTo>
                  <a:pt x="1141" y="10"/>
                </a:lnTo>
                <a:lnTo>
                  <a:pt x="1096" y="2"/>
                </a:lnTo>
                <a:lnTo>
                  <a:pt x="1051" y="0"/>
                </a:lnTo>
                <a:lnTo>
                  <a:pt x="1051" y="0"/>
                </a:lnTo>
                <a:lnTo>
                  <a:pt x="1026" y="2"/>
                </a:lnTo>
                <a:lnTo>
                  <a:pt x="1001" y="4"/>
                </a:lnTo>
                <a:lnTo>
                  <a:pt x="975" y="6"/>
                </a:lnTo>
                <a:lnTo>
                  <a:pt x="952" y="10"/>
                </a:lnTo>
                <a:lnTo>
                  <a:pt x="929" y="16"/>
                </a:lnTo>
                <a:lnTo>
                  <a:pt x="905" y="24"/>
                </a:lnTo>
                <a:lnTo>
                  <a:pt x="882" y="31"/>
                </a:lnTo>
                <a:lnTo>
                  <a:pt x="859" y="39"/>
                </a:lnTo>
                <a:lnTo>
                  <a:pt x="816" y="61"/>
                </a:lnTo>
                <a:lnTo>
                  <a:pt x="777" y="84"/>
                </a:lnTo>
                <a:lnTo>
                  <a:pt x="738" y="113"/>
                </a:lnTo>
                <a:lnTo>
                  <a:pt x="703" y="144"/>
                </a:lnTo>
                <a:lnTo>
                  <a:pt x="672" y="179"/>
                </a:lnTo>
                <a:lnTo>
                  <a:pt x="645" y="216"/>
                </a:lnTo>
                <a:lnTo>
                  <a:pt x="619" y="257"/>
                </a:lnTo>
                <a:lnTo>
                  <a:pt x="598" y="300"/>
                </a:lnTo>
                <a:lnTo>
                  <a:pt x="590" y="323"/>
                </a:lnTo>
                <a:lnTo>
                  <a:pt x="582" y="345"/>
                </a:lnTo>
                <a:lnTo>
                  <a:pt x="576" y="368"/>
                </a:lnTo>
                <a:lnTo>
                  <a:pt x="571" y="391"/>
                </a:lnTo>
                <a:lnTo>
                  <a:pt x="565" y="417"/>
                </a:lnTo>
                <a:lnTo>
                  <a:pt x="563" y="440"/>
                </a:lnTo>
                <a:lnTo>
                  <a:pt x="561" y="465"/>
                </a:lnTo>
                <a:lnTo>
                  <a:pt x="561" y="491"/>
                </a:lnTo>
                <a:lnTo>
                  <a:pt x="561" y="491"/>
                </a:lnTo>
                <a:lnTo>
                  <a:pt x="561" y="493"/>
                </a:lnTo>
                <a:lnTo>
                  <a:pt x="561" y="493"/>
                </a:lnTo>
                <a:lnTo>
                  <a:pt x="526" y="481"/>
                </a:lnTo>
                <a:lnTo>
                  <a:pt x="493" y="473"/>
                </a:lnTo>
                <a:lnTo>
                  <a:pt x="456" y="469"/>
                </a:lnTo>
                <a:lnTo>
                  <a:pt x="421" y="467"/>
                </a:lnTo>
                <a:lnTo>
                  <a:pt x="421" y="467"/>
                </a:lnTo>
                <a:lnTo>
                  <a:pt x="376" y="469"/>
                </a:lnTo>
                <a:lnTo>
                  <a:pt x="335" y="477"/>
                </a:lnTo>
                <a:lnTo>
                  <a:pt x="294" y="487"/>
                </a:lnTo>
                <a:lnTo>
                  <a:pt x="255" y="500"/>
                </a:lnTo>
                <a:lnTo>
                  <a:pt x="220" y="518"/>
                </a:lnTo>
                <a:lnTo>
                  <a:pt x="185" y="539"/>
                </a:lnTo>
                <a:lnTo>
                  <a:pt x="152" y="565"/>
                </a:lnTo>
                <a:lnTo>
                  <a:pt x="123" y="592"/>
                </a:lnTo>
                <a:lnTo>
                  <a:pt x="96" y="621"/>
                </a:lnTo>
                <a:lnTo>
                  <a:pt x="70" y="652"/>
                </a:lnTo>
                <a:lnTo>
                  <a:pt x="51" y="687"/>
                </a:lnTo>
                <a:lnTo>
                  <a:pt x="33" y="724"/>
                </a:lnTo>
                <a:lnTo>
                  <a:pt x="18" y="763"/>
                </a:lnTo>
                <a:lnTo>
                  <a:pt x="8" y="804"/>
                </a:lnTo>
                <a:lnTo>
                  <a:pt x="2" y="845"/>
                </a:lnTo>
                <a:lnTo>
                  <a:pt x="0" y="888"/>
                </a:lnTo>
                <a:lnTo>
                  <a:pt x="0" y="888"/>
                </a:lnTo>
                <a:lnTo>
                  <a:pt x="0" y="927"/>
                </a:lnTo>
                <a:lnTo>
                  <a:pt x="6" y="966"/>
                </a:lnTo>
                <a:lnTo>
                  <a:pt x="16" y="1003"/>
                </a:lnTo>
                <a:lnTo>
                  <a:pt x="28" y="1038"/>
                </a:lnTo>
                <a:lnTo>
                  <a:pt x="41" y="1071"/>
                </a:lnTo>
                <a:lnTo>
                  <a:pt x="59" y="1104"/>
                </a:lnTo>
                <a:lnTo>
                  <a:pt x="78" y="1135"/>
                </a:lnTo>
                <a:lnTo>
                  <a:pt x="102" y="1162"/>
                </a:lnTo>
                <a:lnTo>
                  <a:pt x="127" y="1190"/>
                </a:lnTo>
                <a:lnTo>
                  <a:pt x="154" y="1215"/>
                </a:lnTo>
                <a:lnTo>
                  <a:pt x="183" y="1236"/>
                </a:lnTo>
                <a:lnTo>
                  <a:pt x="214" y="1256"/>
                </a:lnTo>
                <a:lnTo>
                  <a:pt x="248" y="1271"/>
                </a:lnTo>
                <a:lnTo>
                  <a:pt x="283" y="1285"/>
                </a:lnTo>
                <a:lnTo>
                  <a:pt x="318" y="1297"/>
                </a:lnTo>
                <a:lnTo>
                  <a:pt x="355" y="1304"/>
                </a:lnTo>
                <a:lnTo>
                  <a:pt x="355" y="1304"/>
                </a:lnTo>
                <a:lnTo>
                  <a:pt x="351" y="1330"/>
                </a:lnTo>
                <a:lnTo>
                  <a:pt x="351" y="1355"/>
                </a:lnTo>
                <a:lnTo>
                  <a:pt x="351" y="1355"/>
                </a:lnTo>
                <a:lnTo>
                  <a:pt x="351" y="1384"/>
                </a:lnTo>
                <a:lnTo>
                  <a:pt x="355" y="1411"/>
                </a:lnTo>
                <a:lnTo>
                  <a:pt x="362" y="1439"/>
                </a:lnTo>
                <a:lnTo>
                  <a:pt x="372" y="1464"/>
                </a:lnTo>
                <a:lnTo>
                  <a:pt x="384" y="1489"/>
                </a:lnTo>
                <a:lnTo>
                  <a:pt x="397" y="1513"/>
                </a:lnTo>
                <a:lnTo>
                  <a:pt x="413" y="1534"/>
                </a:lnTo>
                <a:lnTo>
                  <a:pt x="432" y="1553"/>
                </a:lnTo>
                <a:lnTo>
                  <a:pt x="452" y="1571"/>
                </a:lnTo>
                <a:lnTo>
                  <a:pt x="473" y="1589"/>
                </a:lnTo>
                <a:lnTo>
                  <a:pt x="497" y="1602"/>
                </a:lnTo>
                <a:lnTo>
                  <a:pt x="522" y="1614"/>
                </a:lnTo>
                <a:lnTo>
                  <a:pt x="547" y="1624"/>
                </a:lnTo>
                <a:lnTo>
                  <a:pt x="575" y="1629"/>
                </a:lnTo>
                <a:lnTo>
                  <a:pt x="602" y="1635"/>
                </a:lnTo>
                <a:lnTo>
                  <a:pt x="631" y="1635"/>
                </a:lnTo>
                <a:lnTo>
                  <a:pt x="631" y="1635"/>
                </a:lnTo>
                <a:lnTo>
                  <a:pt x="666" y="1633"/>
                </a:lnTo>
                <a:lnTo>
                  <a:pt x="699" y="1627"/>
                </a:lnTo>
                <a:lnTo>
                  <a:pt x="732" y="1618"/>
                </a:lnTo>
                <a:lnTo>
                  <a:pt x="761" y="1602"/>
                </a:lnTo>
                <a:lnTo>
                  <a:pt x="791" y="1585"/>
                </a:lnTo>
                <a:lnTo>
                  <a:pt x="816" y="1565"/>
                </a:lnTo>
                <a:lnTo>
                  <a:pt x="839" y="1542"/>
                </a:lnTo>
                <a:lnTo>
                  <a:pt x="861" y="1515"/>
                </a:lnTo>
                <a:lnTo>
                  <a:pt x="861" y="1515"/>
                </a:lnTo>
                <a:lnTo>
                  <a:pt x="894" y="1548"/>
                </a:lnTo>
                <a:lnTo>
                  <a:pt x="931" y="1575"/>
                </a:lnTo>
                <a:lnTo>
                  <a:pt x="972" y="1600"/>
                </a:lnTo>
                <a:lnTo>
                  <a:pt x="1014" y="1620"/>
                </a:lnTo>
                <a:lnTo>
                  <a:pt x="1036" y="1629"/>
                </a:lnTo>
                <a:lnTo>
                  <a:pt x="1059" y="1637"/>
                </a:lnTo>
                <a:lnTo>
                  <a:pt x="1081" y="1643"/>
                </a:lnTo>
                <a:lnTo>
                  <a:pt x="1104" y="1649"/>
                </a:lnTo>
                <a:lnTo>
                  <a:pt x="1129" y="1653"/>
                </a:lnTo>
                <a:lnTo>
                  <a:pt x="1153" y="1657"/>
                </a:lnTo>
                <a:lnTo>
                  <a:pt x="1178" y="1659"/>
                </a:lnTo>
                <a:lnTo>
                  <a:pt x="1203" y="1659"/>
                </a:lnTo>
                <a:lnTo>
                  <a:pt x="1203" y="1659"/>
                </a:lnTo>
                <a:lnTo>
                  <a:pt x="1238" y="1659"/>
                </a:lnTo>
                <a:lnTo>
                  <a:pt x="1275" y="1655"/>
                </a:lnTo>
                <a:lnTo>
                  <a:pt x="1308" y="1647"/>
                </a:lnTo>
                <a:lnTo>
                  <a:pt x="1343" y="1639"/>
                </a:lnTo>
                <a:lnTo>
                  <a:pt x="1376" y="1627"/>
                </a:lnTo>
                <a:lnTo>
                  <a:pt x="1407" y="1614"/>
                </a:lnTo>
                <a:lnTo>
                  <a:pt x="1437" y="1598"/>
                </a:lnTo>
                <a:lnTo>
                  <a:pt x="1466" y="1579"/>
                </a:lnTo>
                <a:lnTo>
                  <a:pt x="1495" y="1559"/>
                </a:lnTo>
                <a:lnTo>
                  <a:pt x="1520" y="1538"/>
                </a:lnTo>
                <a:lnTo>
                  <a:pt x="1546" y="1515"/>
                </a:lnTo>
                <a:lnTo>
                  <a:pt x="1567" y="1489"/>
                </a:lnTo>
                <a:lnTo>
                  <a:pt x="1588" y="1462"/>
                </a:lnTo>
                <a:lnTo>
                  <a:pt x="1608" y="1435"/>
                </a:lnTo>
                <a:lnTo>
                  <a:pt x="1625" y="1406"/>
                </a:lnTo>
                <a:lnTo>
                  <a:pt x="1641" y="1374"/>
                </a:lnTo>
                <a:lnTo>
                  <a:pt x="1641" y="1374"/>
                </a:lnTo>
                <a:lnTo>
                  <a:pt x="1680" y="1386"/>
                </a:lnTo>
                <a:lnTo>
                  <a:pt x="1723" y="1396"/>
                </a:lnTo>
                <a:lnTo>
                  <a:pt x="1766" y="1400"/>
                </a:lnTo>
                <a:lnTo>
                  <a:pt x="1810" y="1402"/>
                </a:lnTo>
                <a:lnTo>
                  <a:pt x="1810" y="1402"/>
                </a:lnTo>
                <a:lnTo>
                  <a:pt x="1838" y="1402"/>
                </a:lnTo>
                <a:lnTo>
                  <a:pt x="1863" y="1400"/>
                </a:lnTo>
                <a:lnTo>
                  <a:pt x="1890" y="1396"/>
                </a:lnTo>
                <a:lnTo>
                  <a:pt x="1915" y="1392"/>
                </a:lnTo>
                <a:lnTo>
                  <a:pt x="1941" y="1386"/>
                </a:lnTo>
                <a:lnTo>
                  <a:pt x="1966" y="1378"/>
                </a:lnTo>
                <a:lnTo>
                  <a:pt x="1989" y="1371"/>
                </a:lnTo>
                <a:lnTo>
                  <a:pt x="2015" y="1361"/>
                </a:lnTo>
                <a:lnTo>
                  <a:pt x="2038" y="1351"/>
                </a:lnTo>
                <a:lnTo>
                  <a:pt x="2059" y="1339"/>
                </a:lnTo>
                <a:lnTo>
                  <a:pt x="2083" y="1326"/>
                </a:lnTo>
                <a:lnTo>
                  <a:pt x="2104" y="1312"/>
                </a:lnTo>
                <a:lnTo>
                  <a:pt x="2124" y="1298"/>
                </a:lnTo>
                <a:lnTo>
                  <a:pt x="2143" y="1283"/>
                </a:lnTo>
                <a:lnTo>
                  <a:pt x="2163" y="1265"/>
                </a:lnTo>
                <a:lnTo>
                  <a:pt x="2182" y="1248"/>
                </a:lnTo>
                <a:lnTo>
                  <a:pt x="2200" y="1230"/>
                </a:lnTo>
                <a:lnTo>
                  <a:pt x="2215" y="1211"/>
                </a:lnTo>
                <a:lnTo>
                  <a:pt x="2231" y="1191"/>
                </a:lnTo>
                <a:lnTo>
                  <a:pt x="2246" y="1170"/>
                </a:lnTo>
                <a:lnTo>
                  <a:pt x="2260" y="1149"/>
                </a:lnTo>
                <a:lnTo>
                  <a:pt x="2272" y="1127"/>
                </a:lnTo>
                <a:lnTo>
                  <a:pt x="2283" y="1104"/>
                </a:lnTo>
                <a:lnTo>
                  <a:pt x="2293" y="1081"/>
                </a:lnTo>
                <a:lnTo>
                  <a:pt x="2303" y="1057"/>
                </a:lnTo>
                <a:lnTo>
                  <a:pt x="2312" y="1034"/>
                </a:lnTo>
                <a:lnTo>
                  <a:pt x="2318" y="1008"/>
                </a:lnTo>
                <a:lnTo>
                  <a:pt x="2324" y="983"/>
                </a:lnTo>
                <a:lnTo>
                  <a:pt x="2330" y="956"/>
                </a:lnTo>
                <a:lnTo>
                  <a:pt x="2332" y="931"/>
                </a:lnTo>
                <a:lnTo>
                  <a:pt x="2334" y="903"/>
                </a:lnTo>
                <a:lnTo>
                  <a:pt x="2336" y="876"/>
                </a:lnTo>
                <a:lnTo>
                  <a:pt x="2336" y="876"/>
                </a:lnTo>
                <a:lnTo>
                  <a:pt x="2334" y="849"/>
                </a:lnTo>
                <a:lnTo>
                  <a:pt x="2332" y="824"/>
                </a:lnTo>
                <a:lnTo>
                  <a:pt x="2330" y="796"/>
                </a:lnTo>
                <a:lnTo>
                  <a:pt x="2324" y="771"/>
                </a:lnTo>
                <a:lnTo>
                  <a:pt x="2318" y="746"/>
                </a:lnTo>
                <a:lnTo>
                  <a:pt x="2312" y="720"/>
                </a:lnTo>
                <a:lnTo>
                  <a:pt x="2303" y="695"/>
                </a:lnTo>
                <a:lnTo>
                  <a:pt x="2293" y="672"/>
                </a:lnTo>
                <a:lnTo>
                  <a:pt x="2283" y="648"/>
                </a:lnTo>
                <a:lnTo>
                  <a:pt x="2272" y="627"/>
                </a:lnTo>
                <a:lnTo>
                  <a:pt x="2260" y="604"/>
                </a:lnTo>
                <a:lnTo>
                  <a:pt x="2246" y="582"/>
                </a:lnTo>
                <a:lnTo>
                  <a:pt x="2231" y="563"/>
                </a:lnTo>
                <a:lnTo>
                  <a:pt x="2215" y="541"/>
                </a:lnTo>
                <a:lnTo>
                  <a:pt x="2200" y="524"/>
                </a:lnTo>
                <a:lnTo>
                  <a:pt x="2182" y="504"/>
                </a:lnTo>
                <a:lnTo>
                  <a:pt x="2163" y="487"/>
                </a:lnTo>
                <a:lnTo>
                  <a:pt x="2143" y="471"/>
                </a:lnTo>
                <a:lnTo>
                  <a:pt x="2124" y="456"/>
                </a:lnTo>
                <a:lnTo>
                  <a:pt x="2104" y="440"/>
                </a:lnTo>
                <a:lnTo>
                  <a:pt x="2083" y="427"/>
                </a:lnTo>
                <a:lnTo>
                  <a:pt x="2059" y="415"/>
                </a:lnTo>
                <a:lnTo>
                  <a:pt x="2038" y="403"/>
                </a:lnTo>
                <a:lnTo>
                  <a:pt x="2015" y="391"/>
                </a:lnTo>
                <a:lnTo>
                  <a:pt x="1989" y="384"/>
                </a:lnTo>
                <a:lnTo>
                  <a:pt x="1966" y="374"/>
                </a:lnTo>
                <a:lnTo>
                  <a:pt x="1941" y="368"/>
                </a:lnTo>
                <a:lnTo>
                  <a:pt x="1915" y="362"/>
                </a:lnTo>
                <a:lnTo>
                  <a:pt x="1890" y="356"/>
                </a:lnTo>
                <a:lnTo>
                  <a:pt x="1863" y="355"/>
                </a:lnTo>
                <a:lnTo>
                  <a:pt x="1838" y="353"/>
                </a:lnTo>
                <a:lnTo>
                  <a:pt x="1810" y="351"/>
                </a:lnTo>
                <a:lnTo>
                  <a:pt x="1810" y="351"/>
                </a:ln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Part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Ⅲ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ara.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2" name="组合 57"/>
          <p:cNvGrpSpPr/>
          <p:nvPr/>
        </p:nvGrpSpPr>
        <p:grpSpPr>
          <a:xfrm>
            <a:off x="3089530" y="998854"/>
            <a:ext cx="1821305" cy="903280"/>
            <a:chOff x="3591040" y="2131588"/>
            <a:chExt cx="2537809" cy="2113234"/>
          </a:xfrm>
        </p:grpSpPr>
        <p:sp>
          <p:nvSpPr>
            <p:cNvPr id="13" name="圆角矩形 12"/>
            <p:cNvSpPr/>
            <p:nvPr/>
          </p:nvSpPr>
          <p:spPr>
            <a:xfrm>
              <a:off x="3591040" y="2156590"/>
              <a:ext cx="2088233" cy="20882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42"/>
            <p:cNvSpPr txBox="1"/>
            <p:nvPr/>
          </p:nvSpPr>
          <p:spPr>
            <a:xfrm>
              <a:off x="3716560" y="2131588"/>
              <a:ext cx="2412289" cy="1546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problem</a:t>
              </a:r>
              <a:endParaRPr lang="en-US" altLang="zh-CN" sz="28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712750" y="956695"/>
            <a:ext cx="4282704" cy="90761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42"/>
          <p:cNvSpPr txBox="1"/>
          <p:nvPr/>
        </p:nvSpPr>
        <p:spPr>
          <a:xfrm>
            <a:off x="4771482" y="956695"/>
            <a:ext cx="468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 kids never learn to manage money.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549">
        <p:fade/>
      </p:transition>
    </mc:Choice>
    <mc:Fallback xmlns="">
      <p:transition spd="med" advTm="535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圆角矩形 98"/>
          <p:cNvSpPr/>
          <p:nvPr/>
        </p:nvSpPr>
        <p:spPr>
          <a:xfrm>
            <a:off x="318489" y="1155755"/>
            <a:ext cx="8280920" cy="2253682"/>
          </a:xfrm>
          <a:prstGeom prst="roundRect">
            <a:avLst/>
          </a:prstGeom>
          <a:solidFill>
            <a:schemeClr val="accent4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ea typeface="微软雅黑" panose="020B0503020204020204" pitchFamily="34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776723" y="1800650"/>
            <a:ext cx="1448450" cy="822410"/>
            <a:chOff x="9080066" y="1834283"/>
            <a:chExt cx="1931267" cy="1096548"/>
          </a:xfrm>
        </p:grpSpPr>
        <p:sp>
          <p:nvSpPr>
            <p:cNvPr id="118" name="圆角矩形 117"/>
            <p:cNvSpPr/>
            <p:nvPr/>
          </p:nvSpPr>
          <p:spPr>
            <a:xfrm>
              <a:off x="9080066" y="1834283"/>
              <a:ext cx="1931267" cy="1096548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24142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120" name="文本框 41"/>
            <p:cNvSpPr txBox="1"/>
            <p:nvPr/>
          </p:nvSpPr>
          <p:spPr>
            <a:xfrm>
              <a:off x="9080066" y="2035417"/>
              <a:ext cx="1753740" cy="6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Para. 3</a:t>
              </a:r>
              <a:endParaRPr lang="zh-CN" altLang="en-US" sz="2800" b="1" dirty="0">
                <a:solidFill>
                  <a:schemeClr val="accent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1560" y="606048"/>
            <a:ext cx="7920880" cy="45719"/>
            <a:chOff x="3060700" y="4724400"/>
            <a:chExt cx="5955507" cy="3143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18"/>
          <p:cNvSpPr txBox="1">
            <a:spLocks noChangeArrowheads="1"/>
          </p:cNvSpPr>
          <p:nvPr/>
        </p:nvSpPr>
        <p:spPr bwMode="gray">
          <a:xfrm>
            <a:off x="465191" y="159322"/>
            <a:ext cx="6579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Reading</a:t>
            </a:r>
            <a:r>
              <a:rPr lang="en-US" altLang="zh-CN" sz="2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Comprehension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文本框 41"/>
          <p:cNvSpPr txBox="1"/>
          <p:nvPr/>
        </p:nvSpPr>
        <p:spPr>
          <a:xfrm>
            <a:off x="2225172" y="1374655"/>
            <a:ext cx="5875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Ruben and </a:t>
            </a:r>
            <a:r>
              <a:rPr lang="en-US" altLang="zh-CN" sz="2800" dirty="0" err="1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Nico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continue spending all their coins on sweets and</a:t>
            </a:r>
            <a:r>
              <a:rPr lang="en-US" altLang="zh-CN" sz="2800" u="sng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their sweets ,making Clara and Joe        could </a:t>
            </a:r>
            <a:r>
              <a:rPr lang="en-US" altLang="zh-CN" sz="2800" u="sng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keep saving their money.</a:t>
            </a:r>
            <a:endParaRPr lang="zh-CN" altLang="en-US" sz="2800" b="1" dirty="0">
              <a:solidFill>
                <a:schemeClr val="bg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59832" y="2623060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 longer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31145" y="1800650"/>
            <a:ext cx="1446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how off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689">
        <p:fade/>
      </p:transition>
    </mc:Choice>
    <mc:Fallback xmlns="">
      <p:transition spd="med" advTm="55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圆角矩形 125"/>
          <p:cNvSpPr/>
          <p:nvPr/>
        </p:nvSpPr>
        <p:spPr>
          <a:xfrm>
            <a:off x="125760" y="997398"/>
            <a:ext cx="8892480" cy="2552476"/>
          </a:xfrm>
          <a:prstGeom prst="roundRect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ea typeface="微软雅黑" panose="020B0503020204020204" pitchFamily="34" charset="-122"/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251519" y="1779662"/>
            <a:ext cx="1448450" cy="822410"/>
            <a:chOff x="9080066" y="1834283"/>
            <a:chExt cx="1931267" cy="1096548"/>
          </a:xfrm>
        </p:grpSpPr>
        <p:sp>
          <p:nvSpPr>
            <p:cNvPr id="170" name="圆角矩形 169"/>
            <p:cNvSpPr/>
            <p:nvPr/>
          </p:nvSpPr>
          <p:spPr>
            <a:xfrm>
              <a:off x="9080066" y="1834283"/>
              <a:ext cx="1931267" cy="1096548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24142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172" name="文本框 41"/>
            <p:cNvSpPr txBox="1"/>
            <p:nvPr/>
          </p:nvSpPr>
          <p:spPr>
            <a:xfrm>
              <a:off x="9080066" y="2033743"/>
              <a:ext cx="1753740" cy="6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Para. 4</a:t>
              </a:r>
              <a:endParaRPr lang="zh-CN" altLang="en-US" sz="2800" b="1" dirty="0">
                <a:solidFill>
                  <a:schemeClr val="accent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1560" y="606048"/>
            <a:ext cx="7920880" cy="45719"/>
            <a:chOff x="3060700" y="4724400"/>
            <a:chExt cx="5955507" cy="3143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18"/>
          <p:cNvSpPr txBox="1">
            <a:spLocks noChangeArrowheads="1"/>
          </p:cNvSpPr>
          <p:nvPr/>
        </p:nvSpPr>
        <p:spPr bwMode="gray">
          <a:xfrm>
            <a:off x="465191" y="159322"/>
            <a:ext cx="6579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Reading</a:t>
            </a:r>
            <a:r>
              <a:rPr lang="en-US" altLang="zh-CN" sz="2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Comprehension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 b="1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文本框 41"/>
          <p:cNvSpPr txBox="1"/>
          <p:nvPr/>
        </p:nvSpPr>
        <p:spPr>
          <a:xfrm>
            <a:off x="1692583" y="1365695"/>
            <a:ext cx="7066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Monty managed his money  by</a:t>
            </a:r>
            <a:r>
              <a:rPr lang="en-US" altLang="zh-CN" sz="2800" u="sng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it, which made him </a:t>
            </a:r>
            <a:r>
              <a:rPr lang="en-US" altLang="zh-CN" sz="2800" u="sng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     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much money easily. However,  he ended up losing all his money after</a:t>
            </a:r>
            <a:r>
              <a:rPr lang="en-US" altLang="zh-CN" sz="2800" u="sng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               </a:t>
            </a:r>
            <a:r>
              <a:rPr lang="en-US" altLang="zh-CN" sz="2800" dirty="0" smtClean="0">
                <a:solidFill>
                  <a:schemeClr val="bg2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more and more risky deals. </a:t>
            </a:r>
            <a:endParaRPr lang="zh-CN" altLang="en-US" sz="2800" b="1" dirty="0">
              <a:solidFill>
                <a:schemeClr val="bg2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6801" y="3412506"/>
            <a:ext cx="6051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kern="0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Is </a:t>
            </a: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it then not </a:t>
            </a:r>
            <a:r>
              <a:rPr lang="en-US" altLang="zh-CN" sz="2800" kern="0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 ________ of the _______ to</a:t>
            </a:r>
            <a:r>
              <a:rPr lang="en-US" altLang="zh-CN" sz="2800" kern="0" spc="-50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prepare</a:t>
            </a:r>
            <a:r>
              <a:rPr lang="en-US" altLang="zh-CN" sz="2800" kern="0" spc="-5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kern="0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the________</a:t>
            </a:r>
            <a:r>
              <a:rPr lang="en-US" altLang="zh-CN" sz="2800" kern="0" spc="-50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kern="0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for</a:t>
            </a:r>
            <a:r>
              <a:rPr lang="en-US" altLang="zh-CN" sz="2800" kern="0" spc="-50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</a:t>
            </a:r>
            <a:r>
              <a:rPr lang="en-US" altLang="zh-CN" sz="2800" kern="0" spc="-5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day</a:t>
            </a:r>
            <a:r>
              <a:rPr lang="en-US" altLang="zh-CN" sz="2800" kern="0" spc="-5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when</a:t>
            </a:r>
            <a:r>
              <a:rPr lang="en-US" altLang="zh-CN" sz="2800" kern="0" spc="-5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kern="0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 truth does</a:t>
            </a:r>
            <a:r>
              <a:rPr lang="en-US" altLang="zh-CN" sz="2800" kern="0" spc="-50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come to</a:t>
            </a:r>
            <a:r>
              <a:rPr lang="en-US" altLang="zh-CN" sz="2800" kern="0" spc="-45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them?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89160" y="1335949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0" dirty="0" smtClean="0">
                <a:solidFill>
                  <a:srgbClr val="FFFF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exchanging 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20809" y="1779662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0" dirty="0" smtClean="0">
                <a:solidFill>
                  <a:srgbClr val="FFFF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collect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08395" y="2949193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0" dirty="0">
                <a:solidFill>
                  <a:srgbClr val="FFFF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g</a:t>
            </a:r>
            <a:r>
              <a:rPr lang="en-US" altLang="zh-CN" sz="2800" kern="0" dirty="0" smtClean="0">
                <a:solidFill>
                  <a:srgbClr val="FFFF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etting involved in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0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689">
        <p:fade/>
      </p:transition>
    </mc:Choice>
    <mc:Fallback xmlns="">
      <p:transition spd="med" advTm="55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43" grpId="0"/>
      <p:bldP spid="6" grpId="0"/>
      <p:bldP spid="7" grpId="0"/>
      <p:bldP spid="9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4|6.2|2.1|3|1|1.2|2.7|1.8|2.3|7.6|3.2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4|6.2|2.1|3|1|1.2|2.7|1.8|2.3|7.6|3.2|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7.6|2.9|1.4|8.8|3.8|8.3|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7.6|2.9|1.4|8.8|3.8|8.3|3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0.6|0.7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3|2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|1.9|1.2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3.3|1|3.9|6|0.7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3.3|1|3.9|6|0.7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1.9|1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4|6.2|2.1|3|1|1.2|2.7|1.8|2.3|7.6|3.2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4|6.2|2.1|3|1|1.2|2.7|1.8|2.3|7.6|3.2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4|6.2|2.1|3|1|1.2|2.7|1.8|2.3|7.6|3.2|4.7"/>
</p:tagLst>
</file>

<file path=ppt/theme/theme1.xml><?xml version="1.0" encoding="utf-8"?>
<a:theme xmlns:a="http://schemas.openxmlformats.org/drawingml/2006/main" name="Office 主题​​">
  <a:themeElements>
    <a:clrScheme name="自定义 322">
      <a:dk1>
        <a:srgbClr val="000000"/>
      </a:dk1>
      <a:lt1>
        <a:srgbClr val="FFFFFF"/>
      </a:lt1>
      <a:dk2>
        <a:srgbClr val="5A5A5A"/>
      </a:dk2>
      <a:lt2>
        <a:srgbClr val="FFFFFF"/>
      </a:lt2>
      <a:accent1>
        <a:srgbClr val="7381B8"/>
      </a:accent1>
      <a:accent2>
        <a:srgbClr val="FD7A8A"/>
      </a:accent2>
      <a:accent3>
        <a:srgbClr val="7381B8"/>
      </a:accent3>
      <a:accent4>
        <a:srgbClr val="FD7A8A"/>
      </a:accent4>
      <a:accent5>
        <a:srgbClr val="7381B8"/>
      </a:accent5>
      <a:accent6>
        <a:srgbClr val="FD7A8A"/>
      </a:accent6>
      <a:hlink>
        <a:srgbClr val="7381B8"/>
      </a:hlink>
      <a:folHlink>
        <a:srgbClr val="FD7A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15875">
          <a:noFill/>
        </a:ln>
        <a:effectLst>
          <a:innerShdw blurRad="63500" dist="25400" dir="8100000">
            <a:prstClr val="black">
              <a:alpha val="50000"/>
            </a:prstClr>
          </a:innerShdw>
        </a:effectLst>
      </a:spPr>
      <a:bodyPr vert="horz" wrap="square" lIns="91440" tIns="45720" rIns="91440" bIns="45720" numCol="1" anchor="t" anchorCtr="0" compatLnSpc="1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878</Words>
  <Application>Microsoft Office PowerPoint</Application>
  <PresentationFormat>全屏显示(16:9)</PresentationFormat>
  <Paragraphs>170</Paragraphs>
  <Slides>22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Helvetica Neue</vt:lpstr>
      <vt:lpstr>Pirulen</vt:lpstr>
      <vt:lpstr>方正兰亭黑_GBK</vt:lpstr>
      <vt:lpstr>方正中等线繁体</vt:lpstr>
      <vt:lpstr>方正字迹-吕建德字体</vt:lpstr>
      <vt:lpstr>华文楷体</vt:lpstr>
      <vt:lpstr>宋体</vt:lpstr>
      <vt:lpstr>微软雅黑</vt:lpstr>
      <vt:lpstr>Arial</vt:lpstr>
      <vt:lpstr>Calibri</vt:lpstr>
      <vt:lpstr>Cambria</vt:lpstr>
      <vt:lpstr>Helvetica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Fast Reading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Checklist</vt:lpstr>
      <vt:lpstr>PowerPoint 演示文稿</vt:lpstr>
      <vt:lpstr>PowerPoint 演示文稿</vt:lpstr>
    </vt:vector>
  </TitlesOfParts>
  <Manager/>
  <Company>微软中国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微软用户</dc:creator>
  <cp:keywords/>
  <dc:description/>
  <cp:lastModifiedBy>lenovo</cp:lastModifiedBy>
  <cp:revision>1648</cp:revision>
  <dcterms:created xsi:type="dcterms:W3CDTF">2016-03-09T04:37:00Z</dcterms:created>
  <dcterms:modified xsi:type="dcterms:W3CDTF">2020-05-05T16:12:17Z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