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1034" r:id="rId3"/>
    <p:sldId id="1035" r:id="rId4"/>
    <p:sldId id="1022" r:id="rId5"/>
    <p:sldId id="1026" r:id="rId6"/>
    <p:sldId id="1027" r:id="rId7"/>
    <p:sldId id="1028" r:id="rId8"/>
    <p:sldId id="1029" r:id="rId9"/>
    <p:sldId id="1030" r:id="rId10"/>
    <p:sldId id="1033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标题 140289"/>
          <p:cNvSpPr>
            <a:spLocks noGrp="1" noRot="1"/>
          </p:cNvSpPr>
          <p:nvPr>
            <p:ph type="ctrTitle"/>
          </p:nvPr>
        </p:nvSpPr>
        <p:spPr>
          <a:xfrm>
            <a:off x="5283200" y="1066800"/>
            <a:ext cx="6197600" cy="19812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/>
            </a:lvl1pPr>
          </a:lstStyle>
          <a:p>
            <a:pPr lvl="0"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140291" name="副标题 140290"/>
          <p:cNvSpPr>
            <a:spLocks noGrp="1" noRot="1"/>
          </p:cNvSpPr>
          <p:nvPr>
            <p:ph type="subTitle" idx="1"/>
          </p:nvPr>
        </p:nvSpPr>
        <p:spPr>
          <a:xfrm>
            <a:off x="5283200" y="3657600"/>
            <a:ext cx="6096000" cy="16764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/>
            </a:lvl1pPr>
            <a:lvl2pPr marL="457200" lvl="1" indent="0" algn="ctr">
              <a:buNone/>
              <a:defRPr/>
            </a:lvl2pPr>
            <a:lvl3pPr marL="914400" lvl="2" indent="0" algn="ctr">
              <a:buNone/>
              <a:defRPr/>
            </a:lvl3pPr>
            <a:lvl4pPr marL="1371600" lvl="3" indent="0" algn="ctr">
              <a:buNone/>
              <a:defRPr/>
            </a:lvl4pPr>
            <a:lvl5pPr marL="1828800" lvl="4" indent="0" algn="ctr">
              <a:buNone/>
              <a:defRPr/>
            </a:lvl5pPr>
          </a:lstStyle>
          <a:p>
            <a:pPr lvl="0"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140292" name="日期占位符 140291"/>
          <p:cNvSpPr>
            <a:spLocks noGrp="1"/>
          </p:cNvSpPr>
          <p:nvPr>
            <p:ph type="dt" sz="half" idx="2"/>
          </p:nvPr>
        </p:nvSpPr>
        <p:spPr>
          <a:xfrm>
            <a:off x="402167" y="6076950"/>
            <a:ext cx="3052233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/>
            </a:lvl1pPr>
          </a:lstStyle>
          <a:p>
            <a:pPr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0293" name="页脚占位符 140292"/>
          <p:cNvSpPr>
            <a:spLocks noGrp="1"/>
          </p:cNvSpPr>
          <p:nvPr>
            <p:ph type="ftr" sz="quarter" idx="3"/>
          </p:nvPr>
        </p:nvSpPr>
        <p:spPr>
          <a:xfrm>
            <a:off x="4165600" y="6076950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/>
            </a:lvl1pPr>
          </a:lstStyle>
          <a:p>
            <a:pPr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0294" name="灯片编号占位符 140293"/>
          <p:cNvSpPr>
            <a:spLocks noGrp="1"/>
          </p:cNvSpPr>
          <p:nvPr>
            <p:ph type="sldNum" sz="quarter" idx="4"/>
          </p:nvPr>
        </p:nvSpPr>
        <p:spPr>
          <a:xfrm>
            <a:off x="8737600" y="6076950"/>
            <a:ext cx="3052233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/>
            </a:lvl1pPr>
          </a:lstStyle>
          <a:p>
            <a:pPr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946092" y="685800"/>
            <a:ext cx="2847975" cy="5181600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02167" y="685800"/>
            <a:ext cx="8378825" cy="51816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06400" y="1981200"/>
            <a:ext cx="5579957" cy="3886200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14111" y="1981200"/>
            <a:ext cx="5579957" cy="3886200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39265"/>
          <p:cNvSpPr>
            <a:spLocks noGrp="1" noRot="1"/>
          </p:cNvSpPr>
          <p:nvPr>
            <p:ph type="title"/>
          </p:nvPr>
        </p:nvSpPr>
        <p:spPr>
          <a:xfrm>
            <a:off x="402167" y="685800"/>
            <a:ext cx="11387667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indent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39266"/>
          <p:cNvSpPr>
            <a:spLocks noGrp="1" noRot="1"/>
          </p:cNvSpPr>
          <p:nvPr>
            <p:ph type="body"/>
          </p:nvPr>
        </p:nvSpPr>
        <p:spPr>
          <a:xfrm>
            <a:off x="406400" y="1981200"/>
            <a:ext cx="11387667" cy="3886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39268" name="日期占位符 139267"/>
          <p:cNvSpPr>
            <a:spLocks noGrp="1"/>
          </p:cNvSpPr>
          <p:nvPr>
            <p:ph type="dt" sz="half" idx="2"/>
          </p:nvPr>
        </p:nvSpPr>
        <p:spPr>
          <a:xfrm>
            <a:off x="402167" y="6019800"/>
            <a:ext cx="3052233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9269" name="页脚占位符 139268"/>
          <p:cNvSpPr>
            <a:spLocks noGrp="1"/>
          </p:cNvSpPr>
          <p:nvPr>
            <p:ph type="ftr" sz="quarter" idx="3"/>
          </p:nvPr>
        </p:nvSpPr>
        <p:spPr>
          <a:xfrm>
            <a:off x="4165600" y="6019800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9270" name="灯片编号占位符 139269"/>
          <p:cNvSpPr>
            <a:spLocks noGrp="1"/>
          </p:cNvSpPr>
          <p:nvPr>
            <p:ph type="sldNum" sz="quarter" idx="4"/>
          </p:nvPr>
        </p:nvSpPr>
        <p:spPr>
          <a:xfrm>
            <a:off x="8737600" y="6019800"/>
            <a:ext cx="3052233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v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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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/>
        </p:nvSpPr>
        <p:spPr>
          <a:xfrm>
            <a:off x="1201420" y="1107440"/>
            <a:ext cx="9144000" cy="6299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CECFF">
                    <a:lumMod val="10000"/>
                  </a:srgbClr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</a:rPr>
              <a:t>模块二    家畜解剖生理的认知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CCECFF">
                  <a:lumMod val="10000"/>
                </a:srgbClr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/>
        </p:nvSpPr>
        <p:spPr>
          <a:xfrm>
            <a:off x="1524000" y="342900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ECFF">
                    <a:lumMod val="10000"/>
                  </a:srgbClr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项目七      心血管系统的认识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CCECFF">
                  <a:lumMod val="10000"/>
                </a:srgbClr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CCECFF">
                  <a:lumMod val="10000"/>
                </a:srgbClr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ECFF">
                    <a:lumMod val="10000"/>
                  </a:srgbClr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任务二      心血管系统生理的认识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CCECFF">
                  <a:lumMod val="10000"/>
                </a:srgbClr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/>
        </p:nvSpPr>
        <p:spPr>
          <a:xfrm>
            <a:off x="1201420" y="1107440"/>
            <a:ext cx="9144000" cy="6299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</a:rPr>
              <a:t>教学目标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/>
        </p:nvSpPr>
        <p:spPr>
          <a:xfrm>
            <a:off x="755650" y="2486660"/>
            <a:ext cx="9613900" cy="2820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zh-CN" altLang="en-US" noProof="0" dirty="0">
                <a:ln>
                  <a:noFill/>
                </a:ln>
                <a:effectLst/>
                <a:uLnTx/>
                <a:uFillTx/>
                <a:ea typeface="宋体" panose="02010600030101010101" pitchFamily="2" charset="-122"/>
                <a:sym typeface="+mn-ea"/>
              </a:rPr>
              <a:t>了解心脏和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ea typeface="宋体" panose="02010600030101010101" pitchFamily="2" charset="-122"/>
                <a:sym typeface="+mn-ea"/>
              </a:rPr>
              <a:t>血液</a:t>
            </a:r>
            <a:r>
              <a:rPr lang="zh-CN" altLang="en-US" noProof="0" dirty="0">
                <a:ln>
                  <a:noFill/>
                </a:ln>
                <a:effectLst/>
                <a:uLnTx/>
                <a:uFillTx/>
                <a:ea typeface="宋体" panose="02010600030101010101" pitchFamily="2" charset="-122"/>
                <a:sym typeface="+mn-ea"/>
              </a:rPr>
              <a:t>生理特性</a:t>
            </a:r>
            <a:endParaRPr lang="zh-CN" altLang="en-US" noProof="0" dirty="0">
              <a:ln>
                <a:noFill/>
              </a:ln>
              <a:effectLst/>
              <a:uLnTx/>
              <a:uFillTx/>
              <a:ea typeface="宋体" panose="02010600030101010101" pitchFamily="2" charset="-122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charset="0"/>
                <a:ea typeface="宋体" panose="02010600030101010101" pitchFamily="2" charset="-122"/>
              </a:rPr>
              <a:t>熟识组织液生成与回流机理和促进与抑制血凝措施</a:t>
            </a:r>
            <a:endParaRPr kumimoji="0" lang="zh-CN" altLang="en-US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charset="0"/>
              <a:ea typeface="宋体" panose="0201060003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zh-CN" altLang="en-US" noProof="0" dirty="0">
                <a:ln>
                  <a:noFill/>
                </a:ln>
                <a:effectLst/>
                <a:uLnTx/>
                <a:uFillTx/>
                <a:ea typeface="宋体" panose="02010600030101010101" pitchFamily="2" charset="-122"/>
                <a:sym typeface="+mn-ea"/>
              </a:rPr>
              <a:t>能测定临床常见动物心率和听取心音</a:t>
            </a:r>
            <a:endParaRPr kumimoji="0" lang="zh-CN" altLang="en-US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charset="0"/>
              <a:ea typeface="宋体" panose="0201060003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574853" y="222422"/>
            <a:ext cx="43396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任务二 心血管系统特征的认识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一、心脏心理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02365" y="1334037"/>
            <a:ext cx="10787269" cy="4189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（一）心肌的生理特性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1.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自动节律性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2.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传导性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3.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兴奋性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4.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收缩性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（二）心动周期和心率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1.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心动周期 心脏没收缩和舒张一次，称为一个心动周期。心动周期内有三个时期：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心房收缩期、心室收缩期、间歇期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2.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心率 健康家畜单位时间内心脏搏动的次数称为心跳频率。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574853" y="222422"/>
            <a:ext cx="43396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任务二 心血管系统特征的认识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一、心脏生理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02365" y="1784611"/>
            <a:ext cx="10787269" cy="4189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（三）心排出量及其影响因素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1.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每搏输出量和每分输出量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每搏输出量：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每个心室每次排出的血量。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每分输出量：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每个心室每分钟排出的血液总量。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心排出量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=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每搏输出量</a:t>
            </a:r>
            <a:r>
              <a:rPr kumimoji="0" lang="zh-CN" altLang="zh-CN" sz="24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宋体" panose="02010600030101010101" pitchFamily="2" charset="-122"/>
              </a:rPr>
              <a:t>×</a:t>
            </a:r>
            <a:r>
              <a:rPr kumimoji="0" lang="zh-CN" altLang="en-US" sz="24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宋体" panose="02010600030101010101" pitchFamily="2" charset="-122"/>
              </a:rPr>
              <a:t>心率</a:t>
            </a:r>
            <a:endParaRPr kumimoji="0" lang="en-US" altLang="zh-CN" sz="2400" b="0" i="0" u="none" strike="noStrike" kern="1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2.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影响心排出量的因素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（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1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）静脉回流量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（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2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）心室肌收缩力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（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3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）心率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574853" y="195918"/>
            <a:ext cx="43396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任务二 心血管系统特征的认识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二、血管生理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98782" y="1547873"/>
            <a:ext cx="10787269" cy="50973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（一）动脉血压和动脉脉搏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动脉血压：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血压指血液在血管内流动时对血管壁产生的侧压力，通常说的血压指的动脉血压。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收缩压：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心室收缩期的动脉血压。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舒张压：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心室舒张期末的动脉血压。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收缩压与舒张压的差值，称为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脉搏压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，它反映动脉管壁的弹性。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动脉脉搏：心跳引起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动脉管壁周期性的起伏过程称为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动脉脉搏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。检查各种动物脉搏的位置：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牛主要在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尾中动脉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，羊和犬主要在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股动脉，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动脉脉搏与心率是一致的，检查动脉脉搏的速度、幅度、硬度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以及频率，可以反映心脏的节律性、心肌收缩力和血管壁的机能状态。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707573" y="4027358"/>
            <a:ext cx="3484427" cy="256553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574853" y="195918"/>
            <a:ext cx="43396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任务二 心血管系统特征的认识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二、血管生理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1707399"/>
            <a:ext cx="6241399" cy="4745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（二）静脉血压和静脉回流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血液对静脉管壁的侧压力，称为静脉血压。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影响静脉回流量最主要的因素有：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1.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血压差促使血液回流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2.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胸腔负压的抽吸作用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3.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骨骼肌的挤压作用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（三）微循环及其特点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微循环由微动脉、后微动脉、毛细血管前括约肌、真毛细血管、通血毛细血管、动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-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静脉吻合支和微静脉等部分组成的。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血液由小动脉到小静脉有三条不同的途径：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直捷通路、营养通路、动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-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静脉短路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964" y="1868206"/>
            <a:ext cx="4824536" cy="4745011"/>
          </a:xfrm>
          <a:prstGeom prst="rect">
            <a:avLst/>
          </a:prstGeom>
        </p:spPr>
      </p:pic>
      <p:sp>
        <p:nvSpPr>
          <p:cNvPr id="21" name="TextBox 14"/>
          <p:cNvSpPr txBox="1"/>
          <p:nvPr/>
        </p:nvSpPr>
        <p:spPr>
          <a:xfrm>
            <a:off x="10510970" y="2628202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直捷通路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22" name="TextBox 24"/>
          <p:cNvSpPr txBox="1"/>
          <p:nvPr/>
        </p:nvSpPr>
        <p:spPr>
          <a:xfrm>
            <a:off x="10491392" y="3399384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营养通路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23" name="TextBox 25"/>
          <p:cNvSpPr txBox="1"/>
          <p:nvPr/>
        </p:nvSpPr>
        <p:spPr>
          <a:xfrm>
            <a:off x="10419384" y="5487616"/>
            <a:ext cx="17315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动静脉短路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607444" y="182666"/>
            <a:ext cx="43396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任务二 心血管系统特征的认识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二、血管生理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2765" y="5135950"/>
            <a:ext cx="12099235" cy="1539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（四）组织液与淋巴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1.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组织液的生成和回流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有效滤过压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=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（毛细血管血压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+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组织液胶体渗透压）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-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（组织液静水压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+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血浆胶体渗透压）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750" y="1017929"/>
            <a:ext cx="8877263" cy="3579162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3731901" y="5752004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生成压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914503" y="5752003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回流压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926175" y="226440"/>
            <a:ext cx="43396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任务二 心血管系统特征的认识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    二、血管生理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" y="2120714"/>
            <a:ext cx="5618922" cy="26165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（四）组织液与淋巴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2.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影响组织液和淋巴液生成的因素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（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1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）毛细血管血压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（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2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）血浆胶体渗透压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（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3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）毛细血管的通透性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（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4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）淋巴回流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58209" y="2120714"/>
            <a:ext cx="4920045" cy="2756086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6877879" y="4969566"/>
            <a:ext cx="4493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血液、组织液和淋巴液三者关系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5410418" y="226440"/>
            <a:ext cx="170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复习思考题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451650" y="2256183"/>
            <a:ext cx="7593496" cy="23456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1.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结合组织液的生成和回流，说明水肿发生的机理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2.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影响心输出量的因素有哪些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3.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微循环由哪几部分组成的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4.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简述各类白细胞的生理功能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古瓶荷花">
  <a:themeElements>
    <a:clrScheme name="">
      <a:dk1>
        <a:srgbClr val="0033CC"/>
      </a:dk1>
      <a:lt1>
        <a:srgbClr val="FFFFFF"/>
      </a:lt1>
      <a:dk2>
        <a:srgbClr val="007572"/>
      </a:dk2>
      <a:lt2>
        <a:srgbClr val="C0C0C0"/>
      </a:lt2>
      <a:accent1>
        <a:srgbClr val="CCECFF"/>
      </a:accent1>
      <a:accent2>
        <a:srgbClr val="3399FF"/>
      </a:accent2>
      <a:accent3>
        <a:srgbClr val="FFFFFF"/>
      </a:accent3>
      <a:accent4>
        <a:srgbClr val="002AAF"/>
      </a:accent4>
      <a:accent5>
        <a:srgbClr val="E2F4FF"/>
      </a:accent5>
      <a:accent6>
        <a:srgbClr val="2D89E5"/>
      </a:accent6>
      <a:hlink>
        <a:srgbClr val="CC0066"/>
      </a:hlink>
      <a:folHlink>
        <a:srgbClr val="7D7DA9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33CC"/>
        </a:dk1>
        <a:lt1>
          <a:srgbClr val="FFFFFF"/>
        </a:lt1>
        <a:dk2>
          <a:srgbClr val="007572"/>
        </a:dk2>
        <a:lt2>
          <a:srgbClr val="C0C0C0"/>
        </a:lt2>
        <a:accent1>
          <a:srgbClr val="CCECFF"/>
        </a:accent1>
        <a:accent2>
          <a:srgbClr val="3399FF"/>
        </a:accent2>
        <a:accent3>
          <a:srgbClr val="FFFFFF"/>
        </a:accent3>
        <a:accent4>
          <a:srgbClr val="002AAF"/>
        </a:accent4>
        <a:accent5>
          <a:srgbClr val="E2F4FF"/>
        </a:accent5>
        <a:accent6>
          <a:srgbClr val="2D89E5"/>
        </a:accent6>
        <a:hlink>
          <a:srgbClr val="CC0066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7A77"/>
        </a:dk1>
        <a:lt1>
          <a:srgbClr val="EFF6EE"/>
        </a:lt1>
        <a:dk2>
          <a:srgbClr val="0066CC"/>
        </a:dk2>
        <a:lt2>
          <a:srgbClr val="C0C0C0"/>
        </a:lt2>
        <a:accent1>
          <a:srgbClr val="E7EEE6"/>
        </a:accent1>
        <a:accent2>
          <a:srgbClr val="FF9933"/>
        </a:accent2>
        <a:accent3>
          <a:srgbClr val="F5FAF5"/>
        </a:accent3>
        <a:accent4>
          <a:srgbClr val="006866"/>
        </a:accent4>
        <a:accent5>
          <a:srgbClr val="F1F5F0"/>
        </a:accent5>
        <a:accent6>
          <a:srgbClr val="E5892D"/>
        </a:accent6>
        <a:hlink>
          <a:srgbClr val="636395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CCFFCC"/>
        </a:lt1>
        <a:dk2>
          <a:srgbClr val="E88A00"/>
        </a:dk2>
        <a:lt2>
          <a:srgbClr val="C0C0C0"/>
        </a:lt2>
        <a:accent1>
          <a:srgbClr val="CCECFF"/>
        </a:accent1>
        <a:accent2>
          <a:srgbClr val="336600"/>
        </a:accent2>
        <a:accent3>
          <a:srgbClr val="E2FFE2"/>
        </a:accent3>
        <a:accent4>
          <a:srgbClr val="000000"/>
        </a:accent4>
        <a:accent5>
          <a:srgbClr val="E2F4FF"/>
        </a:accent5>
        <a:accent6>
          <a:srgbClr val="2D5B00"/>
        </a:accent6>
        <a:hlink>
          <a:srgbClr val="3333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CC3300"/>
        </a:dk2>
        <a:lt2>
          <a:srgbClr val="C0C0C0"/>
        </a:lt2>
        <a:accent1>
          <a:srgbClr val="FFFFCC"/>
        </a:accent1>
        <a:accent2>
          <a:srgbClr val="339933"/>
        </a:accent2>
        <a:accent3>
          <a:srgbClr val="FFFFE2"/>
        </a:accent3>
        <a:accent4>
          <a:srgbClr val="000000"/>
        </a:accent4>
        <a:accent5>
          <a:srgbClr val="FFFFE2"/>
        </a:accent5>
        <a:accent6>
          <a:srgbClr val="2D892D"/>
        </a:accent6>
        <a:hlink>
          <a:srgbClr val="0066FF"/>
        </a:hlink>
        <a:folHlink>
          <a:srgbClr val="6F6F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36395"/>
        </a:dk1>
        <a:lt1>
          <a:srgbClr val="FFE2C5"/>
        </a:lt1>
        <a:dk2>
          <a:srgbClr val="000000"/>
        </a:dk2>
        <a:lt2>
          <a:srgbClr val="C0C0C0"/>
        </a:lt2>
        <a:accent1>
          <a:srgbClr val="FFE1E1"/>
        </a:accent1>
        <a:accent2>
          <a:srgbClr val="FF9933"/>
        </a:accent2>
        <a:accent3>
          <a:srgbClr val="FFEEDE"/>
        </a:accent3>
        <a:accent4>
          <a:srgbClr val="545480"/>
        </a:accent4>
        <a:accent5>
          <a:srgbClr val="FFEDED"/>
        </a:accent5>
        <a:accent6>
          <a:srgbClr val="E5892D"/>
        </a:accent6>
        <a:hlink>
          <a:srgbClr val="00808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26292"/>
        </a:dk1>
        <a:lt1>
          <a:srgbClr val="CCECFF"/>
        </a:lt1>
        <a:dk2>
          <a:srgbClr val="3333CC"/>
        </a:dk2>
        <a:lt2>
          <a:srgbClr val="C0C0C0"/>
        </a:lt2>
        <a:accent1>
          <a:srgbClr val="D9F1FF"/>
        </a:accent1>
        <a:accent2>
          <a:srgbClr val="FF9900"/>
        </a:accent2>
        <a:accent3>
          <a:srgbClr val="E2F4FF"/>
        </a:accent3>
        <a:accent4>
          <a:srgbClr val="53537D"/>
        </a:accent4>
        <a:accent5>
          <a:srgbClr val="E9F7FF"/>
        </a:accent5>
        <a:accent6>
          <a:srgbClr val="E58900"/>
        </a:accent6>
        <a:hlink>
          <a:srgbClr val="CC0066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66CC"/>
        </a:dk1>
        <a:lt1>
          <a:srgbClr val="FFE1E1"/>
        </a:lt1>
        <a:dk2>
          <a:srgbClr val="006600"/>
        </a:dk2>
        <a:lt2>
          <a:srgbClr val="C0C0C0"/>
        </a:lt2>
        <a:accent1>
          <a:srgbClr val="FFFFCC"/>
        </a:accent1>
        <a:accent2>
          <a:srgbClr val="009999"/>
        </a:accent2>
        <a:accent3>
          <a:srgbClr val="FFEDED"/>
        </a:accent3>
        <a:accent4>
          <a:srgbClr val="0057AF"/>
        </a:accent4>
        <a:accent5>
          <a:srgbClr val="FFFFE2"/>
        </a:accent5>
        <a:accent6>
          <a:srgbClr val="008989"/>
        </a:accent6>
        <a:hlink>
          <a:srgbClr val="EC0000"/>
        </a:hlink>
        <a:folHlink>
          <a:srgbClr val="00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292929"/>
        </a:dk1>
        <a:lt1>
          <a:srgbClr val="DDDDDD"/>
        </a:lt1>
        <a:dk2>
          <a:srgbClr val="0066CC"/>
        </a:dk2>
        <a:lt2>
          <a:srgbClr val="B2B2B2"/>
        </a:lt2>
        <a:accent1>
          <a:srgbClr val="CACADC"/>
        </a:accent1>
        <a:accent2>
          <a:srgbClr val="FFCC00"/>
        </a:accent2>
        <a:accent3>
          <a:srgbClr val="EBEBEB"/>
        </a:accent3>
        <a:accent4>
          <a:srgbClr val="222222"/>
        </a:accent4>
        <a:accent5>
          <a:srgbClr val="E1E1EA"/>
        </a:accent5>
        <a:accent6>
          <a:srgbClr val="E5B700"/>
        </a:accent6>
        <a:hlink>
          <a:srgbClr val="008080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1105</Words>
  <Application>WPS 演示</Application>
  <PresentationFormat>宽屏</PresentationFormat>
  <Paragraphs>108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Arial</vt:lpstr>
      <vt:lpstr>宋体</vt:lpstr>
      <vt:lpstr>Wingdings</vt:lpstr>
      <vt:lpstr>Calibri</vt:lpstr>
      <vt:lpstr>Arial</vt:lpstr>
      <vt:lpstr>楷体</vt:lpstr>
      <vt:lpstr>微软雅黑</vt:lpstr>
      <vt:lpstr>Arial Unicode MS</vt:lpstr>
      <vt:lpstr>古瓶荷花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cao manman</dc:creator>
  <cp:lastModifiedBy>周生生</cp:lastModifiedBy>
  <cp:revision>6</cp:revision>
  <dcterms:created xsi:type="dcterms:W3CDTF">2020-11-06T16:48:00Z</dcterms:created>
  <dcterms:modified xsi:type="dcterms:W3CDTF">2020-11-21T15:16:41Z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2052-11.1.0.9998</vt:lpwstr>
  </property>
</Properties>
</file>