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7" r:id="rId2"/>
    <p:sldId id="601" r:id="rId3"/>
    <p:sldId id="528" r:id="rId4"/>
    <p:sldId id="611" r:id="rId5"/>
    <p:sldId id="612" r:id="rId6"/>
    <p:sldId id="536" r:id="rId7"/>
    <p:sldId id="619" r:id="rId8"/>
    <p:sldId id="620" r:id="rId9"/>
    <p:sldId id="622" r:id="rId10"/>
    <p:sldId id="624" r:id="rId11"/>
    <p:sldId id="595" r:id="rId12"/>
    <p:sldId id="600" r:id="rId13"/>
    <p:sldId id="277" r:id="rId14"/>
  </p:sldIdLst>
  <p:sldSz cx="12192000" cy="6858000"/>
  <p:notesSz cx="6858000" cy="9144000"/>
  <p:custDataLst>
    <p:tags r:id="rId16"/>
  </p:custDataLst>
  <p:defaultTextStyle>
    <a:defPPr>
      <a:defRPr lang="zh-CN"/>
    </a:defPPr>
    <a:lvl1pPr algn="l" defTabSz="121793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1pPr>
    <a:lvl2pPr marL="608330" indent="-151130" algn="l" defTabSz="121793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2pPr>
    <a:lvl3pPr marL="1217930" indent="-303530" algn="l" defTabSz="121793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3pPr>
    <a:lvl4pPr marL="1827530" indent="-455930" algn="l" defTabSz="121793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4pPr>
    <a:lvl5pPr marL="2437130" indent="-608330" algn="l" defTabSz="121793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2">
          <p15:clr>
            <a:srgbClr val="A4A3A4"/>
          </p15:clr>
        </p15:guide>
        <p15:guide id="2" pos="379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CC"/>
    <a:srgbClr val="99FF99"/>
    <a:srgbClr val="F6F8F3"/>
    <a:srgbClr val="E2DEDF"/>
    <a:srgbClr val="FEFFFF"/>
    <a:srgbClr val="E676A9"/>
    <a:srgbClr val="8A8A8A"/>
    <a:srgbClr val="3DB7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浅色样式 2 - 强调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8D230F3-CF80-4859-8CE7-A43EE81993B5}" styleName="浅色样式 1 - 强调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615" autoAdjust="0"/>
  </p:normalViewPr>
  <p:slideViewPr>
    <p:cSldViewPr snapToGrid="0">
      <p:cViewPr varScale="1">
        <p:scale>
          <a:sx n="92" d="100"/>
          <a:sy n="92" d="100"/>
        </p:scale>
        <p:origin x="92" y="296"/>
      </p:cViewPr>
      <p:guideLst>
        <p:guide orient="horz" pos="2122"/>
        <p:guide pos="37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1A1DC-BD10-4DCA-8290-E647DCE6E72B}" type="datetimeFigureOut">
              <a:rPr lang="zh-CN" altLang="en-US" smtClean="0"/>
              <a:t>2021/1/25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BE1E47-812A-406D-8B81-E3C0B12E740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138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1219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65" dirty="0"/>
          </a:p>
        </p:txBody>
      </p:sp>
      <p:sp>
        <p:nvSpPr>
          <p:cNvPr id="717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>
              <a:spcBef>
                <a:spcPct val="30000"/>
              </a:spcBef>
              <a:buFont typeface="Arial" panose="020B0604020202020204" pitchFamily="34" charset="0"/>
              <a:defRPr>
                <a:solidFill>
                  <a:srgbClr val="FF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121793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121793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121793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121793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defTabSz="121793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FADC5A8A-2915-45FF-8245-75070A7CF0E2}" type="slidenum">
              <a:rPr lang="zh-CN" altLang="en-US" smtClean="0">
                <a:solidFill>
                  <a:schemeClr val="tx1"/>
                </a:solidFill>
              </a:rPr>
              <a:t>1</a:t>
            </a:fld>
            <a:endParaRPr lang="zh-CN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370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当图网 </a:t>
            </a:r>
            <a:r>
              <a:rPr lang="en-US" altLang="zh-CN" dirty="0"/>
              <a:t>www.99ppt.com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E1E47-812A-406D-8B81-E3C0B12E7407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22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当图网 </a:t>
            </a:r>
            <a:r>
              <a:rPr lang="en-US" altLang="zh-CN" dirty="0"/>
              <a:t>www.99ppt.com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E1E47-812A-406D-8B81-E3C0B12E7407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95033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当图网 </a:t>
            </a:r>
            <a:r>
              <a:rPr lang="en-US" altLang="zh-CN" dirty="0"/>
              <a:t>www.99ppt.com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E1E47-812A-406D-8B81-E3C0B12E7407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72331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当图网 </a:t>
            </a:r>
            <a:r>
              <a:rPr lang="en-US" altLang="zh-CN" dirty="0"/>
              <a:t>www.99ppt.com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E1E47-812A-406D-8B81-E3C0B12E7407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2962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访问当图网  </a:t>
            </a:r>
            <a:r>
              <a:rPr lang="en-US" altLang="zh-CN" dirty="0"/>
              <a:t>www.99ppt.com </a:t>
            </a:r>
            <a:r>
              <a:rPr lang="zh-CN" altLang="en-US" dirty="0"/>
              <a:t>专业的模板网站 为您提供更多优质模板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E1E47-812A-406D-8B81-E3C0B12E7407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91171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矩形 6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eaLnBrk="1" latinLnBrk="0" hangingPunct="1"/>
            <a:endParaRPr lang="zh-CN" altLang="en-US" sz="180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841165" y="4431746"/>
            <a:ext cx="4983672" cy="643396"/>
          </a:xfrm>
        </p:spPr>
        <p:txBody>
          <a:bodyPr>
            <a:normAutofit/>
          </a:bodyPr>
          <a:lstStyle>
            <a:lvl1pPr marL="0" indent="0" algn="ctr">
              <a:lnSpc>
                <a:spcPct val="150000"/>
              </a:lnSpc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2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E5DE64-B7A0-4DA6-A0DE-A26D6DC60E89}" type="datetimeFigureOut">
              <a:rPr lang="zh-CN" altLang="en-US" smtClean="0"/>
              <a:t>2021/1/25</a:t>
            </a:fld>
            <a:endParaRPr lang="zh-CN" altLang="en-US"/>
          </a:p>
        </p:txBody>
      </p:sp>
      <p:sp>
        <p:nvSpPr>
          <p:cNvPr id="3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1310" y="1174887"/>
            <a:ext cx="6241475" cy="2759804"/>
          </a:xfrm>
        </p:spPr>
        <p:txBody>
          <a:bodyPr anchor="ctr">
            <a:normAutofit/>
          </a:bodyPr>
          <a:lstStyle>
            <a:lvl1pPr algn="ctr">
              <a:lnSpc>
                <a:spcPct val="150000"/>
              </a:lnSpc>
              <a:defRPr sz="4400" b="1" i="0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6BB2C-9590-4B57-BD58-1710C11E557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E5DE64-B7A0-4DA6-A0DE-A26D6DC60E89}" type="datetimeFigureOut">
              <a:rPr lang="zh-CN" altLang="en-US" smtClean="0"/>
              <a:t>2021/1/25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6BB2C-9590-4B57-BD58-1710C11E557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E5DE64-B7A0-4DA6-A0DE-A26D6DC60E89}" type="datetimeFigureOut">
              <a:rPr lang="zh-CN" altLang="en-US" smtClean="0"/>
              <a:t>2021/1/25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6BB2C-9590-4B57-BD58-1710C11E557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06202" y="311154"/>
            <a:ext cx="342900" cy="365125"/>
          </a:xfrm>
          <a:solidFill>
            <a:schemeClr val="accent1"/>
          </a:solidFill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fld id="{16F919D3-A0D6-4586-82A8-25A537D2BD8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E5DE64-B7A0-4DA6-A0DE-A26D6DC60E89}" type="datetimeFigureOut">
              <a:rPr lang="zh-CN" altLang="en-US" smtClean="0"/>
              <a:t>2021/1/25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6BB2C-9590-4B57-BD58-1710C11E557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eaLnBrk="1" latinLnBrk="0" hangingPunct="1"/>
            <a:endParaRPr lang="zh-CN" alt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0578" y="941179"/>
            <a:ext cx="6165275" cy="2259218"/>
          </a:xfrm>
        </p:spPr>
        <p:txBody>
          <a:bodyPr anchor="ctr"/>
          <a:lstStyle>
            <a:lvl1pPr algn="ctr">
              <a:lnSpc>
                <a:spcPct val="150000"/>
              </a:lnSpc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311336" y="3349470"/>
            <a:ext cx="6013320" cy="660329"/>
          </a:xfrm>
        </p:spPr>
        <p:txBody>
          <a:bodyPr/>
          <a:lstStyle>
            <a:lvl1pPr marL="0" indent="0" algn="ctr">
              <a:lnSpc>
                <a:spcPct val="150000"/>
              </a:lnSpc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E5DE64-B7A0-4DA6-A0DE-A26D6DC60E89}" type="datetimeFigureOut">
              <a:rPr lang="zh-CN" altLang="en-US" smtClean="0"/>
              <a:t>2021/1/25</a:t>
            </a:fld>
            <a:endParaRPr lang="zh-CN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6BB2C-9590-4B57-BD58-1710C11E557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E5DE64-B7A0-4DA6-A0DE-A26D6DC60E89}" type="datetimeFigureOut">
              <a:rPr lang="zh-CN" altLang="en-US" smtClean="0"/>
              <a:t>2021/1/25</a:t>
            </a:fld>
            <a:endParaRPr lang="zh-CN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6BB2C-9590-4B57-BD58-1710C11E557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E5DE64-B7A0-4DA6-A0DE-A26D6DC60E89}" type="datetimeFigureOut">
              <a:rPr lang="zh-CN" altLang="en-US" smtClean="0"/>
              <a:t>2021/1/25</a:t>
            </a:fld>
            <a:endParaRPr lang="zh-CN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6BB2C-9590-4B57-BD58-1710C11E557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E5DE64-B7A0-4DA6-A0DE-A26D6DC60E89}" type="datetimeFigureOut">
              <a:rPr lang="zh-CN" altLang="en-US" smtClean="0"/>
              <a:t>2021/1/25</a:t>
            </a:fld>
            <a:endParaRPr lang="zh-CN" alt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6BB2C-9590-4B57-BD58-1710C11E557A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E5DE64-B7A0-4DA6-A0DE-A26D6DC60E89}" type="datetimeFigureOut">
              <a:rPr lang="zh-CN" altLang="en-US" smtClean="0"/>
              <a:t>2021/1/25</a:t>
            </a:fld>
            <a:endParaRPr lang="zh-CN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6BB2C-9590-4B57-BD58-1710C11E557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/>
              <a:t>单击图标添加图片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E5DE64-B7A0-4DA6-A0DE-A26D6DC60E89}" type="datetimeFigureOut">
              <a:rPr lang="zh-CN" altLang="en-US" smtClean="0"/>
              <a:t>2021/1/25</a:t>
            </a:fld>
            <a:endParaRPr lang="zh-CN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6BB2C-9590-4B57-BD58-1710C11E557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54063" y="1338263"/>
            <a:ext cx="10680700" cy="5018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12192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defRPr>
            </a:lvl1pPr>
          </a:lstStyle>
          <a:p>
            <a:fld id="{F6E5DE64-B7A0-4DA6-A0DE-A26D6DC60E89}" type="datetimeFigureOut">
              <a:rPr lang="zh-CN" altLang="en-US" smtClean="0"/>
              <a:t>2021/1/25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12192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12192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</a:defRPr>
            </a:lvl1pPr>
          </a:lstStyle>
          <a:p>
            <a:fld id="{53F6BB2C-9590-4B57-BD58-1710C11E557A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31" name="Title Placeholder 1"/>
          <p:cNvSpPr>
            <a:spLocks noGrp="1"/>
          </p:cNvSpPr>
          <p:nvPr>
            <p:ph type="title"/>
          </p:nvPr>
        </p:nvSpPr>
        <p:spPr bwMode="auto">
          <a:xfrm>
            <a:off x="1440873" y="368300"/>
            <a:ext cx="9912927" cy="84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等线 Light" panose="02010600030101010101" pitchFamily="2" charset="-122"/>
          <a:ea typeface="等线 Light" panose="02010600030101010101" pitchFamily="2" charset="-122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等线 Light" panose="02010600030101010101" pitchFamily="2" charset="-122"/>
          <a:ea typeface="等线 Light" panose="02010600030101010101" pitchFamily="2" charset="-122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等线 Light" panose="02010600030101010101" pitchFamily="2" charset="-122"/>
          <a:ea typeface="等线 Light" panose="02010600030101010101" pitchFamily="2" charset="-122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等线 Light" panose="02010600030101010101" pitchFamily="2" charset="-122"/>
          <a:ea typeface="等线 Light" panose="02010600030101010101" pitchFamily="2" charset="-122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9pPr>
    </p:titleStyle>
    <p:bodyStyle>
      <a:lvl1pPr marL="357505" indent="-357505" algn="l" rtl="0" eaLnBrk="1" fontAlgn="base" hangingPunct="1">
        <a:lnSpc>
          <a:spcPct val="90000"/>
        </a:lnSpc>
        <a:spcBef>
          <a:spcPts val="1800"/>
        </a:spcBef>
        <a:spcAft>
          <a:spcPct val="0"/>
        </a:spcAft>
        <a:buClr>
          <a:schemeClr val="tx1"/>
        </a:buClr>
        <a:buSzPct val="80000"/>
        <a:buFont typeface="Wingdings 2" panose="05020102010507070707" pitchFamily="18" charset="2"/>
        <a:buChar char="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357505" indent="-357505" algn="l" rtl="0" eaLnBrk="1" fontAlgn="base" hangingPunct="1">
        <a:lnSpc>
          <a:spcPct val="130000"/>
        </a:lnSpc>
        <a:spcBef>
          <a:spcPct val="0"/>
        </a:spcBef>
        <a:spcAft>
          <a:spcPct val="0"/>
        </a:spcAft>
        <a:buClr>
          <a:schemeClr val="tx1"/>
        </a:buClr>
        <a:buFont typeface="Wingdings 2" panose="05020102010507070707" pitchFamily="18" charset="2"/>
        <a:buChar char="ê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262626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62626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6262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 txBox="1">
            <a:spLocks/>
          </p:cNvSpPr>
          <p:nvPr/>
        </p:nvSpPr>
        <p:spPr bwMode="auto">
          <a:xfrm>
            <a:off x="1662252" y="861733"/>
            <a:ext cx="9144000" cy="939945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normAutofit fontScale="77500" lnSpcReduction="20000"/>
          </a:bodyPr>
          <a:lstStyle>
            <a:lvl1pPr algn="ctr" rtl="0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4400" b="1" i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9pPr>
          </a:lstStyle>
          <a:p>
            <a:pPr defTabSz="914400"/>
            <a:r>
              <a:rPr lang="zh-CN" altLang="en-US" sz="5400" dirty="0" smtClean="0">
                <a:solidFill>
                  <a:schemeClr val="tx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</a:t>
            </a:r>
            <a:r>
              <a:rPr lang="zh-CN" altLang="en-US" sz="5400" dirty="0">
                <a:solidFill>
                  <a:schemeClr val="tx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</a:t>
            </a:r>
            <a:r>
              <a:rPr lang="zh-CN" altLang="en-US" sz="5400" dirty="0" smtClean="0">
                <a:solidFill>
                  <a:schemeClr val="tx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猪的生物学特性与品种</a:t>
            </a:r>
            <a:endParaRPr lang="zh-CN" altLang="en-US" sz="5400" dirty="0">
              <a:solidFill>
                <a:schemeClr val="tx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副标题 2"/>
          <p:cNvSpPr txBox="1">
            <a:spLocks/>
          </p:cNvSpPr>
          <p:nvPr/>
        </p:nvSpPr>
        <p:spPr bwMode="auto">
          <a:xfrm>
            <a:off x="2386975" y="3374828"/>
            <a:ext cx="7926089" cy="782926"/>
          </a:xfrm>
          <a:prstGeom prst="rect">
            <a:avLst/>
          </a:prstGeom>
          <a:ln w="38100" cap="flat" cmpd="sng" algn="ctr">
            <a:noFill/>
            <a:prstDash val="solid"/>
            <a:miter lim="800000"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noAutofit/>
          </a:bodyPr>
          <a:lstStyle>
            <a:lvl1pPr marL="0" indent="0" algn="ctr" rtl="0" eaLnBrk="1" fontAlgn="base" hangingPunct="1">
              <a:lnSpc>
                <a:spcPct val="150000"/>
              </a:lnSpc>
              <a:spcBef>
                <a:spcPts val="18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 2" panose="05020102010507070707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zh-CN" altLang="en-US" sz="4400" b="1" dirty="0" smtClean="0">
                <a:solidFill>
                  <a:schemeClr val="tx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任务</a:t>
            </a:r>
            <a:r>
              <a:rPr lang="en-US" altLang="zh-CN" sz="4400" b="1" dirty="0" smtClean="0">
                <a:solidFill>
                  <a:schemeClr val="tx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  </a:t>
            </a:r>
            <a:r>
              <a:rPr lang="zh-CN" altLang="en-US" sz="4400" b="1" dirty="0" smtClean="0">
                <a:solidFill>
                  <a:schemeClr val="tx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猪的选种方法及引入</a:t>
            </a:r>
            <a:endParaRPr lang="en-US" altLang="zh-CN" sz="4400" b="1" dirty="0" smtClean="0">
              <a:solidFill>
                <a:schemeClr val="tx1">
                  <a:lumMod val="50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300" y="1464054"/>
            <a:ext cx="10519874" cy="4013802"/>
          </a:xfrm>
          <a:noFill/>
          <a:ln w="28575">
            <a:solidFill>
              <a:srgbClr val="00B050"/>
            </a:solidFill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0"/>
              </a:spcBef>
              <a:buClrTx/>
              <a:buSzPct val="100000"/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运输前办好各项手续。如检疫证明、车辆消毒证明、非疫区证明等。</a:t>
            </a:r>
            <a:endParaRPr lang="en-US" altLang="zh-CN" b="1" dirty="0">
              <a:solidFill>
                <a:schemeClr val="tx1">
                  <a:lumMod val="50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ClrTx/>
              <a:buSzPct val="100000"/>
              <a:buFont typeface="Wingdings" panose="05000000000000000000" pitchFamily="2" charset="2"/>
              <a:buChar char="Ø"/>
            </a:pPr>
            <a:r>
              <a:rPr lang="zh-CN" altLang="en-US" b="1" dirty="0" smtClean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选用</a:t>
            </a:r>
            <a:r>
              <a:rPr lang="zh-CN" altLang="en-US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运输种猪专用车辆</a:t>
            </a:r>
            <a:r>
              <a:rPr lang="zh-CN" altLang="en-US" b="1" dirty="0" smtClean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，用</a:t>
            </a:r>
            <a:r>
              <a:rPr lang="zh-CN" altLang="en-US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前彻底清洗消毒</a:t>
            </a:r>
            <a:r>
              <a:rPr lang="zh-CN" altLang="en-US" b="1" dirty="0" smtClean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。</a:t>
            </a:r>
            <a:endParaRPr lang="zh-CN" altLang="en-US" b="1" dirty="0">
              <a:solidFill>
                <a:schemeClr val="tx1">
                  <a:lumMod val="50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ClrTx/>
              <a:buSzPct val="100000"/>
              <a:buFont typeface="Wingdings" panose="05000000000000000000" pitchFamily="2" charset="2"/>
              <a:buChar char="Ø"/>
            </a:pPr>
            <a:r>
              <a:rPr lang="zh-CN" altLang="en-US" b="1" dirty="0" smtClean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对运输车辆铺垫</a:t>
            </a:r>
            <a:r>
              <a:rPr lang="zh-CN" altLang="en-US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料、打隔栏、备帆布等。每栏</a:t>
            </a:r>
            <a:r>
              <a:rPr lang="en-US" altLang="zh-CN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8~10</a:t>
            </a:r>
            <a:r>
              <a:rPr lang="zh-CN" altLang="en-US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头</a:t>
            </a:r>
            <a:r>
              <a:rPr lang="zh-CN" altLang="en-US" b="1" dirty="0" smtClean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为宜</a:t>
            </a:r>
            <a:endParaRPr lang="zh-CN" altLang="en-US" b="1" dirty="0">
              <a:solidFill>
                <a:schemeClr val="tx1">
                  <a:lumMod val="50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ClrTx/>
              <a:buSzPct val="100000"/>
              <a:buFont typeface="Wingdings" panose="05000000000000000000" pitchFamily="2" charset="2"/>
              <a:buChar char="Ø"/>
            </a:pPr>
            <a:r>
              <a:rPr lang="zh-CN" altLang="en-US" b="1" dirty="0" smtClean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启运</a:t>
            </a:r>
            <a:r>
              <a:rPr lang="zh-CN" altLang="en-US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前不宜饱食。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SzPct val="100000"/>
              <a:buFont typeface="Wingdings" panose="05000000000000000000" pitchFamily="2" charset="2"/>
              <a:buChar char="Ø"/>
            </a:pPr>
            <a:r>
              <a:rPr lang="zh-CN" altLang="en-US" b="1" dirty="0" smtClean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运输途中保持</a:t>
            </a:r>
            <a:r>
              <a:rPr lang="zh-CN" altLang="en-US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车辆平稳，不能骤停急</a:t>
            </a:r>
            <a:r>
              <a:rPr lang="zh-CN" altLang="en-US" b="1" dirty="0" smtClean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刹</a:t>
            </a:r>
            <a:endParaRPr lang="zh-CN" altLang="en-US" b="1" dirty="0">
              <a:solidFill>
                <a:schemeClr val="tx1">
                  <a:lumMod val="50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ClrTx/>
              <a:buSzPct val="100000"/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长途运输应备注射器及镇静、抗生素类药物，停车时注意观察猪群状况，遇有异常猪只需及时处理。</a:t>
            </a:r>
          </a:p>
        </p:txBody>
      </p:sp>
      <p:sp>
        <p:nvSpPr>
          <p:cNvPr id="4" name="矩形 3"/>
          <p:cNvSpPr/>
          <p:nvPr/>
        </p:nvSpPr>
        <p:spPr>
          <a:xfrm>
            <a:off x="1029502" y="480605"/>
            <a:ext cx="34676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>
                <a:solidFill>
                  <a:schemeClr val="tx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（三）种猪的运输</a:t>
            </a:r>
          </a:p>
        </p:txBody>
      </p:sp>
    </p:spTree>
    <p:extLst>
      <p:ext uri="{BB962C8B-B14F-4D97-AF65-F5344CB8AC3E}">
        <p14:creationId xmlns:p14="http://schemas.microsoft.com/office/powerpoint/2010/main" val="3849666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标题 3"/>
          <p:cNvSpPr>
            <a:spLocks noGrp="1"/>
          </p:cNvSpPr>
          <p:nvPr>
            <p:ph type="title"/>
          </p:nvPr>
        </p:nvSpPr>
        <p:spPr>
          <a:xfrm>
            <a:off x="1005037" y="427290"/>
            <a:ext cx="3225131" cy="52129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chemeClr val="tx1">
                    <a:lumMod val="50000"/>
                  </a:schemeClr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（四）入场管理</a:t>
            </a:r>
          </a:p>
        </p:txBody>
      </p:sp>
      <p:sp>
        <p:nvSpPr>
          <p:cNvPr id="21" name="矩形 20"/>
          <p:cNvSpPr/>
          <p:nvPr/>
        </p:nvSpPr>
        <p:spPr>
          <a:xfrm>
            <a:off x="615014" y="1222049"/>
            <a:ext cx="10805341" cy="461472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>
              <a:lnSpc>
                <a:spcPts val="3860"/>
              </a:lnSpc>
            </a:pPr>
            <a:r>
              <a:rPr lang="en-US" altLang="zh-CN" b="1" kern="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/>
              </a:rPr>
              <a:t>1.</a:t>
            </a:r>
            <a:r>
              <a:rPr lang="zh-CN" altLang="zh-CN" b="1" kern="0" dirty="0" smtClean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/>
              </a:rPr>
              <a:t>隔离</a:t>
            </a:r>
            <a:r>
              <a:rPr lang="zh-CN" altLang="zh-CN" b="1" kern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/>
              </a:rPr>
              <a:t>观察</a:t>
            </a:r>
            <a:r>
              <a:rPr lang="en-US" altLang="zh-CN" b="1" kern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/>
              </a:rPr>
              <a:t>  </a:t>
            </a:r>
            <a:r>
              <a:rPr lang="zh-CN" altLang="zh-CN" b="1" kern="0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新引进的种猪在隔离舍观察</a:t>
            </a:r>
            <a:r>
              <a:rPr lang="en-US" altLang="zh-CN" b="1" kern="0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30</a:t>
            </a:r>
            <a:r>
              <a:rPr lang="zh-CN" altLang="zh-CN" b="1" kern="0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～</a:t>
            </a:r>
            <a:r>
              <a:rPr lang="en-US" altLang="zh-CN" b="1" kern="0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45d</a:t>
            </a:r>
            <a:r>
              <a:rPr lang="zh-CN" altLang="zh-CN" b="1" kern="0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。隔离舍饲养人员不能与原猪场人员交叉活动。</a:t>
            </a:r>
            <a:endParaRPr lang="zh-CN" altLang="en-US" b="1" dirty="0">
              <a:solidFill>
                <a:schemeClr val="tx1">
                  <a:lumMod val="50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+mn-ea"/>
            </a:endParaRPr>
          </a:p>
          <a:p>
            <a:pPr marL="285750" indent="-285750">
              <a:lnSpc>
                <a:spcPts val="3860"/>
              </a:lnSpc>
              <a:buFont typeface="Wingdings" panose="05000000000000000000" pitchFamily="2" charset="2"/>
              <a:buChar char="Ø"/>
            </a:pPr>
            <a:r>
              <a:rPr lang="en-US" altLang="zh-CN" b="1" kern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/>
              </a:rPr>
              <a:t>2.</a:t>
            </a:r>
            <a:r>
              <a:rPr lang="zh-CN" altLang="zh-CN" b="1" kern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/>
              </a:rPr>
              <a:t>合理分群</a:t>
            </a:r>
            <a:r>
              <a:rPr lang="en-US" altLang="zh-CN" b="1" kern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/>
              </a:rPr>
              <a:t>  </a:t>
            </a:r>
            <a:r>
              <a:rPr lang="zh-CN" altLang="zh-CN" b="1" kern="0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按年龄、性别分群饲养，对受伤、脱肛等情况的猪只，单栏饲养，及时治疗</a:t>
            </a:r>
            <a:r>
              <a:rPr lang="zh-CN" altLang="zh-CN" b="1" kern="0" dirty="0" smtClean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。</a:t>
            </a:r>
            <a:endParaRPr lang="zh-CN" altLang="en-US" b="1" dirty="0">
              <a:solidFill>
                <a:schemeClr val="tx1">
                  <a:lumMod val="50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+mn-ea"/>
            </a:endParaRPr>
          </a:p>
          <a:p>
            <a:pPr marL="285750" indent="-285750" latinLnBrk="0">
              <a:lnSpc>
                <a:spcPts val="3860"/>
              </a:lnSpc>
              <a:buFont typeface="Wingdings" panose="05000000000000000000" pitchFamily="2" charset="2"/>
              <a:buChar char="Ø"/>
            </a:pPr>
            <a:r>
              <a:rPr lang="en-US" altLang="zh-CN" b="1" kern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/>
              </a:rPr>
              <a:t>3.</a:t>
            </a:r>
            <a:r>
              <a:rPr lang="zh-CN" altLang="zh-CN" b="1" kern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/>
              </a:rPr>
              <a:t>加强饲养管理</a:t>
            </a:r>
            <a:r>
              <a:rPr lang="en-US" altLang="zh-CN" b="1" kern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/>
              </a:rPr>
              <a:t>  </a:t>
            </a:r>
          </a:p>
          <a:p>
            <a:pPr marL="342900" indent="-342900" latinLnBrk="0">
              <a:lnSpc>
                <a:spcPts val="3860"/>
              </a:lnSpc>
              <a:buFont typeface="Wingdings" panose="05000000000000000000" pitchFamily="2" charset="2"/>
              <a:buChar char="ü"/>
            </a:pPr>
            <a:r>
              <a:rPr lang="zh-CN" altLang="zh-CN" b="1" kern="0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提供良好的生活环境条件；</a:t>
            </a:r>
            <a:endParaRPr lang="en-US" altLang="zh-CN" b="1" kern="0" dirty="0">
              <a:solidFill>
                <a:schemeClr val="tx1">
                  <a:lumMod val="50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  <a:cs typeface="宋体"/>
            </a:endParaRPr>
          </a:p>
          <a:p>
            <a:pPr marL="342900" indent="-342900" latinLnBrk="0">
              <a:lnSpc>
                <a:spcPts val="3860"/>
              </a:lnSpc>
              <a:buFont typeface="Wingdings" panose="05000000000000000000" pitchFamily="2" charset="2"/>
              <a:buChar char="ü"/>
            </a:pPr>
            <a:r>
              <a:rPr lang="zh-CN" altLang="zh-CN" b="1" kern="0" dirty="0" smtClean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先</a:t>
            </a:r>
            <a:r>
              <a:rPr lang="zh-CN" altLang="en-US" b="1" kern="0" dirty="0" smtClean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提供</a:t>
            </a:r>
            <a:r>
              <a:rPr lang="zh-CN" altLang="zh-CN" b="1" kern="0" dirty="0" smtClean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饮水</a:t>
            </a:r>
            <a:r>
              <a:rPr lang="zh-CN" altLang="zh-CN" b="1" kern="0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，休息</a:t>
            </a:r>
            <a:r>
              <a:rPr lang="en-US" altLang="zh-CN" b="1" kern="0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6</a:t>
            </a:r>
            <a:r>
              <a:rPr lang="zh-CN" altLang="zh-CN" b="1" kern="0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～</a:t>
            </a:r>
            <a:r>
              <a:rPr lang="en-US" altLang="zh-CN" b="1" kern="0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12h</a:t>
            </a:r>
            <a:r>
              <a:rPr lang="zh-CN" altLang="zh-CN" b="1" kern="0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后少量喂料，第二天开始逐渐增加饲喂量，</a:t>
            </a:r>
            <a:r>
              <a:rPr lang="en-US" altLang="zh-CN" b="1" kern="0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5d</a:t>
            </a:r>
            <a:r>
              <a:rPr lang="zh-CN" altLang="zh-CN" b="1" kern="0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后达到正常饲喂</a:t>
            </a:r>
            <a:r>
              <a:rPr lang="zh-CN" altLang="zh-CN" b="1" kern="0" dirty="0" smtClean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量</a:t>
            </a:r>
            <a:r>
              <a:rPr lang="zh-CN" altLang="en-US" b="1" kern="0" dirty="0" smtClean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；</a:t>
            </a:r>
            <a:endParaRPr lang="zh-CN" altLang="en-US" b="1" dirty="0">
              <a:solidFill>
                <a:schemeClr val="tx1">
                  <a:lumMod val="50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+mn-ea"/>
            </a:endParaRPr>
          </a:p>
          <a:p>
            <a:pPr marL="342900" indent="-342900" latinLnBrk="0">
              <a:lnSpc>
                <a:spcPts val="3860"/>
              </a:lnSpc>
              <a:buFont typeface="Wingdings" panose="05000000000000000000" pitchFamily="2" charset="2"/>
              <a:buChar char="ü"/>
            </a:pPr>
            <a:r>
              <a:rPr lang="zh-CN" altLang="en-US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ea"/>
                <a:sym typeface="+mn-ea"/>
              </a:rPr>
              <a:t>种猪到场后的前二天</a:t>
            </a:r>
            <a:r>
              <a:rPr lang="zh-CN" altLang="en-US" b="1" dirty="0" smtClean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ea"/>
                <a:sym typeface="+mn-ea"/>
              </a:rPr>
              <a:t>，为减少</a:t>
            </a:r>
            <a:r>
              <a:rPr lang="zh-CN" altLang="en-US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ea"/>
                <a:sym typeface="+mn-ea"/>
              </a:rPr>
              <a:t>应激，可在饲料中添加</a:t>
            </a:r>
            <a:r>
              <a:rPr lang="zh-CN" altLang="en-US" b="1" dirty="0" smtClean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ea"/>
                <a:sym typeface="+mn-ea"/>
              </a:rPr>
              <a:t>抗生素和点解多维。</a:t>
            </a:r>
            <a:endParaRPr lang="zh-CN" altLang="en-US" b="1" dirty="0">
              <a:solidFill>
                <a:schemeClr val="tx1">
                  <a:lumMod val="50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000" dirty="0">
                <a:solidFill>
                  <a:schemeClr val="tx1"/>
                </a:solidFill>
              </a:rPr>
              <a:t>复习思考题</a:t>
            </a:r>
          </a:p>
        </p:txBody>
      </p:sp>
      <p:sp>
        <p:nvSpPr>
          <p:cNvPr id="21" name="矩形 20"/>
          <p:cNvSpPr/>
          <p:nvPr/>
        </p:nvSpPr>
        <p:spPr>
          <a:xfrm>
            <a:off x="768350" y="1092200"/>
            <a:ext cx="10506710" cy="55549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2800" b="1" dirty="0">
                <a:solidFill>
                  <a:schemeClr val="tx1"/>
                </a:solidFill>
                <a:latin typeface="+mn-ea"/>
                <a:cs typeface="+mn-ea"/>
              </a:rPr>
              <a:t>1.</a:t>
            </a:r>
            <a:r>
              <a:rPr lang="zh-CN" altLang="en-US" sz="2800" b="1" dirty="0">
                <a:solidFill>
                  <a:schemeClr val="tx1"/>
                </a:solidFill>
                <a:latin typeface="+mn-ea"/>
                <a:cs typeface="+mn-ea"/>
              </a:rPr>
              <a:t>概念：产仔数、初生重、泌乳力、断奶窝重、平均日增重、饲料利用率、屠宰率、眼肌面积、瘦肉率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2800" b="1" dirty="0">
                <a:solidFill>
                  <a:schemeClr val="tx1"/>
                </a:solidFill>
                <a:latin typeface="+mn-ea"/>
                <a:cs typeface="+mn-ea"/>
              </a:rPr>
              <a:t>2.</a:t>
            </a:r>
            <a:r>
              <a:rPr lang="zh-CN" altLang="en-US" sz="2800" b="1" dirty="0">
                <a:solidFill>
                  <a:schemeClr val="tx1"/>
                </a:solidFill>
                <a:latin typeface="+mn-ea"/>
                <a:cs typeface="+mn-ea"/>
              </a:rPr>
              <a:t>繁殖性状、生长性状、胴体性状都包括哪些？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2800" b="1" dirty="0">
                <a:solidFill>
                  <a:schemeClr val="tx1"/>
                </a:solidFill>
                <a:latin typeface="+mn-ea"/>
                <a:cs typeface="+mn-ea"/>
              </a:rPr>
              <a:t>3.</a:t>
            </a:r>
            <a:r>
              <a:rPr lang="zh-CN" altLang="en-US" sz="2800" b="1" dirty="0">
                <a:solidFill>
                  <a:schemeClr val="tx1"/>
                </a:solidFill>
                <a:latin typeface="+mn-ea"/>
                <a:cs typeface="+mn-ea"/>
              </a:rPr>
              <a:t>种猪各阶段应如何选择？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2800" b="1" dirty="0">
                <a:solidFill>
                  <a:schemeClr val="tx1"/>
                </a:solidFill>
                <a:latin typeface="+mn-ea"/>
                <a:cs typeface="+mn-ea"/>
              </a:rPr>
              <a:t>4.</a:t>
            </a:r>
            <a:r>
              <a:rPr lang="zh-CN" altLang="en-US" sz="2800" b="1" dirty="0">
                <a:solidFill>
                  <a:schemeClr val="tx1"/>
                </a:solidFill>
                <a:latin typeface="+mn-ea"/>
                <a:cs typeface="+mn-ea"/>
              </a:rPr>
              <a:t>怎样才能做好种猪购入工作？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zh-CN" altLang="en-US" sz="2800" b="1" dirty="0">
              <a:solidFill>
                <a:schemeClr val="tx1"/>
              </a:solidFill>
              <a:latin typeface="+mn-ea"/>
              <a:cs typeface="+mn-ea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zh-CN" altLang="en-US" sz="2800" b="1" dirty="0">
              <a:solidFill>
                <a:schemeClr val="tx1"/>
              </a:solidFill>
              <a:latin typeface="+mn-ea"/>
              <a:cs typeface="+mn-ea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zh-CN" altLang="en-US" sz="2800" b="1" dirty="0">
              <a:solidFill>
                <a:schemeClr val="tx1"/>
              </a:solidFill>
              <a:latin typeface="+mn-ea"/>
              <a:cs typeface="+mn-ea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椭圆 2"/>
          <p:cNvSpPr/>
          <p:nvPr/>
        </p:nvSpPr>
        <p:spPr>
          <a:xfrm>
            <a:off x="1409700" y="2428875"/>
            <a:ext cx="2000250" cy="2000250"/>
          </a:xfrm>
          <a:prstGeom prst="ellipse">
            <a:avLst/>
          </a:prstGeom>
          <a:solidFill>
            <a:srgbClr val="92D050"/>
          </a:solidFill>
          <a:ln w="57150">
            <a:solidFill>
              <a:srgbClr val="F8F9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6000" dirty="0">
                <a:solidFill>
                  <a:schemeClr val="tx1">
                    <a:lumMod val="50000"/>
                  </a:schemeClr>
                </a:solidFill>
              </a:rPr>
              <a:t>谢</a:t>
            </a:r>
          </a:p>
        </p:txBody>
      </p:sp>
      <p:sp>
        <p:nvSpPr>
          <p:cNvPr id="124" name="椭圆 123"/>
          <p:cNvSpPr/>
          <p:nvPr/>
        </p:nvSpPr>
        <p:spPr>
          <a:xfrm>
            <a:off x="3867150" y="2428875"/>
            <a:ext cx="2000250" cy="2000250"/>
          </a:xfrm>
          <a:prstGeom prst="ellipse">
            <a:avLst/>
          </a:prstGeom>
          <a:solidFill>
            <a:srgbClr val="92D050"/>
          </a:solidFill>
          <a:ln w="57150">
            <a:solidFill>
              <a:srgbClr val="F8F9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6000" dirty="0">
                <a:solidFill>
                  <a:schemeClr val="tx1">
                    <a:lumMod val="50000"/>
                  </a:schemeClr>
                </a:solidFill>
              </a:rPr>
              <a:t>谢</a:t>
            </a:r>
          </a:p>
        </p:txBody>
      </p:sp>
      <p:sp>
        <p:nvSpPr>
          <p:cNvPr id="125" name="椭圆 124"/>
          <p:cNvSpPr/>
          <p:nvPr/>
        </p:nvSpPr>
        <p:spPr>
          <a:xfrm>
            <a:off x="6324600" y="2428875"/>
            <a:ext cx="2000250" cy="2000250"/>
          </a:xfrm>
          <a:prstGeom prst="ellipse">
            <a:avLst/>
          </a:prstGeom>
          <a:solidFill>
            <a:srgbClr val="92D050"/>
          </a:solidFill>
          <a:ln w="57150">
            <a:solidFill>
              <a:srgbClr val="F8F9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6000" dirty="0">
                <a:solidFill>
                  <a:schemeClr val="tx1">
                    <a:lumMod val="50000"/>
                  </a:schemeClr>
                </a:solidFill>
              </a:rPr>
              <a:t>观</a:t>
            </a:r>
          </a:p>
        </p:txBody>
      </p:sp>
      <p:sp>
        <p:nvSpPr>
          <p:cNvPr id="126" name="椭圆 125"/>
          <p:cNvSpPr/>
          <p:nvPr/>
        </p:nvSpPr>
        <p:spPr>
          <a:xfrm>
            <a:off x="8782050" y="2428875"/>
            <a:ext cx="2000250" cy="2000250"/>
          </a:xfrm>
          <a:prstGeom prst="ellipse">
            <a:avLst/>
          </a:prstGeom>
          <a:solidFill>
            <a:srgbClr val="92D050"/>
          </a:solidFill>
          <a:ln w="57150">
            <a:solidFill>
              <a:srgbClr val="F8F9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6000" dirty="0">
                <a:solidFill>
                  <a:schemeClr val="tx1">
                    <a:lumMod val="50000"/>
                  </a:schemeClr>
                </a:solidFill>
              </a:rPr>
              <a:t>看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756005" y="560115"/>
            <a:ext cx="4482142" cy="705394"/>
          </a:xfrm>
        </p:spPr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</a:rPr>
              <a:t>目的</a:t>
            </a:r>
            <a:r>
              <a:rPr lang="zh-CN" altLang="en-US" dirty="0" smtClean="0">
                <a:solidFill>
                  <a:srgbClr val="FF0000"/>
                </a:solidFill>
              </a:rPr>
              <a:t>要求：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64377" y="1410788"/>
            <a:ext cx="6234598" cy="4245427"/>
          </a:xfrm>
        </p:spPr>
        <p:txBody>
          <a:bodyPr/>
          <a:lstStyle/>
          <a:p>
            <a:pPr indent="457200" algn="l">
              <a:spcBef>
                <a:spcPts val="0"/>
              </a:spcBef>
              <a:defRPr/>
            </a:pPr>
            <a:r>
              <a:rPr lang="zh-CN" altLang="en-US" sz="2800" b="1" dirty="0">
                <a:solidFill>
                  <a:srgbClr val="FF0000"/>
                </a:solidFill>
              </a:rPr>
              <a:t>知识目标：</a:t>
            </a:r>
            <a:endParaRPr lang="en-US" altLang="zh-CN" sz="2800" b="1" dirty="0">
              <a:solidFill>
                <a:srgbClr val="FF0000"/>
              </a:solidFill>
            </a:endParaRPr>
          </a:p>
          <a:p>
            <a:pPr indent="457200" algn="l">
              <a:spcBef>
                <a:spcPts val="0"/>
              </a:spcBef>
              <a:defRPr/>
            </a:pPr>
            <a:r>
              <a:rPr lang="zh-CN" altLang="en-US" sz="2800" b="1" dirty="0">
                <a:solidFill>
                  <a:schemeClr val="tx1">
                    <a:lumMod val="50000"/>
                  </a:schemeClr>
                </a:solidFill>
              </a:rPr>
              <a:t>掌握猪的选种方法。</a:t>
            </a:r>
          </a:p>
          <a:p>
            <a:pPr indent="457200" algn="l">
              <a:spcBef>
                <a:spcPts val="0"/>
              </a:spcBef>
              <a:defRPr/>
            </a:pPr>
            <a:r>
              <a:rPr lang="zh-CN" altLang="en-US" sz="2800" b="1" dirty="0">
                <a:solidFill>
                  <a:srgbClr val="FF0000"/>
                </a:solidFill>
              </a:rPr>
              <a:t>能力目标：</a:t>
            </a:r>
            <a:endParaRPr lang="en-US" altLang="zh-CN" sz="2800" b="1" dirty="0">
              <a:solidFill>
                <a:srgbClr val="FF0000"/>
              </a:solidFill>
            </a:endParaRPr>
          </a:p>
          <a:p>
            <a:pPr indent="457200" algn="l">
              <a:spcBef>
                <a:spcPts val="0"/>
              </a:spcBef>
              <a:defRPr/>
            </a:pPr>
            <a:r>
              <a:rPr lang="zh-CN" altLang="en-US" sz="2800" b="1" dirty="0">
                <a:solidFill>
                  <a:schemeClr val="tx1">
                    <a:lumMod val="50000"/>
                  </a:schemeClr>
                </a:solidFill>
              </a:rPr>
              <a:t>能根据选种依据选出优秀种猪。</a:t>
            </a:r>
            <a:endParaRPr lang="en-US" altLang="zh-CN" sz="2800" b="1" dirty="0">
              <a:solidFill>
                <a:schemeClr val="tx1">
                  <a:lumMod val="50000"/>
                </a:schemeClr>
              </a:solidFill>
            </a:endParaRPr>
          </a:p>
          <a:p>
            <a:pPr indent="457200" algn="l">
              <a:spcBef>
                <a:spcPts val="0"/>
              </a:spcBef>
              <a:defRPr/>
            </a:pPr>
            <a:r>
              <a:rPr lang="zh-CN" altLang="en-US" sz="2800" b="1" dirty="0">
                <a:solidFill>
                  <a:srgbClr val="FF0000"/>
                </a:solidFill>
              </a:rPr>
              <a:t>职业素养：</a:t>
            </a:r>
            <a:endParaRPr lang="en-US" altLang="zh-CN" sz="2800" b="1" dirty="0">
              <a:solidFill>
                <a:srgbClr val="FF0000"/>
              </a:solidFill>
            </a:endParaRPr>
          </a:p>
          <a:p>
            <a:pPr indent="457200" algn="l">
              <a:spcBef>
                <a:spcPts val="0"/>
              </a:spcBef>
              <a:defRPr/>
            </a:pPr>
            <a:r>
              <a:rPr lang="zh-CN" altLang="en-US" sz="2800" b="1" dirty="0">
                <a:solidFill>
                  <a:schemeClr val="tx1">
                    <a:lumMod val="50000"/>
                  </a:schemeClr>
                </a:solidFill>
              </a:rPr>
              <a:t>善于观察和分析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4815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标题 3"/>
          <p:cNvSpPr>
            <a:spLocks noGrp="1"/>
          </p:cNvSpPr>
          <p:nvPr>
            <p:ph type="title"/>
          </p:nvPr>
        </p:nvSpPr>
        <p:spPr>
          <a:xfrm>
            <a:off x="1278504" y="452096"/>
            <a:ext cx="4438634" cy="640104"/>
          </a:xfrm>
        </p:spPr>
        <p:txBody>
          <a:bodyPr/>
          <a:lstStyle/>
          <a:p>
            <a:pPr eaLnBrk="1" hangingPunct="1"/>
            <a:r>
              <a:rPr lang="zh-CN" altLang="en-US" sz="3200" b="1" dirty="0">
                <a:solidFill>
                  <a:schemeClr val="tx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二、种猪引入（引种）</a:t>
            </a:r>
          </a:p>
        </p:txBody>
      </p:sp>
      <p:sp>
        <p:nvSpPr>
          <p:cNvPr id="2" name="矩形 1"/>
          <p:cNvSpPr/>
          <p:nvPr/>
        </p:nvSpPr>
        <p:spPr>
          <a:xfrm>
            <a:off x="777667" y="1271254"/>
            <a:ext cx="10742063" cy="4538165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indent="304800" algn="just">
              <a:lnSpc>
                <a:spcPct val="150000"/>
              </a:lnSpc>
              <a:spcAft>
                <a:spcPts val="0"/>
              </a:spcAft>
              <a:buClr>
                <a:srgbClr val="31B6FD"/>
              </a:buClr>
              <a:tabLst>
                <a:tab pos="3369310" algn="l"/>
              </a:tabLst>
              <a:defRPr/>
            </a:pPr>
            <a:r>
              <a:rPr lang="zh-CN" altLang="en-US" sz="2800" b="1" kern="0" dirty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引种问题是所有猪场必须面对而又最头痛的问题</a:t>
            </a:r>
            <a:endParaRPr lang="en-US" altLang="zh-CN" sz="2800" b="1" kern="0" dirty="0">
              <a:solidFill>
                <a:prstClr val="black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宋体"/>
            </a:endParaRPr>
          </a:p>
          <a:p>
            <a:pPr indent="304800" algn="just">
              <a:lnSpc>
                <a:spcPct val="150000"/>
              </a:lnSpc>
              <a:spcAft>
                <a:spcPts val="0"/>
              </a:spcAft>
              <a:buClr>
                <a:srgbClr val="31B6FD"/>
              </a:buClr>
              <a:tabLst>
                <a:tab pos="3369310" algn="l"/>
              </a:tabLst>
              <a:defRPr/>
            </a:pPr>
            <a:r>
              <a:rPr lang="zh-CN" altLang="en-US" sz="2800" b="1" kern="0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一是怕引种不纯</a:t>
            </a:r>
            <a:endParaRPr lang="en-US" altLang="zh-CN" sz="2800" b="1" kern="0" dirty="0">
              <a:solidFill>
                <a:srgbClr val="FF000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宋体"/>
            </a:endParaRPr>
          </a:p>
          <a:p>
            <a:pPr indent="304800" algn="just">
              <a:lnSpc>
                <a:spcPct val="150000"/>
              </a:lnSpc>
              <a:spcAft>
                <a:spcPts val="0"/>
              </a:spcAft>
              <a:buClr>
                <a:srgbClr val="31B6FD"/>
              </a:buClr>
              <a:tabLst>
                <a:tab pos="3369310" algn="l"/>
              </a:tabLst>
              <a:defRPr/>
            </a:pPr>
            <a:r>
              <a:rPr lang="en-US" altLang="zh-CN" sz="2800" b="1" kern="0" dirty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               </a:t>
            </a:r>
            <a:r>
              <a:rPr lang="zh-CN" altLang="zh-CN" sz="2800" b="1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——</a:t>
            </a:r>
            <a:r>
              <a:rPr lang="zh-CN" altLang="en-US" sz="2800" b="1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引入的种猪与期望值相差太远</a:t>
            </a:r>
            <a:endParaRPr lang="en-US" altLang="zh-CN" sz="2800" b="1" dirty="0">
              <a:solidFill>
                <a:srgbClr val="00000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宋体"/>
            </a:endParaRPr>
          </a:p>
          <a:p>
            <a:pPr indent="304800" algn="just">
              <a:lnSpc>
                <a:spcPct val="150000"/>
              </a:lnSpc>
              <a:spcAft>
                <a:spcPts val="0"/>
              </a:spcAft>
              <a:buClr>
                <a:srgbClr val="31B6FD"/>
              </a:buClr>
              <a:tabLst>
                <a:tab pos="3369310" algn="l"/>
              </a:tabLst>
              <a:defRPr/>
            </a:pPr>
            <a:r>
              <a:rPr lang="zh-CN" altLang="en-US" sz="2800" b="1" kern="0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二是怕引入新病</a:t>
            </a:r>
            <a:endParaRPr lang="en-US" altLang="zh-CN" sz="2800" b="1" kern="0" dirty="0">
              <a:solidFill>
                <a:srgbClr val="FF000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宋体"/>
            </a:endParaRPr>
          </a:p>
          <a:p>
            <a:pPr indent="304800" algn="just">
              <a:lnSpc>
                <a:spcPct val="150000"/>
              </a:lnSpc>
              <a:spcAft>
                <a:spcPts val="0"/>
              </a:spcAft>
              <a:buClr>
                <a:srgbClr val="31B6FD"/>
              </a:buClr>
              <a:tabLst>
                <a:tab pos="3369310" algn="l"/>
              </a:tabLst>
              <a:defRPr/>
            </a:pPr>
            <a:r>
              <a:rPr lang="en-US" altLang="zh-CN" sz="2800" b="1" kern="0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               </a:t>
            </a:r>
            <a:r>
              <a:rPr lang="zh-CN" altLang="zh-CN" sz="2800" b="1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——</a:t>
            </a:r>
            <a:r>
              <a:rPr lang="zh-CN" altLang="en-US" sz="2800" b="1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导致发生新疫情</a:t>
            </a:r>
            <a:endParaRPr lang="en-US" altLang="zh-CN" sz="2800" b="1" kern="0" dirty="0">
              <a:solidFill>
                <a:prstClr val="black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宋体"/>
            </a:endParaRPr>
          </a:p>
          <a:p>
            <a:pPr indent="304800" algn="just">
              <a:lnSpc>
                <a:spcPct val="150000"/>
              </a:lnSpc>
              <a:spcAft>
                <a:spcPts val="0"/>
              </a:spcAft>
              <a:buClr>
                <a:srgbClr val="31B6FD"/>
              </a:buClr>
              <a:tabLst>
                <a:tab pos="3369310" algn="l"/>
              </a:tabLst>
              <a:defRPr/>
            </a:pPr>
            <a:r>
              <a:rPr lang="zh-CN" altLang="zh-CN" sz="2800" b="1" kern="0" dirty="0">
                <a:solidFill>
                  <a:srgbClr val="0000FF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宋体"/>
              </a:rPr>
              <a:t>在引进种猪时，一定遵循农业部</a:t>
            </a:r>
            <a:r>
              <a:rPr lang="en-US" altLang="zh-CN" sz="2800" b="1" kern="0" dirty="0">
                <a:solidFill>
                  <a:srgbClr val="0000FF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宋体"/>
              </a:rPr>
              <a:t>5033</a:t>
            </a:r>
            <a:r>
              <a:rPr lang="zh-CN" altLang="zh-CN" sz="2800" b="1" kern="0" dirty="0">
                <a:solidFill>
                  <a:srgbClr val="0000FF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宋体"/>
              </a:rPr>
              <a:t>标准：即无公害食品生猪饲养管理准则，并按照国家</a:t>
            </a:r>
            <a:r>
              <a:rPr lang="en-US" altLang="zh-CN" sz="2800" b="1" kern="0" dirty="0">
                <a:solidFill>
                  <a:srgbClr val="0000FF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宋体"/>
              </a:rPr>
              <a:t>l6567</a:t>
            </a:r>
            <a:r>
              <a:rPr lang="zh-CN" altLang="zh-CN" sz="2800" b="1" kern="0" dirty="0">
                <a:solidFill>
                  <a:srgbClr val="0000FF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宋体"/>
              </a:rPr>
              <a:t>标准进行检疫。</a:t>
            </a:r>
            <a:endParaRPr lang="zh-CN" altLang="zh-CN" sz="2800" b="1" kern="100" dirty="0">
              <a:solidFill>
                <a:srgbClr val="0000FF"/>
              </a:solidFill>
              <a:latin typeface="华文细黑" panose="02010600040101010101" pitchFamily="2" charset="-122"/>
              <a:ea typeface="华文细黑" panose="02010600040101010101" pitchFamily="2" charset="-122"/>
              <a:cs typeface="Times New Roman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29779" y="530670"/>
            <a:ext cx="3660966" cy="571737"/>
          </a:xfrm>
        </p:spPr>
        <p:txBody>
          <a:bodyPr/>
          <a:lstStyle/>
          <a:p>
            <a:r>
              <a:rPr lang="zh-CN" altLang="en-US" sz="2800" b="1" dirty="0">
                <a:solidFill>
                  <a:schemeClr val="tx1">
                    <a:lumMod val="50000"/>
                  </a:schemeClr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（一）引种准备</a:t>
            </a:r>
            <a:endParaRPr lang="zh-CN" altLang="en-US" sz="2800" dirty="0">
              <a:solidFill>
                <a:schemeClr val="tx1">
                  <a:lumMod val="50000"/>
                </a:schemeClr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89660" y="1180592"/>
            <a:ext cx="1099843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04800" algn="just">
              <a:lnSpc>
                <a:spcPct val="150000"/>
              </a:lnSpc>
              <a:spcAft>
                <a:spcPts val="0"/>
              </a:spcAft>
              <a:buClr>
                <a:srgbClr val="31B6FD"/>
              </a:buClr>
              <a:tabLst>
                <a:tab pos="3369310" algn="l"/>
              </a:tabLst>
              <a:defRPr/>
            </a:pPr>
            <a:r>
              <a:rPr lang="en-US" altLang="zh-CN" sz="2800" b="1" dirty="0" smtClean="0">
                <a:solidFill>
                  <a:schemeClr val="tx1">
                    <a:lumMod val="50000"/>
                  </a:schemeClr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宋体"/>
              </a:rPr>
              <a:t>1.</a:t>
            </a:r>
            <a:r>
              <a:rPr lang="zh-CN" altLang="zh-CN" sz="2800" b="1" dirty="0" smtClean="0">
                <a:solidFill>
                  <a:schemeClr val="tx1">
                    <a:lumMod val="50000"/>
                  </a:schemeClr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宋体"/>
              </a:rPr>
              <a:t>制定</a:t>
            </a:r>
            <a:r>
              <a:rPr lang="zh-CN" altLang="zh-CN" sz="2800" b="1" dirty="0">
                <a:solidFill>
                  <a:schemeClr val="tx1">
                    <a:lumMod val="50000"/>
                  </a:schemeClr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宋体"/>
              </a:rPr>
              <a:t>引种计划</a:t>
            </a:r>
            <a:r>
              <a:rPr lang="en-US" altLang="zh-CN" sz="2800" b="1" dirty="0">
                <a:solidFill>
                  <a:schemeClr val="tx1">
                    <a:lumMod val="50000"/>
                  </a:schemeClr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宋体"/>
              </a:rPr>
              <a:t>  </a:t>
            </a:r>
          </a:p>
          <a:p>
            <a:pPr indent="304800" algn="just">
              <a:lnSpc>
                <a:spcPct val="150000"/>
              </a:lnSpc>
              <a:spcAft>
                <a:spcPts val="0"/>
              </a:spcAft>
              <a:buClr>
                <a:srgbClr val="31B6FD"/>
              </a:buClr>
              <a:tabLst>
                <a:tab pos="3369310" algn="l"/>
              </a:tabLst>
              <a:defRPr/>
            </a:pPr>
            <a:r>
              <a:rPr lang="zh-CN" altLang="zh-CN" sz="2800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根据猪场性质、规模或场内猪群血缘更新的需要</a:t>
            </a:r>
            <a:r>
              <a:rPr lang="zh-CN" altLang="en-US" sz="2800" b="1" kern="0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确定</a:t>
            </a:r>
            <a:r>
              <a:rPr lang="zh-CN" altLang="zh-CN" sz="2800" b="1" kern="0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引入的品种、数量、等级及引种时间和运输方式等</a:t>
            </a:r>
            <a:r>
              <a:rPr lang="zh-CN" altLang="zh-CN" sz="2800" b="1" kern="0" dirty="0" smtClean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。</a:t>
            </a:r>
            <a:endParaRPr lang="en-US" altLang="zh-CN" sz="2800" b="1" dirty="0">
              <a:solidFill>
                <a:schemeClr val="tx1">
                  <a:lumMod val="50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indent="304800" algn="just">
              <a:lnSpc>
                <a:spcPct val="150000"/>
              </a:lnSpc>
              <a:spcAft>
                <a:spcPts val="0"/>
              </a:spcAft>
              <a:buClr>
                <a:srgbClr val="31B6FD"/>
              </a:buClr>
              <a:tabLst>
                <a:tab pos="3369310" algn="l"/>
              </a:tabLst>
              <a:defRPr/>
            </a:pPr>
            <a:r>
              <a:rPr lang="zh-CN" altLang="en-US" sz="2800" b="1" dirty="0" smtClean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原种</a:t>
            </a:r>
            <a:r>
              <a:rPr lang="zh-CN" altLang="en-US" sz="2800" b="1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猪场</a:t>
            </a:r>
            <a:r>
              <a:rPr lang="en-US" altLang="zh-CN" sz="28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——</a:t>
            </a:r>
            <a:r>
              <a:rPr lang="zh-CN" altLang="en-US" sz="2800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必须引进同品种多血缘纯种公、母猪。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800" b="1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扩繁场</a:t>
            </a:r>
            <a:r>
              <a:rPr lang="en-US" altLang="zh-CN" sz="28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——</a:t>
            </a:r>
            <a:r>
              <a:rPr lang="zh-CN" altLang="en-US" sz="2800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可引进不同品种纯种公、母猪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800" b="1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商品场</a:t>
            </a:r>
            <a:r>
              <a:rPr lang="en-US" altLang="zh-CN" sz="28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——</a:t>
            </a:r>
            <a:r>
              <a:rPr lang="zh-CN" altLang="en-US" sz="2800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可引进纯种公猪及二元</a:t>
            </a:r>
            <a:r>
              <a:rPr lang="zh-CN" altLang="en-US" sz="2800" b="1" dirty="0" smtClean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母猪</a:t>
            </a:r>
          </a:p>
          <a:p>
            <a:pPr indent="304800" algn="just">
              <a:spcAft>
                <a:spcPts val="0"/>
              </a:spcAft>
              <a:buClr>
                <a:srgbClr val="31B6FD"/>
              </a:buClr>
              <a:tabLst>
                <a:tab pos="3369310" algn="l"/>
              </a:tabLst>
              <a:defRPr/>
            </a:pPr>
            <a:endParaRPr lang="en-US" altLang="zh-CN" sz="2800" kern="0" dirty="0">
              <a:latin typeface="宋体" pitchFamily="2" charset="-122"/>
              <a:ea typeface="宋体" pitchFamily="2" charset="-122"/>
              <a:cs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2817436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76040" y="410197"/>
            <a:ext cx="3653231" cy="524545"/>
          </a:xfrm>
        </p:spPr>
        <p:txBody>
          <a:bodyPr/>
          <a:lstStyle/>
          <a:p>
            <a:pPr indent="304800" algn="just" defTabSz="1217930" eaLnBrk="0" hangingPunct="0">
              <a:lnSpc>
                <a:spcPct val="150000"/>
              </a:lnSpc>
              <a:spcAft>
                <a:spcPts val="0"/>
              </a:spcAft>
              <a:buClr>
                <a:srgbClr val="31B6FD"/>
              </a:buClr>
              <a:tabLst>
                <a:tab pos="3369310" algn="l"/>
              </a:tabLst>
              <a:defRPr/>
            </a:pPr>
            <a:r>
              <a:rPr lang="en-US" altLang="zh-CN" sz="2800" b="1" dirty="0">
                <a:solidFill>
                  <a:schemeClr val="tx1">
                    <a:lumMod val="50000"/>
                  </a:schemeClr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宋体"/>
              </a:rPr>
              <a:t>2</a:t>
            </a:r>
            <a:r>
              <a:rPr lang="zh-CN" altLang="zh-CN" sz="2800" b="1" dirty="0">
                <a:solidFill>
                  <a:schemeClr val="tx1">
                    <a:lumMod val="50000"/>
                  </a:schemeClr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宋体"/>
              </a:rPr>
              <a:t>．确定目标猪场 </a:t>
            </a:r>
            <a:r>
              <a:rPr lang="en-US" altLang="zh-CN" sz="2800" b="1" dirty="0">
                <a:solidFill>
                  <a:schemeClr val="tx1">
                    <a:lumMod val="50000"/>
                  </a:schemeClr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宋体"/>
              </a:rPr>
              <a:t> </a:t>
            </a:r>
            <a:endParaRPr lang="zh-CN" altLang="en-US" sz="2800" b="1" dirty="0">
              <a:solidFill>
                <a:schemeClr val="tx1">
                  <a:lumMod val="50000"/>
                </a:schemeClr>
              </a:solidFill>
              <a:latin typeface="华文细黑" panose="02010600040101010101" pitchFamily="2" charset="-122"/>
              <a:ea typeface="华文细黑" panose="02010600040101010101" pitchFamily="2" charset="-122"/>
              <a:cs typeface="宋体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52927" y="1216754"/>
            <a:ext cx="11186445" cy="3416320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indent="304800" algn="just">
              <a:lnSpc>
                <a:spcPct val="150000"/>
              </a:lnSpc>
              <a:spcAft>
                <a:spcPts val="0"/>
              </a:spcAft>
              <a:buClr>
                <a:srgbClr val="31B6FD"/>
              </a:buClr>
              <a:tabLst>
                <a:tab pos="3369310" algn="l"/>
              </a:tabLst>
              <a:defRPr/>
            </a:pPr>
            <a:r>
              <a:rPr lang="zh-CN" altLang="en-US" b="1" kern="0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（</a:t>
            </a:r>
            <a:r>
              <a:rPr lang="en-US" altLang="zh-CN" b="1" kern="0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1）</a:t>
            </a:r>
            <a:r>
              <a:rPr lang="zh-CN" altLang="zh-CN" b="1" kern="0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目标猪场所在地区</a:t>
            </a:r>
            <a:r>
              <a:rPr lang="zh-CN" altLang="zh-CN" b="1" kern="0" dirty="0">
                <a:solidFill>
                  <a:srgbClr val="0000FF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无疫病流行，兽医卫生制度健全、管理规范、免疫制度完整。</a:t>
            </a:r>
            <a:endParaRPr lang="zh-CN" altLang="zh-CN" b="1" kern="100" dirty="0">
              <a:solidFill>
                <a:srgbClr val="0000FF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Times New Roman"/>
            </a:endParaRPr>
          </a:p>
          <a:p>
            <a:pPr indent="304800" algn="just">
              <a:lnSpc>
                <a:spcPct val="150000"/>
              </a:lnSpc>
              <a:spcAft>
                <a:spcPts val="0"/>
              </a:spcAft>
              <a:buClr>
                <a:srgbClr val="31B6FD"/>
              </a:buClr>
              <a:tabLst>
                <a:tab pos="3369310" algn="l"/>
              </a:tabLst>
              <a:defRPr/>
            </a:pPr>
            <a:r>
              <a:rPr lang="zh-CN" altLang="en-US" b="1" kern="0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（</a:t>
            </a:r>
            <a:r>
              <a:rPr lang="en-US" altLang="zh-CN" b="1" kern="0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2）</a:t>
            </a:r>
            <a:r>
              <a:rPr lang="zh-CN" altLang="zh-CN" b="1" kern="0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目标猪场</a:t>
            </a:r>
            <a:r>
              <a:rPr lang="zh-CN" altLang="zh-CN" b="1" kern="0" dirty="0">
                <a:solidFill>
                  <a:srgbClr val="0000FF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有适度规模、信誉度高、有种猪生产经营许可证、有足够的供种能力和较高的技术服务水平。</a:t>
            </a:r>
            <a:endParaRPr lang="zh-CN" altLang="zh-CN" b="1" kern="100" dirty="0">
              <a:solidFill>
                <a:srgbClr val="0000FF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Times New Roman"/>
            </a:endParaRPr>
          </a:p>
          <a:p>
            <a:pPr indent="304800" algn="just">
              <a:lnSpc>
                <a:spcPct val="150000"/>
              </a:lnSpc>
              <a:spcAft>
                <a:spcPts val="0"/>
              </a:spcAft>
              <a:tabLst>
                <a:tab pos="3369310" algn="l"/>
              </a:tabLst>
              <a:defRPr/>
            </a:pPr>
            <a:r>
              <a:rPr lang="zh-CN" altLang="en-US" b="1" kern="0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（</a:t>
            </a:r>
            <a:r>
              <a:rPr lang="en-US" altLang="zh-CN" b="1" kern="0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3）</a:t>
            </a:r>
            <a:r>
              <a:rPr lang="zh-CN" altLang="zh-CN" b="1" kern="0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选择场家时，</a:t>
            </a:r>
            <a:r>
              <a:rPr lang="zh-CN" altLang="zh-CN" b="1" kern="0" dirty="0">
                <a:solidFill>
                  <a:srgbClr val="0000FF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应把猪的健康状况放在第一位</a:t>
            </a:r>
            <a:r>
              <a:rPr lang="zh-CN" altLang="zh-CN" b="1" kern="0" dirty="0"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，</a:t>
            </a:r>
            <a:r>
              <a:rPr lang="zh-CN" altLang="zh-CN" b="1" kern="0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并应尽量</a:t>
            </a:r>
            <a:r>
              <a:rPr lang="zh-CN" altLang="zh-CN" b="1" kern="0" dirty="0">
                <a:solidFill>
                  <a:srgbClr val="0000FF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从同一猪场选购</a:t>
            </a:r>
            <a:r>
              <a:rPr lang="zh-CN" altLang="zh-CN" b="1" kern="0" dirty="0"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，</a:t>
            </a:r>
            <a:r>
              <a:rPr lang="zh-CN" altLang="zh-CN" b="1" kern="0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宋体"/>
              </a:rPr>
              <a:t>避免多场采购带来疫病的风险。</a:t>
            </a:r>
            <a:endParaRPr lang="zh-CN" altLang="zh-CN" b="1" kern="100" dirty="0">
              <a:solidFill>
                <a:schemeClr val="tx1">
                  <a:lumMod val="50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07508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标题 3"/>
          <p:cNvSpPr>
            <a:spLocks noGrp="1"/>
          </p:cNvSpPr>
          <p:nvPr>
            <p:ph type="title"/>
          </p:nvPr>
        </p:nvSpPr>
        <p:spPr>
          <a:xfrm>
            <a:off x="768350" y="495655"/>
            <a:ext cx="5840144" cy="66982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indent="304800" algn="just" defTabSz="1217930" eaLnBrk="0" hangingPunct="0">
              <a:lnSpc>
                <a:spcPct val="150000"/>
              </a:lnSpc>
              <a:spcAft>
                <a:spcPts val="0"/>
              </a:spcAft>
              <a:buClr>
                <a:srgbClr val="31B6FD"/>
              </a:buClr>
              <a:tabLst>
                <a:tab pos="3369310" algn="l"/>
              </a:tabLst>
            </a:pPr>
            <a:r>
              <a:rPr lang="en-US" altLang="zh-CN" sz="2800" b="1" dirty="0" smtClean="0">
                <a:solidFill>
                  <a:schemeClr val="tx1">
                    <a:lumMod val="50000"/>
                  </a:schemeClr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宋体"/>
                <a:sym typeface="+mn-ea"/>
              </a:rPr>
              <a:t>3.</a:t>
            </a:r>
            <a:r>
              <a:rPr lang="zh-CN" altLang="en-US" sz="2800" b="1" dirty="0" smtClean="0">
                <a:solidFill>
                  <a:schemeClr val="tx1">
                    <a:lumMod val="50000"/>
                  </a:schemeClr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宋体"/>
                <a:sym typeface="+mn-ea"/>
              </a:rPr>
              <a:t>确定</a:t>
            </a:r>
            <a:r>
              <a:rPr lang="zh-CN" altLang="en-US" sz="2800" b="1" dirty="0">
                <a:solidFill>
                  <a:schemeClr val="tx1">
                    <a:lumMod val="50000"/>
                  </a:schemeClr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宋体"/>
                <a:sym typeface="+mn-ea"/>
              </a:rPr>
              <a:t>引种的时间、数量、体重</a:t>
            </a:r>
          </a:p>
        </p:txBody>
      </p:sp>
      <p:sp>
        <p:nvSpPr>
          <p:cNvPr id="21" name="矩形 20"/>
          <p:cNvSpPr/>
          <p:nvPr/>
        </p:nvSpPr>
        <p:spPr>
          <a:xfrm>
            <a:off x="546159" y="1451124"/>
            <a:ext cx="10982117" cy="392418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时间：</a:t>
            </a:r>
            <a:r>
              <a:rPr lang="zh-CN" altLang="en-US" sz="2800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ea"/>
              </a:rPr>
              <a:t>新建猪场应在建场前考查，避开养猪效益最高期，要分批引进。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数量：</a:t>
            </a:r>
            <a:r>
              <a:rPr lang="zh-CN" altLang="en-US" sz="2800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ea"/>
              </a:rPr>
              <a:t>要更新血缘可引进少量公猪母猪；新建场引种数量为本场总规模的</a:t>
            </a:r>
            <a:r>
              <a:rPr lang="en-US" altLang="zh-CN" sz="2800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ea"/>
              </a:rPr>
              <a:t>1/5-1/4</a:t>
            </a:r>
            <a:r>
              <a:rPr lang="zh-CN" altLang="en-US" sz="2800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ea"/>
              </a:rPr>
              <a:t>较适宜；引进公猪时要考虑有足够的血统及数量。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8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体重：</a:t>
            </a:r>
            <a:r>
              <a:rPr lang="en-US" altLang="zh-CN" sz="2800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ea"/>
              </a:rPr>
              <a:t>50-60kg</a:t>
            </a:r>
            <a:r>
              <a:rPr lang="zh-CN" altLang="en-US" sz="2800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ea"/>
              </a:rPr>
              <a:t>较合适，最晚也得在使用前</a:t>
            </a:r>
            <a:r>
              <a:rPr lang="en-US" altLang="zh-CN" sz="2800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ea"/>
              </a:rPr>
              <a:t>6-8</a:t>
            </a:r>
            <a:r>
              <a:rPr lang="zh-CN" altLang="en-US" sz="2800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ea"/>
              </a:rPr>
              <a:t>周龄购回。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1" name="Rectangle 3"/>
          <p:cNvSpPr>
            <a:spLocks noChangeArrowheads="1"/>
          </p:cNvSpPr>
          <p:nvPr/>
        </p:nvSpPr>
        <p:spPr bwMode="auto">
          <a:xfrm>
            <a:off x="2280270" y="2710136"/>
            <a:ext cx="1944688" cy="1008063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zh-CN" altLang="zh-CN">
              <a:solidFill>
                <a:srgbClr val="FF6600"/>
              </a:solidFill>
            </a:endParaRPr>
          </a:p>
        </p:txBody>
      </p:sp>
      <p:sp>
        <p:nvSpPr>
          <p:cNvPr id="452612" name="AutoShape 4"/>
          <p:cNvSpPr>
            <a:spLocks noChangeArrowheads="1"/>
          </p:cNvSpPr>
          <p:nvPr/>
        </p:nvSpPr>
        <p:spPr bwMode="auto">
          <a:xfrm>
            <a:off x="1992934" y="2133874"/>
            <a:ext cx="2447925" cy="5746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52613" name="Rectangle 5"/>
          <p:cNvSpPr>
            <a:spLocks noChangeArrowheads="1"/>
          </p:cNvSpPr>
          <p:nvPr/>
        </p:nvSpPr>
        <p:spPr bwMode="auto">
          <a:xfrm>
            <a:off x="3072433" y="2853010"/>
            <a:ext cx="144462" cy="6477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52614" name="Rectangle 6"/>
          <p:cNvSpPr>
            <a:spLocks noChangeArrowheads="1"/>
          </p:cNvSpPr>
          <p:nvPr/>
        </p:nvSpPr>
        <p:spPr bwMode="auto">
          <a:xfrm>
            <a:off x="3216896" y="2853010"/>
            <a:ext cx="144463" cy="6477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52615" name="Text Box 7"/>
          <p:cNvSpPr txBox="1">
            <a:spLocks noChangeArrowheads="1"/>
          </p:cNvSpPr>
          <p:nvPr/>
        </p:nvSpPr>
        <p:spPr bwMode="auto">
          <a:xfrm>
            <a:off x="2413867" y="3963964"/>
            <a:ext cx="16774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zh-CN" altLang="en-US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生产猪舍</a:t>
            </a:r>
          </a:p>
        </p:txBody>
      </p:sp>
      <p:sp>
        <p:nvSpPr>
          <p:cNvPr id="452616" name="Rectangle 8"/>
          <p:cNvSpPr>
            <a:spLocks noChangeArrowheads="1"/>
          </p:cNvSpPr>
          <p:nvPr/>
        </p:nvSpPr>
        <p:spPr bwMode="auto">
          <a:xfrm>
            <a:off x="7392020" y="2637111"/>
            <a:ext cx="1512888" cy="625475"/>
          </a:xfrm>
          <a:prstGeom prst="rect">
            <a:avLst/>
          </a:prstGeom>
          <a:solidFill>
            <a:srgbClr val="66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52617" name="AutoShape 9"/>
          <p:cNvSpPr>
            <a:spLocks noChangeArrowheads="1"/>
          </p:cNvSpPr>
          <p:nvPr/>
        </p:nvSpPr>
        <p:spPr bwMode="auto">
          <a:xfrm>
            <a:off x="7176120" y="2060849"/>
            <a:ext cx="1873250" cy="5746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52618" name="Rectangle 10"/>
          <p:cNvSpPr>
            <a:spLocks noChangeArrowheads="1"/>
          </p:cNvSpPr>
          <p:nvPr/>
        </p:nvSpPr>
        <p:spPr bwMode="auto">
          <a:xfrm>
            <a:off x="7896845" y="2710135"/>
            <a:ext cx="215900" cy="50323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52619" name="Rectangle 11"/>
          <p:cNvSpPr>
            <a:spLocks noChangeArrowheads="1"/>
          </p:cNvSpPr>
          <p:nvPr/>
        </p:nvSpPr>
        <p:spPr bwMode="auto">
          <a:xfrm>
            <a:off x="8112745" y="2710135"/>
            <a:ext cx="215900" cy="50323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52620" name="Text Box 12"/>
          <p:cNvSpPr txBox="1">
            <a:spLocks noChangeArrowheads="1"/>
          </p:cNvSpPr>
          <p:nvPr/>
        </p:nvSpPr>
        <p:spPr bwMode="auto">
          <a:xfrm>
            <a:off x="4962034" y="2607245"/>
            <a:ext cx="15663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100-300</a:t>
            </a:r>
            <a:r>
              <a:rPr lang="zh-CN" altLang="en-US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米</a:t>
            </a:r>
          </a:p>
        </p:txBody>
      </p:sp>
      <p:sp>
        <p:nvSpPr>
          <p:cNvPr id="452621" name="Text Box 13"/>
          <p:cNvSpPr txBox="1">
            <a:spLocks noChangeArrowheads="1"/>
          </p:cNvSpPr>
          <p:nvPr/>
        </p:nvSpPr>
        <p:spPr bwMode="auto">
          <a:xfrm>
            <a:off x="7609509" y="4005536"/>
            <a:ext cx="15843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30-45d</a:t>
            </a:r>
          </a:p>
        </p:txBody>
      </p:sp>
      <p:sp>
        <p:nvSpPr>
          <p:cNvPr id="452622" name="Line 14"/>
          <p:cNvSpPr>
            <a:spLocks noChangeShapeType="1"/>
          </p:cNvSpPr>
          <p:nvPr/>
        </p:nvSpPr>
        <p:spPr bwMode="auto">
          <a:xfrm flipH="1">
            <a:off x="4512296" y="3068910"/>
            <a:ext cx="24479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452623" name="Text Box 15"/>
          <p:cNvSpPr txBox="1">
            <a:spLocks noChangeArrowheads="1"/>
          </p:cNvSpPr>
          <p:nvPr/>
        </p:nvSpPr>
        <p:spPr bwMode="auto">
          <a:xfrm>
            <a:off x="7536483" y="3502299"/>
            <a:ext cx="12239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endParaRPr lang="zh-CN" altLang="zh-CN"/>
          </a:p>
        </p:txBody>
      </p:sp>
      <p:sp>
        <p:nvSpPr>
          <p:cNvPr id="452624" name="Text Box 16"/>
          <p:cNvSpPr txBox="1">
            <a:spLocks noChangeArrowheads="1"/>
          </p:cNvSpPr>
          <p:nvPr/>
        </p:nvSpPr>
        <p:spPr bwMode="auto">
          <a:xfrm>
            <a:off x="7465046" y="3429274"/>
            <a:ext cx="5762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zh-CN" altLang="zh-CN"/>
          </a:p>
        </p:txBody>
      </p:sp>
      <p:sp>
        <p:nvSpPr>
          <p:cNvPr id="452625" name="Text Box 17"/>
          <p:cNvSpPr txBox="1">
            <a:spLocks noChangeArrowheads="1"/>
          </p:cNvSpPr>
          <p:nvPr/>
        </p:nvSpPr>
        <p:spPr bwMode="auto">
          <a:xfrm>
            <a:off x="7609509" y="3502299"/>
            <a:ext cx="122237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zh-CN" altLang="en-US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隔离舍</a:t>
            </a:r>
          </a:p>
        </p:txBody>
      </p:sp>
      <p:sp>
        <p:nvSpPr>
          <p:cNvPr id="18" name="标题 3"/>
          <p:cNvSpPr txBox="1">
            <a:spLocks/>
          </p:cNvSpPr>
          <p:nvPr/>
        </p:nvSpPr>
        <p:spPr>
          <a:xfrm>
            <a:off x="1512310" y="435835"/>
            <a:ext cx="2999986" cy="661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indent="304800" algn="just">
              <a:lnSpc>
                <a:spcPct val="150000"/>
              </a:lnSpc>
              <a:spcAft>
                <a:spcPts val="0"/>
              </a:spcAft>
              <a:buClr>
                <a:srgbClr val="31B6FD"/>
              </a:buClr>
              <a:tabLst>
                <a:tab pos="3369310" algn="l"/>
              </a:tabLst>
              <a:defRPr sz="2800" b="1">
                <a:solidFill>
                  <a:schemeClr val="tx1">
                    <a:lumMod val="50000"/>
                  </a:schemeClr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宋体"/>
              </a:defRPr>
            </a:lvl1pPr>
            <a:lvl2pPr eaLnBrk="1" hangingPunct="1">
              <a:lnSpc>
                <a:spcPct val="90000"/>
              </a:lnSpc>
              <a:defRPr sz="3200">
                <a:solidFill>
                  <a:schemeClr val="accent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2pPr>
            <a:lvl3pPr eaLnBrk="1" hangingPunct="1">
              <a:lnSpc>
                <a:spcPct val="90000"/>
              </a:lnSpc>
              <a:defRPr sz="3200">
                <a:solidFill>
                  <a:schemeClr val="accent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3pPr>
            <a:lvl4pPr eaLnBrk="1" hangingPunct="1">
              <a:lnSpc>
                <a:spcPct val="90000"/>
              </a:lnSpc>
              <a:defRPr sz="3200">
                <a:solidFill>
                  <a:schemeClr val="accent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4pPr>
            <a:lvl5pPr eaLnBrk="1" hangingPunct="1">
              <a:lnSpc>
                <a:spcPct val="90000"/>
              </a:lnSpc>
              <a:defRPr sz="3200">
                <a:solidFill>
                  <a:schemeClr val="accent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</a:defRPr>
            </a:lvl9pPr>
          </a:lstStyle>
          <a:p>
            <a:r>
              <a:rPr lang="en-US" altLang="zh-CN" dirty="0" smtClean="0">
                <a:sym typeface="+mn-ea"/>
              </a:rPr>
              <a:t>4.</a:t>
            </a:r>
            <a:r>
              <a:rPr lang="zh-CN" altLang="en-US" dirty="0" smtClean="0">
                <a:sym typeface="+mn-ea"/>
              </a:rPr>
              <a:t>准备</a:t>
            </a:r>
            <a:r>
              <a:rPr lang="zh-CN" altLang="en-US" dirty="0">
                <a:sym typeface="+mn-ea"/>
              </a:rPr>
              <a:t>隔离舍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76616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6" name="Rectangle 2"/>
          <p:cNvSpPr>
            <a:spLocks noGrp="1" noChangeArrowheads="1"/>
          </p:cNvSpPr>
          <p:nvPr>
            <p:ph type="title"/>
          </p:nvPr>
        </p:nvSpPr>
        <p:spPr>
          <a:xfrm>
            <a:off x="616442" y="449091"/>
            <a:ext cx="3041160" cy="633573"/>
          </a:xfrm>
        </p:spPr>
        <p:txBody>
          <a:bodyPr/>
          <a:lstStyle/>
          <a:p>
            <a:r>
              <a:rPr lang="zh-CN" altLang="en-US" sz="2800" b="1" dirty="0">
                <a:latin typeface="华文细黑" panose="02010600040101010101" pitchFamily="2" charset="-122"/>
                <a:ea typeface="华文细黑" panose="02010600040101010101" pitchFamily="2" charset="-122"/>
              </a:rPr>
              <a:t>（</a:t>
            </a:r>
            <a:r>
              <a:rPr lang="zh-CN" altLang="en-US" sz="2800" b="1" dirty="0">
                <a:solidFill>
                  <a:schemeClr val="tx1">
                    <a:lumMod val="50000"/>
                  </a:schemeClr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二）引种关键</a:t>
            </a:r>
          </a:p>
        </p:txBody>
      </p:sp>
      <p:sp>
        <p:nvSpPr>
          <p:cNvPr id="477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8570" y="1268017"/>
            <a:ext cx="8842937" cy="1463984"/>
          </a:xfrm>
          <a:ln w="28575">
            <a:solidFill>
              <a:srgbClr val="00B050"/>
            </a:solidFill>
          </a:ln>
        </p:spPr>
        <p:txBody>
          <a:bodyPr/>
          <a:lstStyle/>
          <a:p>
            <a:pPr>
              <a:buFontTx/>
              <a:buNone/>
            </a:pPr>
            <a:r>
              <a:rPr lang="en-US" altLang="zh-CN" sz="2800" b="1" dirty="0">
                <a:solidFill>
                  <a:schemeClr val="tx1">
                    <a:lumMod val="50000"/>
                  </a:schemeClr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1.</a:t>
            </a:r>
            <a:r>
              <a:rPr lang="zh-CN" altLang="en-US" sz="2800" b="1" dirty="0">
                <a:solidFill>
                  <a:schemeClr val="tx1">
                    <a:lumMod val="50000"/>
                  </a:schemeClr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生产性</a:t>
            </a:r>
            <a:r>
              <a:rPr lang="zh-CN" altLang="en-US" sz="2800" b="1" dirty="0" smtClean="0">
                <a:solidFill>
                  <a:schemeClr val="tx1">
                    <a:lumMod val="50000"/>
                  </a:schemeClr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能测定</a:t>
            </a:r>
            <a:endParaRPr lang="en-US" altLang="zh-CN" sz="2800" b="1" dirty="0" smtClean="0">
              <a:solidFill>
                <a:schemeClr val="tx1">
                  <a:lumMod val="50000"/>
                </a:schemeClr>
              </a:solidFill>
              <a:latin typeface="华文细黑" panose="02010600040101010101" pitchFamily="2" charset="-122"/>
              <a:ea typeface="华文细黑" panose="02010600040101010101" pitchFamily="2" charset="-122"/>
            </a:endParaRPr>
          </a:p>
          <a:p>
            <a:pPr lvl="1">
              <a:buClrTx/>
              <a:buFont typeface="Wingdings" panose="05000000000000000000" pitchFamily="2" charset="2"/>
              <a:buChar char="ü"/>
            </a:pPr>
            <a:r>
              <a:rPr lang="zh-CN" altLang="en-US" sz="2400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要求父母性能测定成绩或生产记录评定；</a:t>
            </a:r>
          </a:p>
          <a:p>
            <a:pPr lvl="1">
              <a:buClrTx/>
              <a:buFont typeface="Wingdings" panose="05000000000000000000" pitchFamily="2" charset="2"/>
              <a:buChar char="ü"/>
            </a:pPr>
            <a:r>
              <a:rPr lang="zh-CN" altLang="en-US" sz="2400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重点选择某方面有突出表现的种猪，其他方面基本符合要求。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zh-CN" b="1" dirty="0">
              <a:solidFill>
                <a:schemeClr val="tx1">
                  <a:lumMod val="50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" name="标题 1"/>
          <p:cNvSpPr txBox="1">
            <a:spLocks/>
          </p:cNvSpPr>
          <p:nvPr/>
        </p:nvSpPr>
        <p:spPr bwMode="auto">
          <a:xfrm>
            <a:off x="1608570" y="3161942"/>
            <a:ext cx="8842937" cy="2845751"/>
          </a:xfrm>
          <a:prstGeom prst="rect">
            <a:avLst/>
          </a:prstGeom>
          <a:noFill/>
          <a:ln w="2857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等线 Light" panose="02010600030101010101" pitchFamily="2" charset="-122"/>
                <a:ea typeface="等线 Light" panose="02010600030101010101" pitchFamily="2" charset="-122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empus Sans ITC" panose="04020404030D07020202" pitchFamily="82" charset="0"/>
                <a:ea typeface="幼圆" panose="02010509060101010101" pitchFamily="49" charset="-122"/>
              </a:defRPr>
            </a:lvl9pPr>
          </a:lstStyle>
          <a:p>
            <a:pPr marL="357505" indent="-357505" defTabSz="914400">
              <a:spcBef>
                <a:spcPts val="1800"/>
              </a:spcBef>
              <a:buClr>
                <a:schemeClr val="tx1"/>
              </a:buClr>
              <a:buSzPct val="80000"/>
            </a:pPr>
            <a:r>
              <a:rPr lang="en-US" altLang="zh-CN" sz="2800" b="1" dirty="0" smtClean="0">
                <a:solidFill>
                  <a:schemeClr val="tx1">
                    <a:lumMod val="50000"/>
                  </a:schemeClr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+mn-cs"/>
              </a:rPr>
              <a:t>2.</a:t>
            </a:r>
            <a:r>
              <a:rPr lang="zh-CN" altLang="en-US" sz="2800" b="1" dirty="0" smtClean="0">
                <a:solidFill>
                  <a:schemeClr val="tx1">
                    <a:lumMod val="50000"/>
                  </a:schemeClr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+mn-cs"/>
              </a:rPr>
              <a:t>体型</a:t>
            </a:r>
            <a:r>
              <a:rPr lang="zh-CN" altLang="en-US" sz="2800" b="1" dirty="0">
                <a:solidFill>
                  <a:schemeClr val="tx1">
                    <a:lumMod val="50000"/>
                  </a:schemeClr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+mn-cs"/>
              </a:rPr>
              <a:t>外貌测定</a:t>
            </a:r>
            <a:endParaRPr lang="en-US" altLang="zh-CN" sz="2800" b="1" dirty="0">
              <a:solidFill>
                <a:schemeClr val="tx1">
                  <a:lumMod val="50000"/>
                </a:schemeClr>
              </a:solidFill>
              <a:latin typeface="华文细黑" panose="02010600040101010101" pitchFamily="2" charset="-122"/>
              <a:ea typeface="华文细黑" panose="02010600040101010101" pitchFamily="2" charset="-122"/>
              <a:cs typeface="+mn-cs"/>
            </a:endParaRPr>
          </a:p>
          <a:p>
            <a:pPr marL="357505" lvl="1" indent="-357505" defTabSz="914400">
              <a:lnSpc>
                <a:spcPct val="130000"/>
              </a:lnSpc>
              <a:buSzPct val="80000"/>
              <a:buFont typeface="Wingdings" panose="05000000000000000000" pitchFamily="2" charset="2"/>
              <a:buChar char="ü"/>
            </a:pPr>
            <a:r>
              <a:rPr lang="zh-CN" altLang="en-US" sz="2400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结构匀称，</a:t>
            </a:r>
          </a:p>
          <a:p>
            <a:pPr marL="357505" lvl="1" indent="-357505" defTabSz="914400">
              <a:lnSpc>
                <a:spcPct val="130000"/>
              </a:lnSpc>
              <a:buSzPct val="80000"/>
              <a:buFont typeface="Wingdings" panose="05000000000000000000" pitchFamily="2" charset="2"/>
              <a:buChar char="ü"/>
            </a:pPr>
            <a:r>
              <a:rPr lang="zh-CN" altLang="en-US" sz="2400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头颈结合良好</a:t>
            </a:r>
          </a:p>
          <a:p>
            <a:pPr marL="357505" lvl="1" indent="-357505" defTabSz="914400">
              <a:lnSpc>
                <a:spcPct val="130000"/>
              </a:lnSpc>
              <a:buSzPct val="80000"/>
              <a:buFont typeface="Wingdings" panose="05000000000000000000" pitchFamily="2" charset="2"/>
              <a:buChar char="ü"/>
            </a:pPr>
            <a:r>
              <a:rPr lang="zh-CN" altLang="en-US" sz="2400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背腰平直</a:t>
            </a:r>
          </a:p>
          <a:p>
            <a:pPr marL="357505" lvl="1" indent="-357505" defTabSz="914400">
              <a:lnSpc>
                <a:spcPct val="130000"/>
              </a:lnSpc>
              <a:buSzPct val="80000"/>
              <a:buFont typeface="Wingdings" panose="05000000000000000000" pitchFamily="2" charset="2"/>
              <a:buChar char="ü"/>
            </a:pPr>
            <a:r>
              <a:rPr lang="zh-CN" altLang="en-US" sz="2400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腹部发育充分但不下垂</a:t>
            </a:r>
          </a:p>
          <a:p>
            <a:pPr marL="357505" lvl="1" indent="-357505" defTabSz="914400">
              <a:lnSpc>
                <a:spcPct val="130000"/>
              </a:lnSpc>
              <a:buSzPct val="80000"/>
              <a:buFont typeface="Wingdings" panose="05000000000000000000" pitchFamily="2" charset="2"/>
              <a:buChar char="ü"/>
            </a:pPr>
            <a:r>
              <a:rPr lang="zh-CN" altLang="en-US" sz="2400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四肢端正健壮。</a:t>
            </a:r>
          </a:p>
        </p:txBody>
      </p:sp>
    </p:spTree>
    <p:extLst>
      <p:ext uri="{BB962C8B-B14F-4D97-AF65-F5344CB8AC3E}">
        <p14:creationId xmlns:p14="http://schemas.microsoft.com/office/powerpoint/2010/main" val="3540409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80786" y="913480"/>
            <a:ext cx="9627094" cy="3530333"/>
          </a:xfrm>
          <a:ln w="28575">
            <a:solidFill>
              <a:srgbClr val="00B050"/>
            </a:solidFill>
          </a:ln>
        </p:spPr>
        <p:txBody>
          <a:bodyPr/>
          <a:lstStyle/>
          <a:p>
            <a:pPr marL="0" lvl="1" indent="0">
              <a:buClrTx/>
              <a:buNone/>
            </a:pPr>
            <a:r>
              <a:rPr lang="en-US" altLang="zh-CN" sz="2800" b="1" dirty="0">
                <a:solidFill>
                  <a:schemeClr val="tx1">
                    <a:lumMod val="50000"/>
                  </a:schemeClr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3.</a:t>
            </a:r>
            <a:r>
              <a:rPr lang="zh-CN" altLang="en-US" sz="2800" b="1" dirty="0">
                <a:solidFill>
                  <a:schemeClr val="tx1">
                    <a:lumMod val="50000"/>
                  </a:schemeClr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健康检查测定</a:t>
            </a:r>
          </a:p>
          <a:p>
            <a:pPr lvl="1">
              <a:buClrTx/>
              <a:buFont typeface="Wingdings" panose="05000000000000000000" pitchFamily="2" charset="2"/>
              <a:buChar char="ü"/>
            </a:pPr>
            <a:r>
              <a:rPr lang="zh-CN" altLang="en-US" sz="2400" b="1" dirty="0" smtClean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不</a:t>
            </a:r>
            <a:r>
              <a:rPr lang="zh-CN" altLang="en-US" sz="2400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到疫区</a:t>
            </a:r>
            <a:r>
              <a:rPr lang="zh-CN" altLang="en-US" sz="2400" b="1" dirty="0" smtClean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引种</a:t>
            </a:r>
            <a:endParaRPr lang="en-US" altLang="zh-CN" sz="2400" b="1" dirty="0">
              <a:solidFill>
                <a:schemeClr val="tx1">
                  <a:lumMod val="50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lvl="1">
              <a:buClrTx/>
              <a:buFont typeface="Wingdings" panose="05000000000000000000" pitchFamily="2" charset="2"/>
              <a:buChar char="ü"/>
            </a:pPr>
            <a:r>
              <a:rPr lang="zh-CN" altLang="en-US" sz="2400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考察目标猪场的兽医卫生制度是否健全</a:t>
            </a:r>
            <a:endParaRPr lang="en-US" altLang="zh-CN" sz="2400" b="1" dirty="0">
              <a:solidFill>
                <a:schemeClr val="tx1">
                  <a:lumMod val="50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lvl="1">
              <a:buClrTx/>
              <a:buFont typeface="Wingdings" panose="05000000000000000000" pitchFamily="2" charset="2"/>
              <a:buChar char="ü"/>
            </a:pPr>
            <a:r>
              <a:rPr lang="zh-CN" altLang="en-US" sz="2400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猪场的管理是否规范</a:t>
            </a:r>
            <a:endParaRPr lang="en-US" altLang="zh-CN" sz="2400" b="1" dirty="0">
              <a:solidFill>
                <a:schemeClr val="tx1">
                  <a:lumMod val="50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lvl="1">
              <a:buClrTx/>
              <a:buFont typeface="Wingdings" panose="05000000000000000000" pitchFamily="2" charset="2"/>
              <a:buChar char="ü"/>
            </a:pPr>
            <a:r>
              <a:rPr lang="zh-CN" altLang="en-US" sz="2400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猪场疫病免疫制度是否完整</a:t>
            </a:r>
            <a:endParaRPr lang="en-US" altLang="zh-CN" sz="2400" b="1" dirty="0">
              <a:solidFill>
                <a:schemeClr val="tx1">
                  <a:lumMod val="50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lvl="1">
              <a:buClrTx/>
              <a:buFont typeface="Wingdings" panose="05000000000000000000" pitchFamily="2" charset="2"/>
              <a:buChar char="ü"/>
            </a:pPr>
            <a:r>
              <a:rPr lang="zh-CN" altLang="en-US" sz="2400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检查被选猪只健康状况</a:t>
            </a:r>
            <a:endParaRPr lang="en-US" altLang="zh-CN" sz="2400" b="1" dirty="0">
              <a:solidFill>
                <a:schemeClr val="tx1">
                  <a:lumMod val="50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lvl="1">
              <a:buClrTx/>
              <a:buFont typeface="Wingdings" panose="05000000000000000000" pitchFamily="2" charset="2"/>
              <a:buChar char="ü"/>
            </a:pPr>
            <a:r>
              <a:rPr lang="zh-CN" altLang="en-US" sz="2400" b="1" dirty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必要时对可能存在的传染病开展实验室检测</a:t>
            </a:r>
            <a:r>
              <a:rPr lang="zh-CN" altLang="en-US" sz="2400" b="1" dirty="0" smtClean="0">
                <a:solidFill>
                  <a:schemeClr val="tx1">
                    <a:lumMod val="50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。</a:t>
            </a:r>
            <a:endParaRPr lang="en-US" altLang="zh-CN" sz="2400" b="1" dirty="0">
              <a:solidFill>
                <a:schemeClr val="tx1">
                  <a:lumMod val="50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50852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当图网 www.99ppt.co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MODEL_TYPE" val="cover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MODEL_TYPE" val="time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MODEL_TYPE" val="timelin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MODEL_TYPE" val="time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MODEL_TYPE" val="timeline"/>
</p:tagLst>
</file>

<file path=ppt/theme/theme1.xml><?xml version="1.0" encoding="utf-8"?>
<a:theme xmlns:a="http://schemas.openxmlformats.org/drawingml/2006/main" name="当图网 www.99ppt.com ">
  <a:themeElements>
    <a:clrScheme name="自定义 68">
      <a:dk1>
        <a:srgbClr val="4D4D4D"/>
      </a:dk1>
      <a:lt1>
        <a:srgbClr val="FFFFFF"/>
      </a:lt1>
      <a:dk2>
        <a:srgbClr val="4D4D4D"/>
      </a:dk2>
      <a:lt2>
        <a:srgbClr val="FFFFFF"/>
      </a:lt2>
      <a:accent1>
        <a:srgbClr val="4D4D4D"/>
      </a:accent1>
      <a:accent2>
        <a:srgbClr val="4E617A"/>
      </a:accent2>
      <a:accent3>
        <a:srgbClr val="6688BE"/>
      </a:accent3>
      <a:accent4>
        <a:srgbClr val="A55DAB"/>
      </a:accent4>
      <a:accent5>
        <a:srgbClr val="BA466F"/>
      </a:accent5>
      <a:accent6>
        <a:srgbClr val="D42C44"/>
      </a:accent6>
      <a:hlink>
        <a:srgbClr val="002060"/>
      </a:hlink>
      <a:folHlink>
        <a:srgbClr val="7F7F7F"/>
      </a:folHlink>
    </a:clrScheme>
    <a:fontScheme name="自定义 2">
      <a:majorFont>
        <a:latin typeface="等线 Light"/>
        <a:ea typeface="微软雅黑"/>
        <a:cs typeface=""/>
      </a:majorFont>
      <a:minorFont>
        <a:latin typeface="等线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noFill/>
        </a:ln>
      </a:spPr>
      <a:bodyPr rtlCol="0" anchor="ctr">
        <a:noAutofit/>
      </a:bodyPr>
      <a:lstStyle>
        <a:defPPr marL="285750" indent="-285750">
          <a:lnSpc>
            <a:spcPct val="150000"/>
          </a:lnSpc>
          <a:buFont typeface="Wingdings" panose="05000000000000000000" pitchFamily="2" charset="2"/>
          <a:buChar char="Ø"/>
          <a:defRPr lang="en-US" altLang="zh-CN" sz="2800" b="1" dirty="0">
            <a:solidFill>
              <a:schemeClr val="tx1"/>
            </a:solidFill>
            <a:latin typeface="幼圆" panose="02010509060101010101" pitchFamily="49" charset="-122"/>
            <a:ea typeface="幼圆" panose="02010509060101010101" pitchFamily="49" charset="-122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小碎花校园清新毕业答辩模板</Template>
  <TotalTime>2581</TotalTime>
  <Words>828</Words>
  <Application>Microsoft Office PowerPoint</Application>
  <PresentationFormat>宽屏</PresentationFormat>
  <Paragraphs>87</Paragraphs>
  <Slides>13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8" baseType="lpstr">
      <vt:lpstr>等线</vt:lpstr>
      <vt:lpstr>等线 Light</vt:lpstr>
      <vt:lpstr>黑体</vt:lpstr>
      <vt:lpstr>华文楷体</vt:lpstr>
      <vt:lpstr>华文细黑</vt:lpstr>
      <vt:lpstr>宋体</vt:lpstr>
      <vt:lpstr>微软雅黑</vt:lpstr>
      <vt:lpstr>幼圆</vt:lpstr>
      <vt:lpstr>Arial</vt:lpstr>
      <vt:lpstr>Calibri</vt:lpstr>
      <vt:lpstr>Tempus Sans ITC</vt:lpstr>
      <vt:lpstr>Times New Roman</vt:lpstr>
      <vt:lpstr>Wingdings</vt:lpstr>
      <vt:lpstr>Wingdings 2</vt:lpstr>
      <vt:lpstr>当图网 www.99ppt.com </vt:lpstr>
      <vt:lpstr>PowerPoint 演示文稿</vt:lpstr>
      <vt:lpstr>目的要求：</vt:lpstr>
      <vt:lpstr>二、种猪引入（引种）</vt:lpstr>
      <vt:lpstr>（一）引种准备</vt:lpstr>
      <vt:lpstr>2．确定目标猪场  </vt:lpstr>
      <vt:lpstr>3.确定引种的时间、数量、体重</vt:lpstr>
      <vt:lpstr>PowerPoint 演示文稿</vt:lpstr>
      <vt:lpstr>（二）引种关键</vt:lpstr>
      <vt:lpstr>PowerPoint 演示文稿</vt:lpstr>
      <vt:lpstr>PowerPoint 演示文稿</vt:lpstr>
      <vt:lpstr>（四）入场管理</vt:lpstr>
      <vt:lpstr>复习思考题</vt:lpstr>
      <vt:lpstr>PowerPoint 演示文稿</vt:lpstr>
    </vt:vector>
  </TitlesOfParts>
  <Manager>当图网 www.99ppt.com</Manager>
  <Company>当图网 www.99ppt.com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当图网 www.99ppt.com</dc:title>
  <dc:creator>当图网 www.99ppt.com</dc:creator>
  <cp:keywords>当图网 www.99ppt.com</cp:keywords>
  <dc:description>当图网 www.99ppt.com</dc:description>
  <cp:lastModifiedBy>FKL</cp:lastModifiedBy>
  <cp:revision>402</cp:revision>
  <dcterms:created xsi:type="dcterms:W3CDTF">2016-05-11T13:49:00Z</dcterms:created>
  <dcterms:modified xsi:type="dcterms:W3CDTF">2021-01-25T06:49:38Z</dcterms:modified>
  <cp:category>当图网 www.99ppt.com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2052-11.1.0.9098</vt:lpwstr>
  </property>
</Properties>
</file>