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59" r:id="rId5"/>
    <p:sldId id="264" r:id="rId6"/>
    <p:sldId id="266" r:id="rId7"/>
    <p:sldId id="270" r:id="rId8"/>
    <p:sldId id="276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标题 140289"/>
          <p:cNvSpPr>
            <a:spLocks noGrp="1" noRot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40291" name="副标题 140290"/>
          <p:cNvSpPr>
            <a:spLocks noGrp="1" noRot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342900" lvl="1" indent="0" algn="ctr">
              <a:buNone/>
              <a:defRPr/>
            </a:lvl2pPr>
            <a:lvl3pPr marL="685800" lvl="2" indent="0" algn="ctr">
              <a:buNone/>
              <a:defRPr/>
            </a:lvl3pPr>
            <a:lvl4pPr marL="1028700" lvl="3" indent="0" algn="ctr">
              <a:buNone/>
              <a:defRPr/>
            </a:lvl4pPr>
            <a:lvl5pPr marL="13716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0292" name="日期占位符 140291"/>
          <p:cNvSpPr>
            <a:spLocks noGrp="1"/>
          </p:cNvSpPr>
          <p:nvPr>
            <p:ph type="dt" sz="half" idx="2"/>
          </p:nvPr>
        </p:nvSpPr>
        <p:spPr>
          <a:xfrm>
            <a:off x="402169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5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3" name="页脚占位符 140292"/>
          <p:cNvSpPr>
            <a:spLocks noGrp="1"/>
          </p:cNvSpPr>
          <p:nvPr>
            <p:ph type="ftr" sz="quarter" idx="3"/>
          </p:nvPr>
        </p:nvSpPr>
        <p:spPr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5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4" name="灯片编号占位符 140293"/>
          <p:cNvSpPr>
            <a:spLocks noGrp="1"/>
          </p:cNvSpPr>
          <p:nvPr>
            <p:ph type="sldNum" sz="quarter" idx="4"/>
          </p:nvPr>
        </p:nvSpPr>
        <p:spPr>
          <a:xfrm>
            <a:off x="8737601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5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6094" y="685800"/>
            <a:ext cx="2847975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9" y="685800"/>
            <a:ext cx="8378825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标题 140289"/>
          <p:cNvSpPr>
            <a:spLocks noGrp="1" noRot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40291" name="副标题 140290"/>
          <p:cNvSpPr>
            <a:spLocks noGrp="1" noRot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0292" name="日期占位符 140291"/>
          <p:cNvSpPr>
            <a:spLocks noGrp="1"/>
          </p:cNvSpPr>
          <p:nvPr>
            <p:ph type="dt" sz="half" idx="2"/>
          </p:nvPr>
        </p:nvSpPr>
        <p:spPr>
          <a:xfrm>
            <a:off x="402167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3" name="页脚占位符 140292"/>
          <p:cNvSpPr>
            <a:spLocks noGrp="1"/>
          </p:cNvSpPr>
          <p:nvPr>
            <p:ph type="ftr" sz="quarter" idx="3"/>
          </p:nvPr>
        </p:nvSpPr>
        <p:spPr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294" name="灯片编号占位符 140293"/>
          <p:cNvSpPr>
            <a:spLocks noGrp="1"/>
          </p:cNvSpPr>
          <p:nvPr>
            <p:ph type="sldNum" sz="quarter" idx="4"/>
          </p:nvPr>
        </p:nvSpPr>
        <p:spPr>
          <a:xfrm>
            <a:off x="8737600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79957" cy="3886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4111" y="1981200"/>
            <a:ext cx="5579957" cy="3886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6092" y="685800"/>
            <a:ext cx="2847975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78825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79957" cy="3886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4112" y="1981200"/>
            <a:ext cx="5579957" cy="3886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7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7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39265"/>
          <p:cNvSpPr>
            <a:spLocks noGrp="1" noRot="1"/>
          </p:cNvSpPr>
          <p:nvPr>
            <p:ph type="title"/>
          </p:nvPr>
        </p:nvSpPr>
        <p:spPr>
          <a:xfrm>
            <a:off x="402168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39266"/>
          <p:cNvSpPr>
            <a:spLocks noGrp="1" noRot="1"/>
          </p:cNvSpPr>
          <p:nvPr>
            <p:ph type="body"/>
          </p:nvPr>
        </p:nvSpPr>
        <p:spPr>
          <a:xfrm>
            <a:off x="406401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5717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1463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9268" name="日期占位符 139267"/>
          <p:cNvSpPr>
            <a:spLocks noGrp="1"/>
          </p:cNvSpPr>
          <p:nvPr>
            <p:ph type="dt" sz="half" idx="2"/>
          </p:nvPr>
        </p:nvSpPr>
        <p:spPr>
          <a:xfrm>
            <a:off x="402169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69" name="页脚占位符 139268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70" name="灯片编号占位符 139269"/>
          <p:cNvSpPr>
            <a:spLocks noGrp="1"/>
          </p:cNvSpPr>
          <p:nvPr>
            <p:ph type="sldNum" sz="quarter" idx="4"/>
          </p:nvPr>
        </p:nvSpPr>
        <p:spPr>
          <a:xfrm>
            <a:off x="8737601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39265"/>
          <p:cNvSpPr>
            <a:spLocks noGrp="1" noRot="1"/>
          </p:cNvSpPr>
          <p:nvPr>
            <p:ph type="title"/>
          </p:nvPr>
        </p:nvSpPr>
        <p:spPr>
          <a:xfrm>
            <a:off x="402167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39266"/>
          <p:cNvSpPr>
            <a:spLocks noGrp="1" noRot="1"/>
          </p:cNvSpPr>
          <p:nvPr>
            <p:ph type="body"/>
          </p:nvPr>
        </p:nvSpPr>
        <p:spPr>
          <a:xfrm>
            <a:off x="406400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9268" name="日期占位符 139267"/>
          <p:cNvSpPr>
            <a:spLocks noGrp="1"/>
          </p:cNvSpPr>
          <p:nvPr>
            <p:ph type="dt" sz="half" idx="2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69" name="页脚占位符 139268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70" name="灯片编号占位符 139269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2425065" y="1687830"/>
            <a:ext cx="6858000" cy="47244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</a:lstStyle>
          <a:p>
            <a:pPr algn="l" defTabSz="685800"/>
            <a:r>
              <a:rPr lang="zh-CN" altLang="en-US" sz="2800" dirty="0">
                <a:solidFill>
                  <a:srgbClr val="CCECFF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模块二    家畜解剖生理的认知</a:t>
            </a:r>
            <a:endParaRPr lang="zh-CN" altLang="en-US" sz="2800" dirty="0">
              <a:solidFill>
                <a:srgbClr val="CCECFF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2667000" y="3558778"/>
            <a:ext cx="6858000" cy="1241822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750"/>
              </a:spcBef>
            </a:pPr>
            <a:r>
              <a:rPr lang="zh-CN" altLang="en-US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项目九      神经系统与感觉器官的认识</a:t>
            </a:r>
            <a:endParaRPr lang="zh-CN" altLang="en-US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defTabSz="685800">
              <a:spcBef>
                <a:spcPts val="750"/>
              </a:spcBef>
            </a:pPr>
            <a:endParaRPr lang="zh-CN" altLang="en-US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defTabSz="685800">
              <a:spcBef>
                <a:spcPts val="750"/>
              </a:spcBef>
            </a:pPr>
            <a:r>
              <a:rPr lang="zh-CN" altLang="en-US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任务四     猪解剖及器官观察</a:t>
            </a:r>
            <a:endParaRPr lang="zh-CN" altLang="en-US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1201420" y="1107440"/>
            <a:ext cx="9144000" cy="6299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教学目标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1201420" y="2143760"/>
            <a:ext cx="8279765" cy="3261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rPr>
              <a:t>了解猪解剖意义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rPr>
              <a:t>掌握解剖猪方法步骤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</a:rPr>
              <a:t>熟练解剖猪及识别猪内脏主要器官位置、形态结构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9005" y="594995"/>
            <a:ext cx="10224770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918210"/>
            <a:r>
              <a:rPr lang="zh-CN" sz="2400" b="1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技能训练</a:t>
            </a:r>
            <a:r>
              <a:rPr lang="en-US" sz="2400" b="1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猪解剖及内脏主要器官位置、形态结构观察</a:t>
            </a:r>
            <a:r>
              <a:rPr lang="en-US" sz="2400" b="1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zh-CN" sz="2400" b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（一）实验目的要求</a:t>
            </a:r>
            <a:r>
              <a:rPr lang="en-US" sz="2400" b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400" b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了解猪各系统器官组成及相互间位置关系；掌握猪的解剖方法与程序；识别猪主要内脏器官位置、形态结构（二）实验材料</a:t>
            </a:r>
            <a:r>
              <a:rPr lang="en-US" sz="2400" b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400" b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活猪（公、母）、常用解剖器械（手术刀、剪刀、镊子、手锯等。（三）实验方法与步骤</a:t>
            </a:r>
            <a:endParaRPr lang="zh-CN" sz="2400" b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40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颈部放血致死、</a:t>
            </a: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仰卧保定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腹腔、骨盆腔器官剖开及脏器采出观察：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胸腔剖开及脏器采出观察：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口和颈部器官分离采出及观察。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颅腔剖开及脑采出观察。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关节及肌肉、神经观察。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endParaRPr lang="zh-CN" altLang="en-US" sz="2400" b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5666" name="图片 1265665" descr="切开右后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330" y="1337310"/>
            <a:ext cx="3637915" cy="2456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1219835" y="558800"/>
            <a:ext cx="2640965" cy="734695"/>
          </a:xfrm>
        </p:spPr>
        <p:txBody>
          <a:bodyPr/>
          <a:p>
            <a:r>
              <a:rPr lang="zh-CN" altLang="en-US" sz="2400"/>
              <a:t>放血致死、固定</a:t>
            </a:r>
            <a:endParaRPr lang="zh-CN" altLang="en-US" sz="2400"/>
          </a:p>
        </p:txBody>
      </p:sp>
      <p:pic>
        <p:nvPicPr>
          <p:cNvPr id="1266690" name="图片 1266689" descr="切开胸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760" y="1350645"/>
            <a:ext cx="3574415" cy="2455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9762" name="图片 1269761" descr="切开胸腹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0595" y="1368425"/>
            <a:ext cx="3120390" cy="2504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170805" y="65532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剖开胸腹腔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1635" y="64960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剖开胸腹腔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885" y="4017010"/>
            <a:ext cx="3572510" cy="23069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indent="266700" algn="l" fontAlgn="base"/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放血致死、仰卧位：先切断肩胛骨内侧和髋关节周围的肌肉</a:t>
            </a: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仅以部分皮肤与躯体相连</a:t>
            </a: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将四肢向外侧摊开</a:t>
            </a: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以保持尸体仰卧位置。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6490" y="3951605"/>
            <a:ext cx="68808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.</a:t>
            </a:r>
            <a:r>
              <a:rPr lang="zh-CN" altLang="en-US">
                <a:sym typeface="+mn-ea"/>
              </a:rPr>
              <a:t>腹腔</a:t>
            </a:r>
            <a:r>
              <a:rPr lang="zh-CN" altLang="en-US"/>
              <a:t>剖开：从剑状软骨后方沿腹壁正中线由前向后至耻骨联合切开腹壁,再从剑状软骨沿左右两侧肋骨后缘切开至腰椎横突，并向两侧分开,暴露腹腔脏器，</a:t>
            </a:r>
            <a:r>
              <a:rPr lang="zh-CN" altLang="en-US">
                <a:sym typeface="+mn-ea"/>
              </a:rPr>
              <a:t>观察腹腔各脏器的位置、腹膜等</a:t>
            </a:r>
            <a:r>
              <a:rPr lang="zh-CN" altLang="en-US"/>
              <a:t>；在骨盆腔中结扎并</a:t>
            </a:r>
            <a:r>
              <a:rPr lang="zh-CN" altLang="en-US">
                <a:sym typeface="+mn-ea"/>
              </a:rPr>
              <a:t>切断</a:t>
            </a:r>
            <a:r>
              <a:rPr lang="zh-CN" altLang="en-US"/>
              <a:t>直肠</a:t>
            </a:r>
            <a:r>
              <a:rPr lang="zh-CN" altLang="en-US">
                <a:sym typeface="+mn-ea"/>
              </a:rPr>
              <a:t>；</a:t>
            </a:r>
            <a:r>
              <a:rPr lang="zh-CN" altLang="en-US"/>
              <a:t>在胃前结扎剪断食管,取出全部胃肠道，逐一观察。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45710" y="5232400"/>
            <a:ext cx="67551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胸腔剖开：用刀(或剪)切断两侧肋软骨与肋骨结合部,划断脊柱左右两侧肋骨与胸椎连接部肌肉,按压两侧胸壁肋骨,折断肋骨与胸椎的连接,即可敞开胸腔。观察胸膜、</a:t>
            </a:r>
            <a:r>
              <a:rPr lang="zh-CN" altLang="en-US">
                <a:sym typeface="+mn-ea"/>
              </a:rPr>
              <a:t>胸腔</a:t>
            </a:r>
            <a:r>
              <a:rPr lang="zh-CN" altLang="en-US"/>
              <a:t>器官位置形态等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5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5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65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65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6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6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9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9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1810" name="图片 1271809" descr="查看器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445" y="1226185"/>
            <a:ext cx="3906520" cy="2517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71811" name="标题 1271810"/>
          <p:cNvSpPr>
            <a:spLocks noGrp="1"/>
          </p:cNvSpPr>
          <p:nvPr>
            <p:ph type="title"/>
          </p:nvPr>
        </p:nvSpPr>
        <p:spPr>
          <a:xfrm>
            <a:off x="1360805" y="670560"/>
            <a:ext cx="2228215" cy="429260"/>
          </a:xfrm>
        </p:spPr>
        <p:txBody>
          <a:bodyPr lIns="92075" tIns="46038" rIns="92075" bIns="46038" anchor="b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1" u="none" strike="noStrike" kern="1200" cap="none" spc="0" normalizeH="0" baseline="0" noProof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胃肠观察</a:t>
            </a:r>
            <a:endParaRPr kumimoji="0" lang="zh-CN" altLang="en-US" sz="2400" b="0" i="1" u="none" strike="noStrike" kern="1200" cap="none" spc="0" normalizeH="0" baseline="0" noProof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1281026" name="图片 1281025" descr="取出胸腔器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155" y="1289050"/>
            <a:ext cx="3889375" cy="247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790565" y="68707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取出肺并观察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1326082" name="图片 1326081" descr="心脏切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3660" y="1336675"/>
            <a:ext cx="2962275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6083" name="标题 1326082"/>
          <p:cNvSpPr>
            <a:spLocks noGrp="1"/>
          </p:cNvSpPr>
          <p:nvPr/>
        </p:nvSpPr>
        <p:spPr>
          <a:xfrm>
            <a:off x="9407525" y="675640"/>
            <a:ext cx="2345055" cy="43243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剖开</a:t>
            </a:r>
            <a:r>
              <a:rPr kumimoji="0" lang="zh-CN" altLang="en-US" sz="2400" b="0" u="none" strike="noStrike" kern="1200" cap="none" spc="0" normalizeH="0" baseline="0" noProof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心腔并观察</a:t>
            </a:r>
            <a:endParaRPr kumimoji="0" lang="zh-CN" altLang="en-US" sz="2400" b="0" u="none" strike="noStrike" kern="1200" cap="none" spc="0" normalizeH="0" baseline="0" noProof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1323010" name="图片 1323009" descr="脾切面检查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830" y="3900170"/>
            <a:ext cx="3733165" cy="206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88720" y="614045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脾剖开与观察</a:t>
            </a:r>
            <a:endParaRPr lang="zh-CN" altLang="en-US"/>
          </a:p>
        </p:txBody>
      </p:sp>
      <p:pic>
        <p:nvPicPr>
          <p:cNvPr id="1335298" name="图片 1335297" descr="肾检查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1540" y="3869690"/>
            <a:ext cx="4125595" cy="2063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299" name="标题 1335298"/>
          <p:cNvSpPr>
            <a:spLocks noGrp="1"/>
          </p:cNvSpPr>
          <p:nvPr/>
        </p:nvSpPr>
        <p:spPr>
          <a:xfrm>
            <a:off x="5361940" y="5857240"/>
            <a:ext cx="3276600" cy="7651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i="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剖开肾并观察</a:t>
            </a:r>
            <a:endParaRPr lang="zh-CN" altLang="en-US" sz="2400" i="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84098" name="图片 1284097" descr="取出肝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6525" y="3853815"/>
            <a:ext cx="2711450" cy="2189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4099" name="标题 1284098"/>
          <p:cNvSpPr>
            <a:spLocks noGrp="1"/>
          </p:cNvSpPr>
          <p:nvPr/>
        </p:nvSpPr>
        <p:spPr>
          <a:xfrm>
            <a:off x="9516110" y="6118860"/>
            <a:ext cx="1551305" cy="55308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i="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取出肝脏</a:t>
            </a:r>
            <a:endParaRPr lang="zh-CN" altLang="en-US" sz="2400" b="1" i="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1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1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7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2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2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2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2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32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3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8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8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8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1811" grpId="0"/>
      <p:bldP spid="1326083" grpId="0"/>
      <p:bldP spid="1335299" grpId="0"/>
      <p:bldP spid="12840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6930" name="图片 1276929" descr="颌政治结淋巴结检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455" y="1602740"/>
            <a:ext cx="3669665" cy="2065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1345565" y="843280"/>
            <a:ext cx="2658745" cy="545465"/>
          </a:xfrm>
        </p:spPr>
        <p:txBody>
          <a:bodyPr/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下颌剖开与观察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80002" name="图片 1280001" descr="取出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290" y="1651000"/>
            <a:ext cx="3561080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/>
          <p:nvPr/>
        </p:nvSpPr>
        <p:spPr>
          <a:xfrm>
            <a:off x="4791710" y="891540"/>
            <a:ext cx="2658745" cy="5454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舌观察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71010" name="内容占位符 3"/>
          <p:cNvPicPr>
            <a:picLocks noGrp="1" noChangeAspect="1"/>
          </p:cNvPicPr>
          <p:nvPr/>
        </p:nvPicPr>
        <p:blipFill>
          <a:blip r:embed="rId3"/>
          <a:srcRect r="45379" b="21570"/>
          <a:stretch>
            <a:fillRect/>
          </a:stretch>
        </p:blipFill>
        <p:spPr>
          <a:xfrm>
            <a:off x="8413115" y="1610360"/>
            <a:ext cx="3227705" cy="2195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/>
          <p:nvPr/>
        </p:nvSpPr>
        <p:spPr>
          <a:xfrm>
            <a:off x="8362950" y="923290"/>
            <a:ext cx="2658745" cy="5454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颅腔剖开及脑观察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73058" name="内容占位符 3"/>
          <p:cNvPicPr>
            <a:picLocks noGrp="1" noChangeAspect="1"/>
          </p:cNvPicPr>
          <p:nvPr/>
        </p:nvPicPr>
        <p:blipFill>
          <a:blip r:embed="rId4"/>
          <a:srcRect r="42704" b="25365"/>
          <a:stretch>
            <a:fillRect/>
          </a:stretch>
        </p:blipFill>
        <p:spPr>
          <a:xfrm>
            <a:off x="2727960" y="3773805"/>
            <a:ext cx="3704590" cy="23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/>
          <p:nvPr/>
        </p:nvSpPr>
        <p:spPr>
          <a:xfrm>
            <a:off x="24765" y="4998085"/>
            <a:ext cx="2658745" cy="5454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鼻剖开与鼻腔观察</a:t>
            </a: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86146" name="图片 1286145" descr="检查关节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8905" y="3822700"/>
            <a:ext cx="3607435" cy="2411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187940" y="4786630"/>
            <a:ext cx="1554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ea typeface="方正准圆简体" pitchFamily="2" charset="-122"/>
                <a:sym typeface="+mn-ea"/>
              </a:rPr>
              <a:t>关节肌肉观察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0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0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8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2425065" y="1687830"/>
            <a:ext cx="6858000" cy="47244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</a:lstStyle>
          <a:p>
            <a:pPr algn="l" defTabSz="685800"/>
            <a:r>
              <a:rPr lang="en-US" altLang="zh-CN" sz="2800" dirty="0">
                <a:solidFill>
                  <a:srgbClr val="CCECFF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2800" dirty="0">
                <a:solidFill>
                  <a:srgbClr val="CCECFF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复习思考题</a:t>
            </a:r>
            <a:endParaRPr lang="zh-CN" altLang="en-US" sz="2800" dirty="0">
              <a:solidFill>
                <a:srgbClr val="CCECFF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2667000" y="3558540"/>
            <a:ext cx="8037195" cy="1242060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spcBef>
                <a:spcPts val="750"/>
              </a:spcBef>
            </a:pPr>
            <a:r>
              <a:rPr lang="en-US" altLang="zh-CN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1.</a:t>
            </a:r>
            <a:r>
              <a:rPr lang="zh-CN" altLang="en-US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简述猪解剖方法步骤。</a:t>
            </a:r>
            <a:endParaRPr lang="zh-CN" altLang="en-US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algn="l" defTabSz="685800">
              <a:spcBef>
                <a:spcPts val="750"/>
              </a:spcBef>
            </a:pPr>
            <a:endParaRPr lang="en-US" altLang="zh-CN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algn="l" defTabSz="685800">
              <a:spcBef>
                <a:spcPts val="750"/>
              </a:spcBef>
            </a:pPr>
            <a:r>
              <a:rPr lang="en-US" altLang="zh-CN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2.</a:t>
            </a:r>
            <a:r>
              <a:rPr lang="zh-CN" altLang="en-US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简述猪</a:t>
            </a:r>
            <a:r>
              <a:rPr lang="zh-CN" altLang="en-US" b="1" dirty="0">
                <a:solidFill>
                  <a:srgbClr val="CCECFF">
                    <a:lumMod val="10000"/>
                  </a:srgbClr>
                </a:solidFill>
                <a:latin typeface="Arial" panose="020B0604020202020204"/>
                <a:ea typeface="宋体" panose="02010600030101010101" pitchFamily="2" charset="-122"/>
              </a:rPr>
              <a:t>内脏主要器官在体表投影位置、形态结构</a:t>
            </a:r>
            <a:endParaRPr lang="zh-CN" altLang="en-US" b="1" dirty="0">
              <a:solidFill>
                <a:srgbClr val="CCECFF">
                  <a:lumMod val="10000"/>
                </a:srgbClr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WPS 演示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Arial</vt:lpstr>
      <vt:lpstr>Wingdings</vt:lpstr>
      <vt:lpstr>方正准圆简体</vt:lpstr>
      <vt:lpstr>微软雅黑</vt:lpstr>
      <vt:lpstr>Arial Unicode MS</vt:lpstr>
      <vt:lpstr>古瓶荷花</vt:lpstr>
      <vt:lpstr>1_古瓶荷花</vt:lpstr>
      <vt:lpstr>PowerPoint 演示文稿</vt:lpstr>
      <vt:lpstr>PowerPoint 演示文稿</vt:lpstr>
      <vt:lpstr>PowerPoint 演示文稿</vt:lpstr>
      <vt:lpstr>放血致死、固定</vt:lpstr>
      <vt:lpstr>胃肠观察</vt:lpstr>
      <vt:lpstr>下颌剖开与观察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周生生</cp:lastModifiedBy>
  <cp:revision>3</cp:revision>
  <dcterms:created xsi:type="dcterms:W3CDTF">2020-11-21T06:45:00Z</dcterms:created>
  <dcterms:modified xsi:type="dcterms:W3CDTF">2020-11-21T15:21:16Z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