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236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93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42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90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26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65421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506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262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0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129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341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77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63688" y="980728"/>
            <a:ext cx="7056784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4000" dirty="0"/>
              <a:t>项目三</a:t>
            </a:r>
            <a:r>
              <a:rPr lang="en-US" altLang="zh-CN" sz="4000" dirty="0"/>
              <a:t>   </a:t>
            </a:r>
            <a:r>
              <a:rPr lang="zh-CN" altLang="zh-CN" sz="4000" dirty="0"/>
              <a:t>犬猫常见</a:t>
            </a:r>
            <a:r>
              <a:rPr lang="zh-CN" altLang="zh-CN" sz="4000" dirty="0" smtClean="0"/>
              <a:t>寄生虫病</a:t>
            </a:r>
            <a:r>
              <a:rPr lang="zh-CN" altLang="en-US" sz="4000" dirty="0" smtClean="0"/>
              <a:t>的防治</a:t>
            </a:r>
            <a:r>
              <a:rPr lang="zh-CN" altLang="zh-CN" sz="4800" dirty="0"/>
              <a:t/>
            </a:r>
            <a:br>
              <a:rPr lang="zh-CN" altLang="zh-CN" sz="4800" dirty="0"/>
            </a:b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800" dirty="0" smtClean="0"/>
              <a:t>任务</a:t>
            </a:r>
            <a:r>
              <a:rPr lang="en-US" altLang="zh-CN" sz="4800" dirty="0" smtClean="0"/>
              <a:t>1</a:t>
            </a:r>
            <a:br>
              <a:rPr lang="en-US" altLang="zh-CN" sz="4800" dirty="0" smtClean="0"/>
            </a:br>
            <a:r>
              <a:rPr lang="zh-CN" altLang="zh-CN" sz="4800" dirty="0" smtClean="0"/>
              <a:t>常见</a:t>
            </a:r>
            <a:r>
              <a:rPr lang="zh-CN" altLang="zh-CN" sz="4800" dirty="0"/>
              <a:t>蠕虫病</a:t>
            </a:r>
            <a:r>
              <a:rPr lang="zh-CN" altLang="zh-CN" sz="4800" dirty="0" smtClean="0"/>
              <a:t>的防治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80510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5"/>
          <p:cNvSpPr txBox="1">
            <a:spLocks noChangeArrowheads="1"/>
          </p:cNvSpPr>
          <p:nvPr/>
        </p:nvSpPr>
        <p:spPr bwMode="auto">
          <a:xfrm>
            <a:off x="684213" y="1700213"/>
            <a:ext cx="7559675" cy="827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虫卵随粪排出（</a:t>
            </a:r>
            <a:r>
              <a:rPr lang="en-US" altLang="zh-CN" sz="24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10—12h</a:t>
            </a:r>
            <a:r>
              <a:rPr lang="zh-CN" altLang="en-US" sz="24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）     幼虫       感染性幼虫      </a:t>
            </a:r>
            <a:r>
              <a:rPr lang="zh-CN" altLang="en-US" sz="24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  <a:sym typeface="+mn-ea"/>
              </a:rPr>
              <a:t>成</a:t>
            </a:r>
            <a:r>
              <a:rPr lang="zh-CN" altLang="en-US" sz="24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虫（小肠）</a:t>
            </a:r>
          </a:p>
        </p:txBody>
      </p:sp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539750" y="2565400"/>
            <a:ext cx="705643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（皮下      心      肺      气管      咽      小肠）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4140200" y="1917700"/>
            <a:ext cx="431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5219700" y="1917700"/>
            <a:ext cx="431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7164388" y="1917700"/>
            <a:ext cx="431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1763713" y="2852738"/>
            <a:ext cx="2159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2627313" y="2852738"/>
            <a:ext cx="2159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492500" y="2852738"/>
            <a:ext cx="2159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572000" y="2852738"/>
            <a:ext cx="2159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435600" y="2852738"/>
            <a:ext cx="2159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4650" y="3213100"/>
            <a:ext cx="5761038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465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628800"/>
            <a:ext cx="8493125" cy="46529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病犬出现食欲减退或不食、呕吐、下痢，典型症状排出的粪便带血，色呈黑色、咖啡色或柏油色。可视粘膜苍白、消瘦、脱水。红细胞数下降到</a:t>
            </a:r>
            <a:r>
              <a:rPr lang="en-US" altLang="zh-CN" b="1" dirty="0" smtClean="0">
                <a:solidFill>
                  <a:srgbClr val="002060"/>
                </a:solidFill>
                <a:sym typeface="+mn-ea"/>
              </a:rPr>
              <a:t>400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万</a:t>
            </a:r>
            <a:r>
              <a:rPr lang="en-US" altLang="zh-CN" b="1" dirty="0" smtClean="0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立方毫米以下，比容下降至</a:t>
            </a:r>
            <a:r>
              <a:rPr lang="en-US" altLang="zh-CN" b="1" dirty="0" smtClean="0">
                <a:solidFill>
                  <a:srgbClr val="002060"/>
                </a:solidFill>
                <a:sym typeface="+mn-ea"/>
              </a:rPr>
              <a:t>20%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以下。</a:t>
            </a:r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患犬可极度衰竭死亡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。</a:t>
            </a:r>
            <a:endParaRPr lang="zh-CN" altLang="en-US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由胎盘感染的仔犬，出生</a:t>
            </a:r>
            <a:r>
              <a:rPr lang="en-US" altLang="zh-CN" b="1" dirty="0" smtClean="0">
                <a:solidFill>
                  <a:srgbClr val="002060"/>
                </a:solidFill>
                <a:sym typeface="+mn-ea"/>
              </a:rPr>
              <a:t>3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周左右，食乳量减少或不食，精神沉郁，不时叫唤，</a:t>
            </a:r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严重贫血，昏迷死亡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。　       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钩虫性皮炎</a:t>
            </a:r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：躯干皮肤过度角化、瘙痒，破后可造成皮肤继发感染性皮炎。</a:t>
            </a:r>
            <a:endParaRPr lang="en-US" altLang="zh-CN" b="1" dirty="0" smtClean="0">
              <a:solidFill>
                <a:srgbClr val="002060"/>
              </a:solidFill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dirty="0" smtClean="0"/>
          </a:p>
        </p:txBody>
      </p:sp>
      <p:sp>
        <p:nvSpPr>
          <p:cNvPr id="22530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rgbClr val="002060"/>
                </a:solidFill>
                <a:sym typeface="+mn-ea"/>
              </a:rPr>
              <a:t>临床症状</a:t>
            </a:r>
            <a:endParaRPr lang="zh-CN" altLang="en-US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1058853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sym typeface="+mn-ea"/>
              </a:rPr>
              <a:t>临床症状</a:t>
            </a:r>
            <a:endParaRPr lang="zh-CN" altLang="en-US" dirty="0" smtClean="0"/>
          </a:p>
        </p:txBody>
      </p:sp>
      <p:pic>
        <p:nvPicPr>
          <p:cNvPr id="2355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557338"/>
            <a:ext cx="7888287" cy="5246687"/>
          </a:xfrm>
        </p:spPr>
      </p:pic>
    </p:spTree>
    <p:extLst>
      <p:ext uri="{BB962C8B-B14F-4D97-AF65-F5344CB8AC3E}">
        <p14:creationId xmlns:p14="http://schemas.microsoft.com/office/powerpoint/2010/main" val="1314627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"/>
          <p:cNvSpPr>
            <a:spLocks noGrp="1"/>
          </p:cNvSpPr>
          <p:nvPr>
            <p:ph type="title"/>
          </p:nvPr>
        </p:nvSpPr>
        <p:spPr>
          <a:xfrm>
            <a:off x="466725" y="260350"/>
            <a:ext cx="8229600" cy="1252538"/>
          </a:xfrm>
        </p:spPr>
        <p:txBody>
          <a:bodyPr/>
          <a:lstStyle/>
          <a:p>
            <a:r>
              <a:rPr lang="zh-CN" altLang="en-US" smtClean="0"/>
              <a:t>犬钩虫</a:t>
            </a:r>
          </a:p>
        </p:txBody>
      </p:sp>
      <p:pic>
        <p:nvPicPr>
          <p:cNvPr id="24578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2615"/>
          <a:stretch/>
        </p:blipFill>
        <p:spPr>
          <a:xfrm>
            <a:off x="683568" y="1124744"/>
            <a:ext cx="5130800" cy="2852170"/>
          </a:xfrm>
        </p:spPr>
      </p:pic>
      <p:pic>
        <p:nvPicPr>
          <p:cNvPr id="24579" name="内容占位符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4048" y="3765195"/>
            <a:ext cx="3912235" cy="293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617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002060"/>
                </a:solidFill>
                <a:sym typeface="+mn-ea"/>
              </a:rPr>
              <a:t>钩虫性皮炎</a:t>
            </a:r>
            <a:endParaRPr lang="zh-CN" altLang="en-US" dirty="0" smtClean="0"/>
          </a:p>
        </p:txBody>
      </p:sp>
      <p:pic>
        <p:nvPicPr>
          <p:cNvPr id="2560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700213"/>
            <a:ext cx="5680075" cy="4819650"/>
          </a:xfrm>
        </p:spPr>
      </p:pic>
    </p:spTree>
    <p:extLst>
      <p:ext uri="{BB962C8B-B14F-4D97-AF65-F5344CB8AC3E}">
        <p14:creationId xmlns:p14="http://schemas.microsoft.com/office/powerpoint/2010/main" val="3495590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（1）根据临床症状：</a:t>
            </a:r>
            <a:r>
              <a:rPr lang="zh-CN" altLang="en-US" b="1" dirty="0" smtClean="0">
                <a:solidFill>
                  <a:srgbClr val="FF0000"/>
                </a:solidFill>
              </a:rPr>
              <a:t>贫血、血便、消瘦、营养不良等均可考虑本病。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 （2）取粪便进行饱和盐水浮集法，在显微镜下镜检，</a:t>
            </a:r>
            <a:r>
              <a:rPr lang="zh-CN" altLang="en-US" b="1" dirty="0" smtClean="0">
                <a:solidFill>
                  <a:srgbClr val="FF0000"/>
                </a:solidFill>
              </a:rPr>
              <a:t>发现钩虫卵可确诊。</a:t>
            </a:r>
          </a:p>
        </p:txBody>
      </p:sp>
      <p:sp>
        <p:nvSpPr>
          <p:cNvPr id="26626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诊断</a:t>
            </a: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 rotWithShape="1">
          <a:blip r:embed="rId2"/>
          <a:srcRect t="7087" b="22276"/>
          <a:stretch/>
        </p:blipFill>
        <p:spPr>
          <a:xfrm>
            <a:off x="2411759" y="4077072"/>
            <a:ext cx="3877841" cy="25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18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750" y="1844675"/>
            <a:ext cx="8331200" cy="472598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直接涂片法：</a:t>
            </a:r>
            <a:r>
              <a:rPr lang="zh-CN" altLang="en-US" b="1" dirty="0" smtClean="0">
                <a:solidFill>
                  <a:srgbClr val="0D0D0D"/>
                </a:solidFill>
                <a:sym typeface="+mn-ea"/>
              </a:rPr>
              <a:t>简便易行，但是轻度感染者易漏诊，需要反复多次检查。</a:t>
            </a:r>
          </a:p>
          <a:p>
            <a:endParaRPr lang="zh-CN" altLang="en-US" b="1" dirty="0" smtClean="0">
              <a:solidFill>
                <a:srgbClr val="0D0D0D"/>
              </a:solidFill>
              <a:sym typeface="+mn-ea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饱和盐水浮聚法</a:t>
            </a:r>
            <a:r>
              <a:rPr lang="zh-CN" altLang="en-US" b="1" dirty="0" smtClean="0">
                <a:solidFill>
                  <a:srgbClr val="0D0D0D"/>
                </a:solidFill>
                <a:sym typeface="+mn-ea"/>
              </a:rPr>
              <a:t>：可以明显提高检出率</a:t>
            </a:r>
          </a:p>
          <a:p>
            <a:endParaRPr lang="zh-CN" altLang="en-US" b="1" dirty="0" smtClean="0">
              <a:solidFill>
                <a:srgbClr val="0D0D0D"/>
              </a:solidFill>
              <a:sym typeface="+mn-ea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钩蚴培养：</a:t>
            </a:r>
            <a:r>
              <a:rPr lang="zh-CN" altLang="en-US" b="1" dirty="0" smtClean="0">
                <a:solidFill>
                  <a:srgbClr val="0D0D0D"/>
                </a:solidFill>
                <a:sym typeface="+mn-ea"/>
              </a:rPr>
              <a:t>采用滤纸试管法，将定量的粪便涂在滤纸上，然后置于含水试管内培养（20～30摄氏度）3-5天。对孵出幼虫进行鉴别和计数。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淘虫法：</a:t>
            </a:r>
            <a:r>
              <a:rPr lang="zh-CN" altLang="en-US" b="1" dirty="0" smtClean="0">
                <a:solidFill>
                  <a:srgbClr val="0D0D0D"/>
                </a:solidFill>
                <a:sym typeface="+mn-ea"/>
              </a:rPr>
              <a:t>驱虫治疗后收集患犬24～48h全部粪便，用水冲洗淘虫。计雌雄并鉴别虫种。</a:t>
            </a:r>
          </a:p>
        </p:txBody>
      </p:sp>
      <p:sp>
        <p:nvSpPr>
          <p:cNvPr id="2765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ym typeface="+mn-ea"/>
              </a:rPr>
              <a:t>实验室诊断</a:t>
            </a:r>
            <a:endParaRPr lang="zh-CN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602418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1772816"/>
            <a:ext cx="7893050" cy="4392488"/>
          </a:xfrm>
        </p:spPr>
        <p:txBody>
          <a:bodyPr rtlCol="0">
            <a:no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丙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硫苯咪唑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20-25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毫克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千克体重。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1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次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日，连服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3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天。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甲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苯咪唑，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20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毫克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千克体重，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1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次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日，连服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3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日。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左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旋咪唑，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10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毫克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千克体重，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1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次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/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日，连服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3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  <a:sym typeface="+mn-ea"/>
              </a:rPr>
              <a:t>日。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00FF"/>
                </a:solidFill>
                <a:cs typeface="+mn-cs"/>
                <a:sym typeface="+mn-ea"/>
              </a:rPr>
              <a:t>对</a:t>
            </a:r>
            <a:r>
              <a:rPr lang="zh-CN" altLang="en-US" b="1" dirty="0">
                <a:solidFill>
                  <a:srgbClr val="0000FF"/>
                </a:solidFill>
                <a:cs typeface="+mn-cs"/>
                <a:sym typeface="+mn-ea"/>
              </a:rPr>
              <a:t>症疗法，补液、补碱、强心、止血、消炎等对症治疗。</a:t>
            </a:r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治疗</a:t>
            </a:r>
            <a:endParaRPr lang="zh-CN" altLang="en-US" sz="4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102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1"/>
          <p:cNvSpPr>
            <a:spLocks noGrp="1"/>
          </p:cNvSpPr>
          <p:nvPr>
            <p:ph idx="1"/>
          </p:nvPr>
        </p:nvSpPr>
        <p:spPr>
          <a:xfrm>
            <a:off x="395536" y="1628800"/>
            <a:ext cx="8197850" cy="475252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</a:rPr>
              <a:t>）驱虫：</a:t>
            </a:r>
            <a:r>
              <a:rPr lang="zh-CN" altLang="en-US" b="1" dirty="0" smtClean="0"/>
              <a:t>商品制剂为</a:t>
            </a:r>
            <a:r>
              <a:rPr lang="en-US" altLang="zh-CN" b="1" dirty="0" smtClean="0"/>
              <a:t>4.5%</a:t>
            </a:r>
            <a:r>
              <a:rPr lang="zh-CN" altLang="en-US" b="1" dirty="0" smtClean="0"/>
              <a:t>二碘硝基酚溶液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次皮下注射剂量为每千克体重</a:t>
            </a:r>
            <a:r>
              <a:rPr lang="en-US" altLang="zh-CN" b="1" dirty="0" smtClean="0"/>
              <a:t>0.22</a:t>
            </a:r>
            <a:r>
              <a:rPr lang="zh-CN" altLang="en-US" b="1" dirty="0" smtClean="0"/>
              <a:t>毫升</a:t>
            </a:r>
            <a:r>
              <a:rPr lang="en-US" altLang="zh-CN" b="1" dirty="0" smtClean="0"/>
              <a:t>(10</a:t>
            </a:r>
            <a:r>
              <a:rPr lang="zh-CN" altLang="en-US" b="1" dirty="0" smtClean="0"/>
              <a:t>毫克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，也可应用左嘧啶、甲苯嘧啶、噻嘧啶驱虫，严重贫血时，还需对症治疗，口服或注射含铁的滋补剂或输血。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</a:rPr>
              <a:t>）卫生消毒：</a:t>
            </a:r>
            <a:r>
              <a:rPr lang="zh-CN" altLang="en-US" b="1" dirty="0" smtClean="0"/>
              <a:t>应保持犬舍清洁干燥，及时清理粪便。对笼舍的木制部分用开水浇烫，铁制部分或地面用喷灯喷烧，可搬动的用具可移到户外曝晒，以杀死虫卵。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</a:rPr>
              <a:t>）预防：</a:t>
            </a:r>
            <a:r>
              <a:rPr lang="zh-CN" altLang="zh-CN" b="1" dirty="0" smtClean="0"/>
              <a:t>发现</a:t>
            </a:r>
            <a:r>
              <a:rPr lang="zh-CN" altLang="zh-CN" b="1" dirty="0"/>
              <a:t>或怀疑本症的犬及时进行隔离饲养。对幼犬及健康成犬要定期进行驱虫。</a:t>
            </a:r>
          </a:p>
        </p:txBody>
      </p:sp>
      <p:sp>
        <p:nvSpPr>
          <p:cNvPr id="30722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预防</a:t>
            </a:r>
          </a:p>
        </p:txBody>
      </p:sp>
    </p:spTree>
    <p:extLst>
      <p:ext uri="{BB962C8B-B14F-4D97-AF65-F5344CB8AC3E}">
        <p14:creationId xmlns:p14="http://schemas.microsoft.com/office/powerpoint/2010/main" val="33596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" y="2781300"/>
            <a:ext cx="3311525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900363"/>
            <a:ext cx="3744913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404813"/>
            <a:ext cx="33337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161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dirty="0" smtClean="0"/>
              <a:t>二 、</a:t>
            </a:r>
            <a:r>
              <a:rPr lang="zh-CN" altLang="zh-CN" sz="6000" dirty="0" smtClean="0"/>
              <a:t>钩虫病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08348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2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b="1" dirty="0" smtClean="0"/>
              <a:t>概述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900113" y="2133600"/>
            <a:ext cx="7407275" cy="3449638"/>
          </a:xfrm>
        </p:spPr>
        <p:txBody>
          <a:bodyPr/>
          <a:lstStyle/>
          <a:p>
            <a:pPr marL="0" indent="0">
              <a:lnSpc>
                <a:spcPct val="110000"/>
              </a:lnSpc>
              <a:buFont typeface="Symbol" panose="05050102010706020507" pitchFamily="18" charset="2"/>
              <a:buNone/>
            </a:pPr>
            <a:r>
              <a:rPr lang="zh-CN" altLang="en-US" sz="2800" b="1" dirty="0" smtClean="0"/>
              <a:t>本病是由钩口科钩口属、弯口属的线虫寄生于犬的小肠、尤其是十二指肠中引起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犬贫血、胃肠功能紊乱及营养不良</a:t>
            </a:r>
            <a:r>
              <a:rPr lang="zh-CN" altLang="en-US" sz="2800" b="1" dirty="0" smtClean="0"/>
              <a:t>的一种寄生虫病。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573463"/>
            <a:ext cx="3240088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860800"/>
            <a:ext cx="29067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75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556792"/>
            <a:ext cx="7560840" cy="4978400"/>
          </a:xfrm>
        </p:spPr>
        <p:txBody>
          <a:bodyPr rtlCol="0">
            <a:norm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rPr>
              <a:t>本病主要发生于热带及亚热带地区；但我国大部分地区包括北方地区均有本病流行。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rPr>
              <a:t>由于虫体前端弯曲，且口缘有三个锐利的钩状齿，可深深地“钉”在粘膜上吸血；虫体的分泌物能使血液不凝固，引起不断出血，</a:t>
            </a:r>
            <a:r>
              <a:rPr lang="zh-CN" altLang="en-US" b="1" dirty="0">
                <a:solidFill>
                  <a:srgbClr val="FF0000"/>
                </a:solidFill>
                <a:cs typeface="+mn-cs"/>
              </a:rPr>
              <a:t>患犬由于不断大量失血，造成严重贫血，可极度衰竭死亡。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490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病原</a:t>
            </a:r>
          </a:p>
        </p:txBody>
      </p:sp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612775" y="2276475"/>
            <a:ext cx="8305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Candara" panose="020E0502030303020204" pitchFamily="34" charset="0"/>
                <a:ea typeface="华文楷体"/>
              </a:rPr>
              <a:t>引起犬钩虫病的病原，常见的是犬钩虫与狭头钩虫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500438"/>
            <a:ext cx="5246687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510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1"/>
          <p:cNvSpPr>
            <a:spLocks noGrp="1"/>
          </p:cNvSpPr>
          <p:nvPr>
            <p:ph idx="1"/>
          </p:nvPr>
        </p:nvSpPr>
        <p:spPr>
          <a:xfrm>
            <a:off x="539750" y="1628775"/>
            <a:ext cx="8091488" cy="47767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犬钩虫</a:t>
            </a:r>
            <a:r>
              <a:rPr lang="zh-CN" altLang="en-US" b="1" dirty="0" smtClean="0"/>
              <a:t>，其虫体刚硬呈淡黄色，口囊发达，口囊前腹面两侧有3个大牙齿，且呈钩状向内弯曲；雄虫长10~12mm，雌虫长14~16mm。虫卵钝椭圆形、浅褐色，内含8个卵细胞，大小为56~75×34~47μm。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狭头钩虫</a:t>
            </a:r>
            <a:r>
              <a:rPr lang="zh-CN" altLang="en-US" b="1" dirty="0" smtClean="0"/>
              <a:t>，其虫体较犬钩虫小，雄虫长5~8mm，雌虫长7~10mm。虫卵大小为70×45μm左右。</a:t>
            </a:r>
          </a:p>
        </p:txBody>
      </p:sp>
    </p:spTree>
    <p:extLst>
      <p:ext uri="{BB962C8B-B14F-4D97-AF65-F5344CB8AC3E}">
        <p14:creationId xmlns:p14="http://schemas.microsoft.com/office/powerpoint/2010/main" val="4101845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犬钩虫</a:t>
            </a:r>
          </a:p>
        </p:txBody>
      </p:sp>
      <p:pic>
        <p:nvPicPr>
          <p:cNvPr id="1843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1773238"/>
            <a:ext cx="280035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内容占位符 6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1700213"/>
            <a:ext cx="3633788" cy="4953000"/>
          </a:xfrm>
        </p:spPr>
      </p:pic>
    </p:spTree>
    <p:extLst>
      <p:ext uri="{BB962C8B-B14F-4D97-AF65-F5344CB8AC3E}">
        <p14:creationId xmlns:p14="http://schemas.microsoft.com/office/powerpoint/2010/main" val="4063359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犬钩虫卵</a:t>
            </a:r>
          </a:p>
        </p:txBody>
      </p:sp>
      <p:pic>
        <p:nvPicPr>
          <p:cNvPr id="1945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917700"/>
            <a:ext cx="5378450" cy="3976688"/>
          </a:xfrm>
        </p:spPr>
      </p:pic>
    </p:spTree>
    <p:extLst>
      <p:ext uri="{BB962C8B-B14F-4D97-AF65-F5344CB8AC3E}">
        <p14:creationId xmlns:p14="http://schemas.microsoft.com/office/powerpoint/2010/main" val="1721914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1"/>
          <p:cNvSpPr>
            <a:spLocks noGrp="1"/>
          </p:cNvSpPr>
          <p:nvPr>
            <p:ph idx="1"/>
          </p:nvPr>
        </p:nvSpPr>
        <p:spPr>
          <a:xfrm>
            <a:off x="468313" y="1268413"/>
            <a:ext cx="8352159" cy="5184923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犬钩虫卵随粪便排出体外，在适宜条件下，经</a:t>
            </a:r>
            <a:r>
              <a:rPr lang="en-US" altLang="zh-CN" b="1" dirty="0" smtClean="0"/>
              <a:t>12~30</a:t>
            </a:r>
            <a:r>
              <a:rPr lang="zh-CN" altLang="en-US" b="1" dirty="0" smtClean="0"/>
              <a:t>小时孵出幼虫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杆状蚴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，再经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周左右，蜕化为感染性幼虫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带鞘丝状蚴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犬通常经口感染，也可经</a:t>
            </a:r>
            <a:r>
              <a:rPr lang="zh-CN" altLang="en-US" b="1" dirty="0" smtClean="0">
                <a:solidFill>
                  <a:srgbClr val="FF0000"/>
                </a:solidFill>
              </a:rPr>
              <a:t>皮肤和口粘膜感染</a:t>
            </a:r>
            <a:r>
              <a:rPr lang="zh-CN" altLang="en-US" b="1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当幼虫经口进入宿主体后，停留在肠内，脱去囊鞘，逐渐发育为成虫。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当幼虫经皮肤侵入时，钻</a:t>
            </a:r>
            <a:r>
              <a:rPr lang="zh-CN" altLang="en-US" b="1" dirty="0" smtClean="0">
                <a:sym typeface="+mn-ea"/>
              </a:rPr>
              <a:t>入</a:t>
            </a:r>
            <a:r>
              <a:rPr lang="zh-CN" altLang="en-US" b="1" dirty="0" smtClean="0"/>
              <a:t>外周血管，移行到肺泡和气管，随痰进入口腔，吞下后到小肠发育为成虫。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犬钩虫还可通过</a:t>
            </a:r>
            <a:r>
              <a:rPr lang="zh-CN" altLang="en-US" b="1" dirty="0" smtClean="0">
                <a:solidFill>
                  <a:srgbClr val="FF0000"/>
                </a:solidFill>
              </a:rPr>
              <a:t>胎盘、初乳感染</a:t>
            </a:r>
            <a:r>
              <a:rPr lang="zh-CN" altLang="en-US" b="1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狭头钩虫的生活史与犬钩虫相似，但以经口感染较为多见。</a:t>
            </a:r>
          </a:p>
        </p:txBody>
      </p:sp>
      <p:sp>
        <p:nvSpPr>
          <p:cNvPr id="20482" name="标题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生活史</a:t>
            </a:r>
          </a:p>
        </p:txBody>
      </p:sp>
    </p:spTree>
    <p:extLst>
      <p:ext uri="{BB962C8B-B14F-4D97-AF65-F5344CB8AC3E}">
        <p14:creationId xmlns:p14="http://schemas.microsoft.com/office/powerpoint/2010/main" val="347394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Microsoft Office PowerPoint</Application>
  <PresentationFormat>全屏显示(4:3)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凸显</vt:lpstr>
      <vt:lpstr>项目三   犬猫常见寄生虫病的防治  任务1 常见蠕虫病的防治</vt:lpstr>
      <vt:lpstr>二 、钩虫病</vt:lpstr>
      <vt:lpstr>概述</vt:lpstr>
      <vt:lpstr>PowerPoint 演示文稿</vt:lpstr>
      <vt:lpstr>病原</vt:lpstr>
      <vt:lpstr>PowerPoint 演示文稿</vt:lpstr>
      <vt:lpstr>犬钩虫</vt:lpstr>
      <vt:lpstr>犬钩虫卵</vt:lpstr>
      <vt:lpstr>生活史</vt:lpstr>
      <vt:lpstr>PowerPoint 演示文稿</vt:lpstr>
      <vt:lpstr>临床症状</vt:lpstr>
      <vt:lpstr>临床症状</vt:lpstr>
      <vt:lpstr>犬钩虫</vt:lpstr>
      <vt:lpstr>钩虫性皮炎</vt:lpstr>
      <vt:lpstr>诊断</vt:lpstr>
      <vt:lpstr>实验室诊断</vt:lpstr>
      <vt:lpstr>治疗</vt:lpstr>
      <vt:lpstr>预防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   犬猫常见寄生虫病的防治  任务1 常见蠕虫病的防治</dc:title>
  <dc:creator>丁晓</dc:creator>
  <cp:lastModifiedBy>丁晓</cp:lastModifiedBy>
  <cp:revision>1</cp:revision>
  <dcterms:created xsi:type="dcterms:W3CDTF">2021-01-28T04:55:01Z</dcterms:created>
  <dcterms:modified xsi:type="dcterms:W3CDTF">2021-01-28T04:56:00Z</dcterms:modified>
</cp:coreProperties>
</file>