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96" r:id="rId2"/>
    <p:sldId id="261" r:id="rId3"/>
    <p:sldId id="260" r:id="rId4"/>
    <p:sldId id="264" r:id="rId5"/>
    <p:sldId id="286" r:id="rId6"/>
    <p:sldId id="287" r:id="rId7"/>
    <p:sldId id="288" r:id="rId8"/>
    <p:sldId id="265" r:id="rId9"/>
    <p:sldId id="289" r:id="rId10"/>
    <p:sldId id="290" r:id="rId11"/>
    <p:sldId id="266" r:id="rId12"/>
    <p:sldId id="291" r:id="rId13"/>
    <p:sldId id="292" r:id="rId14"/>
    <p:sldId id="293" r:id="rId15"/>
    <p:sldId id="294" r:id="rId16"/>
    <p:sldId id="295" r:id="rId17"/>
    <p:sldId id="39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DDAA-B3D8-48BD-B51E-EB42048466F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C75F4-052C-45F3-8D15-ED8DF3220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E312-C24B-41C7-92C1-1949B525A42A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6A4FB-EF23-45A3-9644-E21A5DBC73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25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fld id="{BE9DF28A-5153-4815-A62E-90BA599408B0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63688" y="980728"/>
            <a:ext cx="7056784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4000" dirty="0"/>
              <a:t>项目三</a:t>
            </a:r>
            <a:r>
              <a:rPr lang="en-US" altLang="zh-CN" sz="4000" dirty="0"/>
              <a:t>   </a:t>
            </a:r>
            <a:r>
              <a:rPr lang="zh-CN" altLang="zh-CN" sz="4000" dirty="0"/>
              <a:t>犬猫常见</a:t>
            </a:r>
            <a:r>
              <a:rPr lang="zh-CN" altLang="zh-CN" sz="4000" dirty="0" smtClean="0"/>
              <a:t>寄生虫病</a:t>
            </a:r>
            <a:r>
              <a:rPr lang="zh-CN" altLang="en-US" sz="4000" dirty="0" smtClean="0"/>
              <a:t>的防治</a:t>
            </a:r>
            <a:r>
              <a:rPr lang="zh-CN" altLang="zh-CN" sz="4800" dirty="0"/>
              <a:t/>
            </a:r>
            <a:br>
              <a:rPr lang="zh-CN" altLang="zh-CN" sz="4800" dirty="0"/>
            </a:b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800" dirty="0" smtClean="0"/>
              <a:t>任务</a:t>
            </a:r>
            <a:r>
              <a:rPr lang="en-US" altLang="zh-CN" sz="4800" dirty="0" smtClean="0"/>
              <a:t>1</a:t>
            </a:r>
            <a:br>
              <a:rPr lang="en-US" altLang="zh-CN" sz="4800" dirty="0" smtClean="0"/>
            </a:br>
            <a:r>
              <a:rPr lang="zh-CN" altLang="zh-CN" sz="4800" dirty="0" smtClean="0"/>
              <a:t>常见</a:t>
            </a:r>
            <a:r>
              <a:rPr lang="zh-CN" altLang="zh-CN" sz="4800" dirty="0"/>
              <a:t>蠕虫病</a:t>
            </a:r>
            <a:r>
              <a:rPr lang="zh-CN" altLang="zh-CN" sz="4800" dirty="0" smtClean="0"/>
              <a:t>的防治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59145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215041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5410200" cy="529907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ea typeface="黑体" pitchFamily="49" charset="-122"/>
              </a:rPr>
              <a:t>临床症状</a:t>
            </a:r>
            <a:r>
              <a:rPr lang="zh-CN" altLang="en-US" b="1" dirty="0" smtClean="0">
                <a:ea typeface="黑体" pitchFamily="49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本病的临床症状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不具有特征性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、本病主要以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幼犬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常见。</a:t>
            </a: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、导致犬发育迟缓、被毛粗乱、精神沉郁和消瘦，偶见拉稀血便。幼犬可能吐出或随粪便排出虫体。</a:t>
            </a: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、寄生于小肠的成虫可引起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大肚皮外观。</a:t>
            </a:r>
          </a:p>
        </p:txBody>
      </p:sp>
      <p:pic>
        <p:nvPicPr>
          <p:cNvPr id="20482" name="图片 215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75" y="1905000"/>
            <a:ext cx="34131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2695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chemeClr val="hlink"/>
                </a:solidFill>
                <a:ea typeface="楷体_GB2312" pitchFamily="49" charset="-122"/>
              </a:rPr>
              <a:t>重度感染时</a:t>
            </a:r>
            <a:r>
              <a:rPr lang="zh-CN" altLang="en-US" b="1" dirty="0">
                <a:ea typeface="楷体_GB2312" pitchFamily="49" charset="-122"/>
              </a:rPr>
              <a:t>：引起咳嗽及呼吸加快，常见泡沫状鼻液。</a:t>
            </a:r>
          </a:p>
          <a:p>
            <a:pPr>
              <a:lnSpc>
                <a:spcPct val="140000"/>
              </a:lnSpc>
            </a:pPr>
            <a:r>
              <a:rPr lang="zh-CN" altLang="en-US" b="1" dirty="0">
                <a:ea typeface="楷体_GB2312" pitchFamily="49" charset="-122"/>
              </a:rPr>
              <a:t>有的患犬表现神经性惊厥。</a:t>
            </a:r>
          </a:p>
          <a:p>
            <a:pPr>
              <a:lnSpc>
                <a:spcPct val="140000"/>
              </a:lnSpc>
            </a:pPr>
            <a:r>
              <a:rPr lang="zh-CN" altLang="en-US" b="1" dirty="0">
                <a:ea typeface="楷体_GB2312" pitchFamily="49" charset="-122"/>
              </a:rPr>
              <a:t>经胎盘严重感染的幼犬，出生后几天即可死亡。</a:t>
            </a:r>
          </a:p>
          <a:p>
            <a:endParaRPr lang="zh-CN" altLang="en-US" dirty="0"/>
          </a:p>
        </p:txBody>
      </p:sp>
      <p:pic>
        <p:nvPicPr>
          <p:cNvPr id="4" name="图片 3" descr="1_130128172520_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9" t="4341" r="33454" b="23613"/>
          <a:stretch/>
        </p:blipFill>
        <p:spPr bwMode="auto">
          <a:xfrm>
            <a:off x="1835696" y="3933056"/>
            <a:ext cx="4392488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09398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20161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4648200" cy="5246688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endParaRPr lang="en-US" altLang="zh-CN" dirty="0" smtClean="0">
              <a:ea typeface="黑体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不具有特征性临床症状。</a:t>
            </a:r>
          </a:p>
          <a:p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在严重感染的肺部移行期，出生两周内的一窝幼犬同时出现肺炎症状时，应怀疑本病。</a:t>
            </a:r>
          </a:p>
          <a:p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确诊方法：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、发现虫体：根据呕吐物及粪便中见到虫体；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、直接涂片和饱和盐水漂浮法</a:t>
            </a:r>
          </a:p>
        </p:txBody>
      </p:sp>
      <p:pic>
        <p:nvPicPr>
          <p:cNvPr id="24578" name="图片 220168" descr="1_130128172520_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50"/>
          <a:stretch/>
        </p:blipFill>
        <p:spPr bwMode="auto">
          <a:xfrm>
            <a:off x="4963122" y="2057400"/>
            <a:ext cx="3846513" cy="3516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220169"/>
          <p:cNvSpPr>
            <a:spLocks noChangeArrowheads="1"/>
          </p:cNvSpPr>
          <p:nvPr/>
        </p:nvSpPr>
        <p:spPr bwMode="auto">
          <a:xfrm>
            <a:off x="3851920" y="838199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FF0000"/>
                </a:solidFill>
                <a:ea typeface="宋体" pitchFamily="2" charset="-122"/>
              </a:rPr>
              <a:t>诊断</a:t>
            </a:r>
            <a:endParaRPr lang="zh-CN" altLang="en-US" sz="3600" dirty="0"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0419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 noChangeArrowheads="1"/>
          </p:cNvSpPr>
          <p:nvPr>
            <p:ph type="title"/>
          </p:nvPr>
        </p:nvSpPr>
        <p:spPr>
          <a:xfrm>
            <a:off x="862013" y="354013"/>
            <a:ext cx="5738812" cy="931862"/>
          </a:xfrm>
        </p:spPr>
        <p:txBody>
          <a:bodyPr/>
          <a:lstStyle/>
          <a:p>
            <a:pPr algn="ctr"/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饱和盐水漂浮法</a:t>
            </a:r>
            <a:endParaRPr lang="zh-CN" altLang="en-US" dirty="0" smtClean="0">
              <a:ea typeface="黑体" pitchFamily="49" charset="-122"/>
            </a:endParaRPr>
          </a:p>
        </p:txBody>
      </p:sp>
      <p:sp>
        <p:nvSpPr>
          <p:cNvPr id="25602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19256" cy="4933528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ea typeface="黑体" pitchFamily="49" charset="-122"/>
              </a:rPr>
              <a:t>用竹签挑取黄豆大小（约1g) 粪便置于盛有少量饱和盐水浮聚瓶内（高3．5 mm，直径2cm的圆筒形小瓶)，也可用青霉素小瓶代替， 将粪便充分捣碎并与盐水搅匀后，加饱和盐水至瓶口，用竹签挑取浮于水面的粪渣，再慢慢加饱和盐水至稍高于瓶口而不溢出为止。在瓶口轻轻覆盖一载玻片，注意勿使产生气泡；如有较大气泡，应揭开载玻片加满饱和盐水后再覆盖之。静置15分钟后，将载玻片提起并迅速翻转，置镜下观察</a:t>
            </a:r>
          </a:p>
          <a:p>
            <a:endParaRPr lang="zh-CN" altLang="en-US" sz="2400" dirty="0" smtClean="0">
              <a:ea typeface="黑体" pitchFamily="49" charset="-122"/>
            </a:endParaRPr>
          </a:p>
          <a:p>
            <a:r>
              <a:rPr lang="zh-CN" altLang="en-US" sz="2400" dirty="0" smtClean="0">
                <a:ea typeface="黑体" pitchFamily="49" charset="-122"/>
              </a:rPr>
              <a:t>饱和盐水的配制：烧杯中盛有清水煮沸后，慢慢加入食盐并不时搅动，直至食盐不再溶解为止，冷却后的液体即为饱和盐水。100 ml沸水约加食盐35～40g 。</a:t>
            </a:r>
          </a:p>
        </p:txBody>
      </p:sp>
    </p:spTree>
    <p:extLst>
      <p:ext uri="{BB962C8B-B14F-4D97-AF65-F5344CB8AC3E}">
        <p14:creationId xmlns:p14="http://schemas.microsoft.com/office/powerpoint/2010/main" val="1483584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221185"/>
          <p:cNvSpPr>
            <a:spLocks noGrp="1" noChangeArrowheads="1"/>
          </p:cNvSpPr>
          <p:nvPr>
            <p:ph idx="1"/>
          </p:nvPr>
        </p:nvSpPr>
        <p:spPr>
          <a:xfrm>
            <a:off x="539552" y="519425"/>
            <a:ext cx="7772400" cy="762000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治疗</a:t>
            </a:r>
            <a:r>
              <a:rPr lang="zh-CN" altLang="en-US" sz="3600" dirty="0" smtClean="0">
                <a:ea typeface="黑体" pitchFamily="49" charset="-122"/>
              </a:rPr>
              <a:t> </a:t>
            </a:r>
          </a:p>
        </p:txBody>
      </p:sp>
      <p:sp>
        <p:nvSpPr>
          <p:cNvPr id="26626" name="文本框 221198"/>
          <p:cNvSpPr txBox="1">
            <a:spLocks noChangeArrowheads="1"/>
          </p:cNvSpPr>
          <p:nvPr/>
        </p:nvSpPr>
        <p:spPr bwMode="auto">
          <a:xfrm>
            <a:off x="3032125" y="26892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6627" name="矩形 221202"/>
          <p:cNvSpPr>
            <a:spLocks noChangeArrowheads="1"/>
          </p:cNvSpPr>
          <p:nvPr/>
        </p:nvSpPr>
        <p:spPr bwMode="auto">
          <a:xfrm>
            <a:off x="647700" y="1281425"/>
            <a:ext cx="7956748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左旋咪唑：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10mg/kg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，口服，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日，连服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丙硫苯咪唑：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20mg/kg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，口服，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日，连服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伊维菌素：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1mg/kg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，肌肉注射，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次。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其它药物：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驱蛔灵：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100mg/kg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，一次内服。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海群生：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22mg/kg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，口服，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日，连服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汽巴 杜虫丸：可一次性驱除十三种寄生虫，任何年龄的犬（幼犬、老犬、怀孕犬）均可服用，安全性高，服前不需进食。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汽巴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2kg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服一片；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服两片；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服三片。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汽巴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500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服一片；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服两片；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30kg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服三片；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40kg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服四片。</a:t>
            </a:r>
            <a:endParaRPr lang="zh-CN" altLang="en-US" sz="2400" dirty="0"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7669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占位符 222209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7696200" cy="4556125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ea typeface="黑体" pitchFamily="49" charset="-122"/>
              </a:rPr>
              <a:t>诊疗注意事项</a:t>
            </a:r>
            <a:r>
              <a:rPr lang="zh-CN" altLang="en-US" dirty="0" smtClean="0">
                <a:ea typeface="黑体" pitchFamily="49" charset="-122"/>
              </a:rPr>
              <a:t> </a:t>
            </a:r>
          </a:p>
          <a:p>
            <a:pPr algn="ctr">
              <a:buFontTx/>
              <a:buNone/>
            </a:pPr>
            <a:endParaRPr lang="zh-CN" altLang="en-US" dirty="0" smtClean="0">
              <a:ea typeface="黑体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、蛔虫感染是宠物饲养中极为普遍的现象。定期驱虫。</a:t>
            </a:r>
          </a:p>
          <a:p>
            <a:pPr>
              <a:lnSpc>
                <a:spcPct val="160000"/>
              </a:lnSpc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、柯利犬或有柯利血统的犬禁用伊维菌素。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7169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31425"/>
          <p:cNvSpPr>
            <a:spLocks noGrp="1" noChangeArrowheads="1"/>
          </p:cNvSpPr>
          <p:nvPr>
            <p:ph idx="1"/>
          </p:nvPr>
        </p:nvSpPr>
        <p:spPr>
          <a:xfrm>
            <a:off x="381000" y="914400"/>
            <a:ext cx="8153400" cy="5386388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预防措施</a:t>
            </a:r>
            <a:r>
              <a:rPr lang="zh-CN" altLang="en-US" dirty="0" smtClean="0">
                <a:ea typeface="黑体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49" charset="-122"/>
              </a:rPr>
              <a:t>（</a:t>
            </a:r>
            <a:r>
              <a:rPr lang="en-US" altLang="zh-CN" dirty="0" smtClean="0">
                <a:solidFill>
                  <a:srgbClr val="0000FF"/>
                </a:solidFill>
                <a:ea typeface="黑体" pitchFamily="49" charset="-122"/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  <a:ea typeface="黑体" pitchFamily="49" charset="-122"/>
              </a:rPr>
              <a:t>）定期检验与驱虫    </a:t>
            </a:r>
            <a:r>
              <a:rPr lang="zh-CN" altLang="en-US" dirty="0" smtClean="0">
                <a:ea typeface="黑体" pitchFamily="49" charset="-122"/>
              </a:rPr>
              <a:t>幼犬每月检查</a:t>
            </a:r>
            <a:r>
              <a:rPr lang="en-US" altLang="zh-CN" dirty="0" smtClean="0">
                <a:ea typeface="黑体" pitchFamily="49" charset="-122"/>
              </a:rPr>
              <a:t>1</a:t>
            </a:r>
            <a:r>
              <a:rPr lang="zh-CN" altLang="en-US" dirty="0" smtClean="0">
                <a:ea typeface="黑体" pitchFamily="49" charset="-122"/>
              </a:rPr>
              <a:t>次，成年犬每季检查</a:t>
            </a:r>
            <a:r>
              <a:rPr lang="en-US" altLang="zh-CN" dirty="0" smtClean="0">
                <a:ea typeface="黑体" pitchFamily="49" charset="-122"/>
              </a:rPr>
              <a:t>1</a:t>
            </a:r>
            <a:r>
              <a:rPr lang="zh-CN" altLang="en-US" dirty="0" smtClean="0">
                <a:ea typeface="黑体" pitchFamily="49" charset="-122"/>
              </a:rPr>
              <a:t>次，发现病犬，立即进行驱虫。仔犬出生后</a:t>
            </a:r>
            <a:r>
              <a:rPr lang="en-US" altLang="zh-CN" dirty="0" smtClean="0">
                <a:ea typeface="黑体" pitchFamily="49" charset="-122"/>
              </a:rPr>
              <a:t>30</a:t>
            </a:r>
            <a:r>
              <a:rPr lang="zh-CN" altLang="en-US" dirty="0" smtClean="0">
                <a:ea typeface="黑体" pitchFamily="49" charset="-122"/>
              </a:rPr>
              <a:t>天开始驱虫，肉用犬、工作犬每</a:t>
            </a:r>
            <a:r>
              <a:rPr lang="en-US" altLang="zh-CN" dirty="0" smtClean="0">
                <a:ea typeface="黑体" pitchFamily="49" charset="-122"/>
              </a:rPr>
              <a:t>2</a:t>
            </a:r>
            <a:r>
              <a:rPr lang="zh-CN" altLang="en-US" dirty="0" smtClean="0">
                <a:ea typeface="黑体" pitchFamily="49" charset="-122"/>
              </a:rPr>
              <a:t>个月驱虫</a:t>
            </a:r>
            <a:r>
              <a:rPr lang="en-US" altLang="zh-CN" dirty="0" smtClean="0">
                <a:ea typeface="黑体" pitchFamily="49" charset="-122"/>
              </a:rPr>
              <a:t>1</a:t>
            </a:r>
            <a:r>
              <a:rPr lang="zh-CN" altLang="en-US" dirty="0" smtClean="0">
                <a:ea typeface="黑体" pitchFamily="49" charset="-122"/>
              </a:rPr>
              <a:t>次，母犬配种前进行</a:t>
            </a:r>
            <a:r>
              <a:rPr lang="en-US" altLang="zh-CN" dirty="0" smtClean="0">
                <a:ea typeface="黑体" pitchFamily="49" charset="-122"/>
              </a:rPr>
              <a:t>1</a:t>
            </a:r>
            <a:r>
              <a:rPr lang="zh-CN" altLang="en-US" dirty="0" smtClean="0">
                <a:ea typeface="黑体" pitchFamily="49" charset="-122"/>
              </a:rPr>
              <a:t>次驱虫。 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49" charset="-122"/>
              </a:rPr>
              <a:t>（</a:t>
            </a:r>
            <a:r>
              <a:rPr lang="en-US" altLang="zh-CN" dirty="0" smtClean="0">
                <a:solidFill>
                  <a:srgbClr val="0000FF"/>
                </a:solidFill>
                <a:ea typeface="黑体" pitchFamily="49" charset="-122"/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  <a:ea typeface="黑体" pitchFamily="49" charset="-122"/>
              </a:rPr>
              <a:t>）搞好清洁和卫生    </a:t>
            </a:r>
            <a:r>
              <a:rPr lang="zh-CN" altLang="en-US" dirty="0" smtClean="0">
                <a:ea typeface="黑体" pitchFamily="49" charset="-122"/>
              </a:rPr>
              <a:t>对环境、食槽、食物的清洁卫生要认真搞好，及时清除粪便，并进行发酵处理 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004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8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000" dirty="0" smtClean="0"/>
              <a:t>一、</a:t>
            </a:r>
            <a:r>
              <a:rPr lang="zh-CN" altLang="zh-CN" sz="6000" dirty="0" smtClean="0"/>
              <a:t>蛔虫病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97486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概述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犬蛔虫病是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幼犬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最常见的一种寄生虫病，主侵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3-5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周龄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的幼犬，该虫寄生于犬的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胃和小肠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内，引起犬与猫发育不良，生长缓慢，重者可导致死亡，蛔虫病是幼犬肠套叠的主要因素之一。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22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>
                <a:solidFill>
                  <a:srgbClr val="FF0000"/>
                </a:solidFill>
              </a:rPr>
              <a:t>病原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1484784"/>
            <a:ext cx="8075240" cy="487375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ea typeface="黑体" pitchFamily="49" charset="-122"/>
              </a:rPr>
              <a:t>犬弓首蛔虫：</a:t>
            </a:r>
            <a:r>
              <a:rPr lang="zh-CN" altLang="en-US" dirty="0" smtClean="0">
                <a:ea typeface="黑体" pitchFamily="49" charset="-122"/>
              </a:rPr>
              <a:t>呈</a:t>
            </a:r>
            <a:r>
              <a:rPr lang="zh-CN" altLang="en-US" dirty="0">
                <a:ea typeface="黑体" pitchFamily="49" charset="-122"/>
              </a:rPr>
              <a:t>淡黄色，头端有</a:t>
            </a:r>
            <a:r>
              <a:rPr lang="en-US" altLang="zh-CN" dirty="0">
                <a:ea typeface="黑体" pitchFamily="49" charset="-122"/>
              </a:rPr>
              <a:t>3</a:t>
            </a:r>
            <a:r>
              <a:rPr lang="zh-CN" altLang="en-US" dirty="0">
                <a:ea typeface="黑体" pitchFamily="49" charset="-122"/>
              </a:rPr>
              <a:t>片唇，体侧有狭长的颈翼膜 </a:t>
            </a:r>
            <a:r>
              <a:rPr lang="zh-CN" altLang="en-US" dirty="0" smtClean="0">
                <a:ea typeface="黑体" pitchFamily="49" charset="-122"/>
              </a:rPr>
              <a:t>。</a:t>
            </a:r>
            <a:r>
              <a:rPr lang="zh-CN" altLang="zh-CN" dirty="0">
                <a:ea typeface="黑体" pitchFamily="49" charset="-122"/>
              </a:rPr>
              <a:t>该蛔虫是幼小犬寄生的主要蛔虫；</a:t>
            </a:r>
            <a:endParaRPr lang="zh-CN" altLang="en-US" dirty="0">
              <a:ea typeface="黑体" pitchFamily="49" charset="-122"/>
            </a:endParaRPr>
          </a:p>
          <a:p>
            <a:pPr>
              <a:buNone/>
            </a:pPr>
            <a:r>
              <a:rPr lang="zh-CN" altLang="en-US" dirty="0">
                <a:solidFill>
                  <a:srgbClr val="FF0000"/>
                </a:solidFill>
                <a:ea typeface="黑体" pitchFamily="49" charset="-122"/>
              </a:rPr>
              <a:t>狮蛔虫：</a:t>
            </a:r>
            <a:r>
              <a:rPr lang="zh-CN" altLang="en-US" dirty="0">
                <a:ea typeface="黑体" pitchFamily="49" charset="-122"/>
              </a:rPr>
              <a:t>有狭长而对称的颈翼膜 </a:t>
            </a:r>
            <a:r>
              <a:rPr lang="zh-CN" altLang="en-US" dirty="0" smtClean="0">
                <a:ea typeface="黑体" pitchFamily="49" charset="-122"/>
              </a:rPr>
              <a:t>，</a:t>
            </a:r>
            <a:r>
              <a:rPr lang="zh-CN" altLang="zh-CN" dirty="0">
                <a:ea typeface="黑体" pitchFamily="49" charset="-122"/>
              </a:rPr>
              <a:t>常发生于成年犬。</a:t>
            </a:r>
            <a:endParaRPr lang="zh-CN" altLang="en-US" dirty="0"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dirty="0" smtClean="0">
                <a:solidFill>
                  <a:srgbClr val="0000FF"/>
                </a:solidFill>
                <a:ea typeface="黑体" pitchFamily="49" charset="-122"/>
              </a:rPr>
              <a:t>猫</a:t>
            </a:r>
            <a:r>
              <a:rPr lang="zh-CN" altLang="en-US" dirty="0">
                <a:solidFill>
                  <a:srgbClr val="0000FF"/>
                </a:solidFill>
                <a:ea typeface="黑体" pitchFamily="49" charset="-122"/>
              </a:rPr>
              <a:t>蛔虫</a:t>
            </a:r>
            <a:r>
              <a:rPr lang="zh-CN" altLang="en-US" dirty="0">
                <a:ea typeface="黑体" pitchFamily="49" charset="-122"/>
              </a:rPr>
              <a:t>：颈翼膜 短而宽，前端如箭头状。</a:t>
            </a:r>
          </a:p>
          <a:p>
            <a:endParaRPr lang="zh-CN" altLang="en-US" dirty="0"/>
          </a:p>
        </p:txBody>
      </p:sp>
      <p:pic>
        <p:nvPicPr>
          <p:cNvPr id="4" name="图片 223239" descr="4-1%C8%AE%CA%A8%C3%A8%B9%AD%CA%D7%BB%D7%B3%E6%CD%B7%B2%B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4392488" cy="329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左大括号 6"/>
          <p:cNvSpPr/>
          <p:nvPr/>
        </p:nvSpPr>
        <p:spPr>
          <a:xfrm>
            <a:off x="827584" y="1628800"/>
            <a:ext cx="216024" cy="86409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8808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黑体" pitchFamily="49" charset="-122"/>
              </a:rPr>
              <a:t>犬蛔虫</a:t>
            </a:r>
            <a:endParaRPr lang="zh-CN" altLang="en-US" dirty="0"/>
          </a:p>
        </p:txBody>
      </p:sp>
      <p:pic>
        <p:nvPicPr>
          <p:cNvPr id="9" name="图片 8" descr="1930044786219113309988946272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44979"/>
            <a:ext cx="4104456" cy="3307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925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占位符 212993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5041900"/>
          </a:xfrm>
          <a:ln>
            <a:miter/>
          </a:ln>
        </p:spPr>
        <p:txBody>
          <a:bodyPr/>
          <a:lstStyle/>
          <a:p>
            <a:endParaRPr lang="en-US" altLang="zh-CN" sz="2800" noProof="1"/>
          </a:p>
          <a:p>
            <a:pPr>
              <a:buFontTx/>
              <a:buNone/>
            </a:pPr>
            <a:endParaRPr lang="en-US" altLang="zh-CN" sz="2800" noProof="1"/>
          </a:p>
          <a:p>
            <a:pPr>
              <a:buFontTx/>
              <a:buNone/>
            </a:pPr>
            <a:r>
              <a:rPr lang="zh-CN" altLang="en-US" sz="2800" noProof="1"/>
              <a:t>犬弓首蛔虫感染途径</a:t>
            </a:r>
            <a:r>
              <a:rPr lang="zh-CN" altLang="en-US" sz="2800" noProof="1" smtClean="0"/>
              <a:t>：</a:t>
            </a:r>
            <a:endParaRPr lang="en-US" altLang="zh-CN" sz="2800" noProof="1" smtClean="0"/>
          </a:p>
          <a:p>
            <a:pPr>
              <a:buFontTx/>
              <a:buNone/>
            </a:pPr>
            <a:endParaRPr lang="zh-CN" altLang="en-US" sz="2800" noProof="1"/>
          </a:p>
          <a:p>
            <a:r>
              <a:rPr lang="zh-CN" altLang="en-US" sz="2800" noProof="1"/>
              <a:t>  </a:t>
            </a:r>
            <a:r>
              <a:rPr lang="zh-CN" altLang="en-US" sz="2800" b="1" noProof="1"/>
              <a:t>胎内感染</a:t>
            </a:r>
          </a:p>
          <a:p>
            <a:pPr marL="0" indent="0">
              <a:buFontTx/>
              <a:buNone/>
            </a:pPr>
            <a:endParaRPr lang="zh-CN" altLang="en-US" sz="2800" b="1" noProof="1"/>
          </a:p>
          <a:p>
            <a:r>
              <a:rPr lang="zh-CN" altLang="en-US" sz="2800" b="1" noProof="1"/>
              <a:t>   出生后吞食感染性虫卵</a:t>
            </a:r>
          </a:p>
        </p:txBody>
      </p:sp>
      <p:sp>
        <p:nvSpPr>
          <p:cNvPr id="16387" name="矩形 213003"/>
          <p:cNvSpPr>
            <a:spLocks noChangeArrowheads="1"/>
          </p:cNvSpPr>
          <p:nvPr/>
        </p:nvSpPr>
        <p:spPr bwMode="auto">
          <a:xfrm>
            <a:off x="-34925" y="93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zh-CN" sz="4000" b="1" dirty="0">
                <a:solidFill>
                  <a:srgbClr val="FF0000"/>
                </a:solidFill>
              </a:rPr>
              <a:t>生活史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0006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ChangeArrowheads="1"/>
          </p:cNvSpPr>
          <p:nvPr>
            <p:ph type="title"/>
          </p:nvPr>
        </p:nvSpPr>
        <p:spPr>
          <a:xfrm>
            <a:off x="862013" y="354013"/>
            <a:ext cx="5738812" cy="931862"/>
          </a:xfrm>
        </p:spPr>
        <p:txBody>
          <a:bodyPr/>
          <a:lstStyle/>
          <a:p>
            <a:pPr algn="ctr"/>
            <a:r>
              <a:rPr lang="zh-CN" altLang="en-US" dirty="0" smtClean="0">
                <a:ea typeface="黑体" pitchFamily="49" charset="-122"/>
              </a:rPr>
              <a:t>胎内感染</a:t>
            </a:r>
          </a:p>
        </p:txBody>
      </p:sp>
      <p:sp>
        <p:nvSpPr>
          <p:cNvPr id="17410" name="内容占位符 2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434388" cy="492918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ea typeface="黑体" pitchFamily="49" charset="-122"/>
              </a:rPr>
              <a:t>犬弓首蛔虫卵随粪便排出体外，在适宜的条件下，经10~15天发育为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感染性虫卵</a:t>
            </a:r>
            <a:r>
              <a:rPr lang="zh-CN" altLang="en-US" sz="2400" dirty="0" smtClean="0">
                <a:ea typeface="黑体" pitchFamily="49" charset="-122"/>
              </a:rPr>
              <a:t>，当感染性虫卵被成年母犬吞食后，幼虫随血液到达体内各组织器官中，形成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包囊、幼虫</a:t>
            </a:r>
            <a:r>
              <a:rPr lang="zh-CN" altLang="en-US" sz="2400" dirty="0" smtClean="0">
                <a:ea typeface="黑体" pitchFamily="49" charset="-122"/>
              </a:rPr>
              <a:t>保持活力，当母犬怀孕后，幼虫随血液通过胎盘进入胎儿体内，所以胎儿在母体子宫内已经感染了。当幼虫在胎儿体内随血液循环到达肝脏时）变为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第三期幼虫</a:t>
            </a:r>
            <a:r>
              <a:rPr lang="zh-CN" altLang="en-US" sz="2400" dirty="0" smtClean="0">
                <a:ea typeface="黑体" pitchFamily="49" charset="-122"/>
              </a:rPr>
              <a:t>，当胎儿出生后，第三期幼虫已移行到肺脏，在肺中停留一周后，变为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第四期幼虫</a:t>
            </a:r>
            <a:r>
              <a:rPr lang="zh-CN" altLang="en-US" sz="2400" dirty="0" smtClean="0">
                <a:ea typeface="黑体" pitchFamily="49" charset="-122"/>
              </a:rPr>
              <a:t>，随呼吸进入气管至咽部。当幼犬吞咽时被咽入胃中然后进入小肠中。幼犬出生3周后小肠内的蛔虫已发育为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成虫</a:t>
            </a:r>
            <a:r>
              <a:rPr lang="zh-CN" altLang="en-US" sz="2400" dirty="0" smtClean="0">
                <a:ea typeface="黑体" pitchFamily="49" charset="-122"/>
              </a:rPr>
              <a:t>。所以</a:t>
            </a:r>
            <a:r>
              <a:rPr lang="zh-CN" altLang="en-US" sz="2400" dirty="0" smtClean="0">
                <a:solidFill>
                  <a:srgbClr val="00B050"/>
                </a:solidFill>
                <a:ea typeface="黑体" pitchFamily="49" charset="-122"/>
              </a:rPr>
              <a:t>幼犬在一个月左右最易发生蛔虫性胃肠炎</a:t>
            </a:r>
            <a:r>
              <a:rPr lang="zh-CN" altLang="en-US" sz="2400" dirty="0" smtClean="0">
                <a:ea typeface="黑体" pitchFamily="49" charset="-122"/>
              </a:rPr>
              <a:t>。上述生活史是幼犬感染蛔虫的一种方式。</a:t>
            </a:r>
          </a:p>
        </p:txBody>
      </p:sp>
    </p:spTree>
    <p:extLst>
      <p:ext uri="{BB962C8B-B14F-4D97-AF65-F5344CB8AC3E}">
        <p14:creationId xmlns:p14="http://schemas.microsoft.com/office/powerpoint/2010/main" val="418298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占位符 226305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02625" cy="5092700"/>
          </a:xfrm>
        </p:spPr>
        <p:txBody>
          <a:bodyPr/>
          <a:lstStyle/>
          <a:p>
            <a:pPr>
              <a:lnSpc>
                <a:spcPct val="117000"/>
              </a:lnSpc>
              <a:buFontTx/>
              <a:buNone/>
            </a:pPr>
            <a:r>
              <a:rPr lang="zh-CN" altLang="en-US" sz="2400" dirty="0" smtClean="0">
                <a:ea typeface="黑体" pitchFamily="49" charset="-122"/>
              </a:rPr>
              <a:t>另一种感染方式是，当</a:t>
            </a:r>
            <a:r>
              <a:rPr lang="en-US" altLang="zh-CN" sz="2400" dirty="0" smtClean="0">
                <a:ea typeface="黑体" pitchFamily="49" charset="-122"/>
              </a:rPr>
              <a:t>2~3</a:t>
            </a:r>
            <a:r>
              <a:rPr lang="zh-CN" altLang="en-US" sz="2400" dirty="0" smtClean="0">
                <a:ea typeface="黑体" pitchFamily="49" charset="-122"/>
              </a:rPr>
              <a:t>个月龄幼犬直接由外界吞食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感染性虫卵</a:t>
            </a:r>
            <a:r>
              <a:rPr lang="zh-CN" altLang="en-US" sz="2400" dirty="0" smtClean="0">
                <a:ea typeface="黑体" pitchFamily="49" charset="-122"/>
              </a:rPr>
              <a:t>；在犬的小肠内孵化成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幼虫</a:t>
            </a:r>
            <a:r>
              <a:rPr lang="zh-CN" altLang="en-US" sz="2400" dirty="0" smtClean="0">
                <a:ea typeface="黑体" pitchFamily="49" charset="-122"/>
              </a:rPr>
              <a:t>，幼虫钻入肠壁、经淋巴系统到肠系膜淋巴结，然后经血液到达肝脏，再随血液到肺脏，感染后的第</a:t>
            </a:r>
            <a:r>
              <a:rPr lang="en-US" altLang="zh-CN" sz="2400" dirty="0" smtClean="0">
                <a:ea typeface="黑体" pitchFamily="49" charset="-122"/>
              </a:rPr>
              <a:t>5</a:t>
            </a:r>
            <a:r>
              <a:rPr lang="zh-CN" altLang="en-US" sz="2400" dirty="0" smtClean="0">
                <a:ea typeface="黑体" pitchFamily="49" charset="-122"/>
              </a:rPr>
              <a:t>天，肺中的幼虫到达高峰，幼虫经肺泡、细支气管、支气管、气管到达咽部，再被咽入胃，到小肠后进一步发育为</a:t>
            </a:r>
            <a:r>
              <a:rPr lang="zh-CN" altLang="en-US" sz="2400" dirty="0" smtClean="0">
                <a:solidFill>
                  <a:srgbClr val="FF0000"/>
                </a:solidFill>
                <a:ea typeface="黑体" pitchFamily="49" charset="-122"/>
              </a:rPr>
              <a:t>成虫</a:t>
            </a:r>
            <a:r>
              <a:rPr lang="zh-CN" altLang="en-US" sz="2400" dirty="0" smtClean="0">
                <a:ea typeface="黑体" pitchFamily="49" charset="-122"/>
              </a:rPr>
              <a:t>。幼犬从吞食感染性虫卵到幼虫发育为成虫，大约需</a:t>
            </a:r>
            <a:r>
              <a:rPr lang="en-US" altLang="zh-CN" sz="2400" dirty="0" smtClean="0">
                <a:ea typeface="黑体" pitchFamily="49" charset="-122"/>
              </a:rPr>
              <a:t>4~5</a:t>
            </a:r>
            <a:r>
              <a:rPr lang="zh-CN" altLang="en-US" sz="2400" dirty="0" smtClean="0">
                <a:ea typeface="黑体" pitchFamily="49" charset="-122"/>
              </a:rPr>
              <a:t>周的时间。</a:t>
            </a:r>
          </a:p>
          <a:p>
            <a:pPr>
              <a:lnSpc>
                <a:spcPct val="117000"/>
              </a:lnSpc>
              <a:buFontTx/>
              <a:buNone/>
            </a:pPr>
            <a:r>
              <a:rPr lang="zh-CN" altLang="en-US" sz="2400" dirty="0" smtClean="0">
                <a:ea typeface="黑体" pitchFamily="49" charset="-122"/>
              </a:rPr>
              <a:t>  </a:t>
            </a:r>
            <a:r>
              <a:rPr lang="zh-CN" altLang="en-US" sz="2400" dirty="0" smtClean="0">
                <a:solidFill>
                  <a:srgbClr val="00B050"/>
                </a:solidFill>
                <a:ea typeface="黑体" pitchFamily="49" charset="-122"/>
              </a:rPr>
              <a:t>狮弓首蛔虫生活史较简单：</a:t>
            </a:r>
            <a:r>
              <a:rPr lang="zh-CN" altLang="en-US" sz="2400" dirty="0" smtClean="0">
                <a:ea typeface="黑体" pitchFamily="49" charset="-122"/>
              </a:rPr>
              <a:t>感染性虫卵被犬吞食后，幼虫在小肠中逸出，进入肠壁发育，发育的幼虫又重返回肠腔内，经</a:t>
            </a:r>
            <a:r>
              <a:rPr lang="en-US" altLang="zh-CN" sz="2400" dirty="0" smtClean="0">
                <a:ea typeface="黑体" pitchFamily="49" charset="-122"/>
              </a:rPr>
              <a:t>3~4</a:t>
            </a:r>
            <a:r>
              <a:rPr lang="zh-CN" altLang="en-US" sz="2400" dirty="0" smtClean="0">
                <a:ea typeface="黑体" pitchFamily="49" charset="-122"/>
              </a:rPr>
              <a:t>周发育为成虫，没有体内移行过程，狮弓首蛔虫一般多感染于成年犬。</a:t>
            </a:r>
          </a:p>
        </p:txBody>
      </p:sp>
      <p:sp>
        <p:nvSpPr>
          <p:cNvPr id="18434" name="标题 1"/>
          <p:cNvSpPr>
            <a:spLocks noGrp="1" noChangeArrowheads="1"/>
          </p:cNvSpPr>
          <p:nvPr>
            <p:ph type="title"/>
          </p:nvPr>
        </p:nvSpPr>
        <p:spPr>
          <a:xfrm>
            <a:off x="1475656" y="404664"/>
            <a:ext cx="5738812" cy="931862"/>
          </a:xfrm>
        </p:spPr>
        <p:txBody>
          <a:bodyPr/>
          <a:lstStyle/>
          <a:p>
            <a:pPr indent="-177800" algn="ctr"/>
            <a:r>
              <a:rPr lang="zh-CN" altLang="en-US" dirty="0" smtClean="0">
                <a:ea typeface="黑体" pitchFamily="49" charset="-122"/>
              </a:rPr>
              <a:t>出生后吞食感染性虫卵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463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225289" descr="08f790529822720e938c77b07bcb0a46f21fab3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95659" cy="62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73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占位符 214017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19256" cy="582771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致病作用</a:t>
            </a:r>
            <a:r>
              <a:rPr lang="zh-CN" altLang="en-US" b="1" dirty="0" smtClean="0">
                <a:ea typeface="黑体" pitchFamily="49" charset="-122"/>
              </a:rPr>
              <a:t> </a:t>
            </a:r>
          </a:p>
          <a:p>
            <a:pPr>
              <a:lnSpc>
                <a:spcPct val="108000"/>
              </a:lnSpc>
              <a:buFontTx/>
              <a:buNone/>
            </a:pPr>
            <a:r>
              <a:rPr lang="zh-CN" altLang="en-US" sz="2400" dirty="0" smtClean="0">
                <a:ea typeface="黑体" pitchFamily="49" charset="-122"/>
              </a:rPr>
              <a:t>                     </a:t>
            </a:r>
            <a:r>
              <a:rPr lang="zh-CN" altLang="en-US" sz="2800" dirty="0" smtClean="0">
                <a:ea typeface="黑体" pitchFamily="49" charset="-122"/>
              </a:rPr>
              <a:t> </a:t>
            </a:r>
            <a:r>
              <a:rPr lang="zh-CN" altLang="en-US" dirty="0" smtClean="0">
                <a:ea typeface="黑体" pitchFamily="49" charset="-122"/>
              </a:rPr>
              <a:t>可引起卡他性炎症、肠粘膜损伤、出血。尤其是在饥饿、发热、饲喂食物改变及环境因素改变的情况下，虫体活动更为频繁，可窜入胃中、胆管或胰管内，引起呕吐、腹痛、黄疸等症状。 </a:t>
            </a:r>
          </a:p>
          <a:p>
            <a:pPr>
              <a:lnSpc>
                <a:spcPct val="108000"/>
              </a:lnSpc>
              <a:buFontTx/>
              <a:buNone/>
            </a:pPr>
            <a:r>
              <a:rPr lang="zh-CN" altLang="en-US" sz="2800" dirty="0" smtClean="0">
                <a:ea typeface="黑体" pitchFamily="49" charset="-122"/>
              </a:rPr>
              <a:t>                      </a:t>
            </a:r>
            <a:r>
              <a:rPr lang="zh-CN" altLang="en-US" dirty="0" smtClean="0">
                <a:ea typeface="黑体" pitchFamily="49" charset="-122"/>
              </a:rPr>
              <a:t>虫体大量集结成团时可造成肠管阻塞，更易引起肠套迭，以致肠坏死及穿孔。 </a:t>
            </a:r>
          </a:p>
          <a:p>
            <a:pPr>
              <a:lnSpc>
                <a:spcPct val="108000"/>
              </a:lnSpc>
              <a:buFontTx/>
              <a:buNone/>
            </a:pPr>
            <a:r>
              <a:rPr lang="zh-CN" altLang="en-US" sz="2800" dirty="0" smtClean="0">
                <a:ea typeface="黑体" pitchFamily="49" charset="-122"/>
              </a:rPr>
              <a:t>                      </a:t>
            </a:r>
            <a:r>
              <a:rPr lang="zh-CN" altLang="en-US" dirty="0" smtClean="0">
                <a:ea typeface="黑体" pitchFamily="49" charset="-122"/>
              </a:rPr>
              <a:t>导致机体消瘦、贫血、营养不良症状 。</a:t>
            </a:r>
          </a:p>
          <a:p>
            <a:pPr>
              <a:lnSpc>
                <a:spcPct val="108000"/>
              </a:lnSpc>
              <a:buFontTx/>
              <a:buNone/>
            </a:pPr>
            <a:r>
              <a:rPr lang="zh-CN" altLang="en-US" dirty="0" smtClean="0">
                <a:ea typeface="黑体" pitchFamily="49" charset="-122"/>
              </a:rPr>
              <a:t>                          可使造血器官和神经系统中毒，出现贫血及神经症状及过敏反应 </a:t>
            </a:r>
          </a:p>
        </p:txBody>
      </p:sp>
      <p:sp>
        <p:nvSpPr>
          <p:cNvPr id="19458" name="圆角矩形 214025"/>
          <p:cNvSpPr>
            <a:spLocks noChangeArrowheads="1"/>
          </p:cNvSpPr>
          <p:nvPr/>
        </p:nvSpPr>
        <p:spPr bwMode="auto">
          <a:xfrm>
            <a:off x="533400" y="1634671"/>
            <a:ext cx="18288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机械性刺激</a:t>
            </a:r>
          </a:p>
        </p:txBody>
      </p:sp>
      <p:sp>
        <p:nvSpPr>
          <p:cNvPr id="19459" name="圆角矩形 214026"/>
          <p:cNvSpPr>
            <a:spLocks noChangeArrowheads="1"/>
          </p:cNvSpPr>
          <p:nvPr/>
        </p:nvSpPr>
        <p:spPr bwMode="auto">
          <a:xfrm>
            <a:off x="711200" y="3243943"/>
            <a:ext cx="18288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阻塞肠管</a:t>
            </a:r>
          </a:p>
        </p:txBody>
      </p:sp>
      <p:sp>
        <p:nvSpPr>
          <p:cNvPr id="19460" name="圆角矩形 214027"/>
          <p:cNvSpPr>
            <a:spLocks noChangeArrowheads="1"/>
          </p:cNvSpPr>
          <p:nvPr/>
        </p:nvSpPr>
        <p:spPr bwMode="auto">
          <a:xfrm>
            <a:off x="711200" y="4216400"/>
            <a:ext cx="18288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掠夺营养</a:t>
            </a:r>
          </a:p>
        </p:txBody>
      </p:sp>
      <p:sp>
        <p:nvSpPr>
          <p:cNvPr id="19461" name="圆角矩形 214028"/>
          <p:cNvSpPr>
            <a:spLocks noChangeArrowheads="1"/>
          </p:cNvSpPr>
          <p:nvPr/>
        </p:nvSpPr>
        <p:spPr bwMode="auto">
          <a:xfrm>
            <a:off x="718096" y="4725144"/>
            <a:ext cx="18288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其他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4767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1774</TotalTime>
  <Words>1271</Words>
  <Application>Microsoft Office PowerPoint</Application>
  <PresentationFormat>全屏显示(4:3)</PresentationFormat>
  <Paragraphs>72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凸显</vt:lpstr>
      <vt:lpstr>项目三   犬猫常见寄生虫病的防治  任务1 常见蠕虫病的防治</vt:lpstr>
      <vt:lpstr>一、蛔虫病</vt:lpstr>
      <vt:lpstr>概述</vt:lpstr>
      <vt:lpstr>病原</vt:lpstr>
      <vt:lpstr>生活史</vt:lpstr>
      <vt:lpstr>胎内感染</vt:lpstr>
      <vt:lpstr>出生后吞食感染性虫卵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饱和盐水漂浮法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丁晓</dc:creator>
  <cp:lastModifiedBy>丁晓</cp:lastModifiedBy>
  <cp:revision>30</cp:revision>
  <dcterms:created xsi:type="dcterms:W3CDTF">2020-08-23T01:44:59Z</dcterms:created>
  <dcterms:modified xsi:type="dcterms:W3CDTF">2021-01-28T04:57:47Z</dcterms:modified>
</cp:coreProperties>
</file>