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xml" ContentType="application/vnd.openxmlformats-officedocument.presentationml.notesSlide+xml"/>
  <Override PartName="/ppt/tags/tag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6525BB-B5E5-4CF7-AB6C-990FE3A09734}" type="datetimeFigureOut">
              <a:rPr lang="zh-CN" altLang="en-US" smtClean="0"/>
              <a:t>2021/1/28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D002B4-586B-49AA-96CC-ED1961295427}" type="slidenum">
              <a:rPr lang="zh-CN" altLang="en-US" smtClean="0"/>
              <a:t>‹#›</a:t>
            </a:fld>
            <a:endParaRPr lang="zh-CN" altLang="en-US"/>
          </a:p>
        </p:txBody>
      </p:sp>
    </p:spTree>
    <p:extLst>
      <p:ext uri="{BB962C8B-B14F-4D97-AF65-F5344CB8AC3E}">
        <p14:creationId xmlns:p14="http://schemas.microsoft.com/office/powerpoint/2010/main" val="3830146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eaLnBrk="0" fontAlgn="base" hangingPunct="0">
              <a:spcBef>
                <a:spcPct val="0"/>
              </a:spcBef>
              <a:spcAft>
                <a:spcPct val="0"/>
              </a:spcAft>
              <a:defRPr/>
            </a:pPr>
            <a:fld id="{39AD698A-D66C-4FA1-BBD8-F72AE9E6E751}" type="slidenum">
              <a:rPr lang="zh-CN" altLang="en-US" smtClean="0">
                <a:solidFill>
                  <a:prstClr val="black"/>
                </a:solidFill>
                <a:ea typeface="微软雅黑" charset="-122"/>
              </a:rPr>
              <a:pPr eaLnBrk="0" fontAlgn="base" hangingPunct="0">
                <a:spcBef>
                  <a:spcPct val="0"/>
                </a:spcBef>
                <a:spcAft>
                  <a:spcPct val="0"/>
                </a:spcAft>
                <a:defRPr/>
              </a:pPr>
              <a:t>17</a:t>
            </a:fld>
            <a:endParaRPr lang="zh-CN" altLang="en-US">
              <a:solidFill>
                <a:prstClr val="black"/>
              </a:solidFill>
              <a:ea typeface="微软雅黑"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pPr/>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07505400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048832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1405839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dirty="0">
              <a:solidFill>
                <a:srgbClr val="575F6D"/>
              </a:solidFill>
            </a:endParaRPr>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0358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solidFill>
                  <a:srgbClr val="FFF39D"/>
                </a:solidFill>
              </a:rPr>
              <a:pPr/>
              <a:t>2021/1/28</a:t>
            </a:fld>
            <a:endParaRPr lang="zh-CN" altLang="en-US">
              <a:solidFill>
                <a:srgbClr val="FFF39D"/>
              </a:solidFill>
            </a:endParaRPr>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solidFill>
                <a:srgbClr val="FFF39D"/>
              </a:solidFill>
            </a:endParaRPr>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17747497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6" name="页脚占位符 5"/>
          <p:cNvSpPr>
            <a:spLocks noGrp="1"/>
          </p:cNvSpPr>
          <p:nvPr>
            <p:ph type="ftr" sz="quarter" idx="11"/>
          </p:nvPr>
        </p:nvSpPr>
        <p:spPr/>
        <p:txBody>
          <a:bodyPr/>
          <a:lstStyle/>
          <a:p>
            <a:endParaRPr lang="zh-CN" altLang="en-US">
              <a:solidFill>
                <a:srgbClr val="575F6D"/>
              </a:solidFill>
            </a:endParaRPr>
          </a:p>
        </p:txBody>
      </p:sp>
      <p:sp>
        <p:nvSpPr>
          <p:cNvPr id="7" name="灯片编号占位符 6"/>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extLst>
      <p:ext uri="{BB962C8B-B14F-4D97-AF65-F5344CB8AC3E}">
        <p14:creationId xmlns:p14="http://schemas.microsoft.com/office/powerpoint/2010/main" val="3861372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8" name="页脚占位符 7"/>
          <p:cNvSpPr>
            <a:spLocks noGrp="1"/>
          </p:cNvSpPr>
          <p:nvPr>
            <p:ph type="ftr" sz="quarter" idx="11"/>
          </p:nvPr>
        </p:nvSpPr>
        <p:spPr/>
        <p:txBody>
          <a:body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1150414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683197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11"/>
          </p:nvPr>
        </p:nvSpPr>
        <p:spPr/>
        <p:txBody>
          <a:bodyPr/>
          <a:lstStyle/>
          <a:p>
            <a:endParaRPr lang="zh-CN" altLang="en-US">
              <a:solidFill>
                <a:srgbClr val="575F6D"/>
              </a:solidFill>
            </a:endParaRPr>
          </a:p>
        </p:txBody>
      </p:sp>
      <p:sp>
        <p:nvSpPr>
          <p:cNvPr id="4" name="灯片编号占位符 3"/>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63734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95143776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296054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3487555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63688" y="980728"/>
            <a:ext cx="7056784" cy="2808312"/>
          </a:xfrm>
        </p:spPr>
        <p:txBody>
          <a:bodyPr>
            <a:normAutofit fontScale="90000"/>
          </a:bodyPr>
          <a:lstStyle/>
          <a:p>
            <a:pPr algn="ctr"/>
            <a:r>
              <a:rPr lang="zh-CN" altLang="zh-CN" sz="4000" dirty="0"/>
              <a:t>项目三</a:t>
            </a:r>
            <a:r>
              <a:rPr lang="en-US" altLang="zh-CN" sz="4000" dirty="0"/>
              <a:t>   </a:t>
            </a:r>
            <a:r>
              <a:rPr lang="zh-CN" altLang="zh-CN" sz="4000" dirty="0"/>
              <a:t>犬猫常见</a:t>
            </a:r>
            <a:r>
              <a:rPr lang="zh-CN" altLang="zh-CN" sz="4000" dirty="0" smtClean="0"/>
              <a:t>寄生虫病</a:t>
            </a:r>
            <a:r>
              <a:rPr lang="zh-CN" altLang="en-US" sz="4000" dirty="0" smtClean="0"/>
              <a:t>的防治</a:t>
            </a:r>
            <a:r>
              <a:rPr lang="zh-CN" altLang="zh-CN" sz="4800" dirty="0"/>
              <a:t/>
            </a:r>
            <a:br>
              <a:rPr lang="zh-CN" altLang="zh-CN" sz="4800" dirty="0"/>
            </a:br>
            <a:r>
              <a:rPr lang="en-US" altLang="zh-CN" sz="4800" dirty="0" smtClean="0"/>
              <a:t/>
            </a:r>
            <a:br>
              <a:rPr lang="en-US" altLang="zh-CN" sz="4800" dirty="0" smtClean="0"/>
            </a:br>
            <a:r>
              <a:rPr lang="zh-CN" altLang="en-US" sz="4800" dirty="0" smtClean="0"/>
              <a:t>任务</a:t>
            </a:r>
            <a:r>
              <a:rPr lang="en-US" altLang="zh-CN" sz="4800" dirty="0" smtClean="0"/>
              <a:t>1</a:t>
            </a:r>
            <a:br>
              <a:rPr lang="en-US" altLang="zh-CN" sz="4800" dirty="0" smtClean="0"/>
            </a:br>
            <a:r>
              <a:rPr lang="zh-CN" altLang="zh-CN" sz="4800" dirty="0" smtClean="0"/>
              <a:t>常见</a:t>
            </a:r>
            <a:r>
              <a:rPr lang="zh-CN" altLang="zh-CN" sz="4800" dirty="0"/>
              <a:t>蠕虫病</a:t>
            </a:r>
            <a:r>
              <a:rPr lang="zh-CN" altLang="zh-CN" sz="4800" dirty="0" smtClean="0"/>
              <a:t>的防治</a:t>
            </a:r>
            <a:endParaRPr lang="zh-CN" altLang="en-US" sz="4800" dirty="0"/>
          </a:p>
        </p:txBody>
      </p:sp>
    </p:spTree>
    <p:extLst>
      <p:ext uri="{BB962C8B-B14F-4D97-AF65-F5344CB8AC3E}">
        <p14:creationId xmlns:p14="http://schemas.microsoft.com/office/powerpoint/2010/main" val="6741809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a:t>生活史</a:t>
            </a:r>
          </a:p>
        </p:txBody>
      </p:sp>
      <p:pic>
        <p:nvPicPr>
          <p:cNvPr id="7" name="内容占位符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63930" y="1454150"/>
            <a:ext cx="7388860" cy="5215890"/>
          </a:xfrm>
          <a:prstGeom prst="rect">
            <a:avLst/>
          </a:prstGeom>
        </p:spPr>
      </p:pic>
    </p:spTree>
    <p:custDataLst>
      <p:tags r:id="rId1"/>
    </p:custDataLst>
    <p:extLst>
      <p:ext uri="{BB962C8B-B14F-4D97-AF65-F5344CB8AC3E}">
        <p14:creationId xmlns:p14="http://schemas.microsoft.com/office/powerpoint/2010/main" val="1989010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a:t>生活史</a:t>
            </a:r>
          </a:p>
        </p:txBody>
      </p:sp>
      <p:pic>
        <p:nvPicPr>
          <p:cNvPr id="5" name="内容占位符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56005" y="1374775"/>
            <a:ext cx="6975475" cy="5212080"/>
          </a:xfrm>
          <a:prstGeom prst="rect">
            <a:avLst/>
          </a:prstGeom>
        </p:spPr>
      </p:pic>
    </p:spTree>
    <p:custDataLst>
      <p:tags r:id="rId1"/>
    </p:custDataLst>
    <p:extLst>
      <p:ext uri="{BB962C8B-B14F-4D97-AF65-F5344CB8AC3E}">
        <p14:creationId xmlns:p14="http://schemas.microsoft.com/office/powerpoint/2010/main" val="3226305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a:t>生活史</a:t>
            </a:r>
          </a:p>
        </p:txBody>
      </p:sp>
      <p:pic>
        <p:nvPicPr>
          <p:cNvPr id="8" name="内容占位符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88365" y="1593850"/>
            <a:ext cx="7402830" cy="4838700"/>
          </a:xfrm>
          <a:prstGeom prst="rect">
            <a:avLst/>
          </a:prstGeom>
        </p:spPr>
      </p:pic>
    </p:spTree>
    <p:custDataLst>
      <p:tags r:id="rId1"/>
    </p:custDataLst>
    <p:extLst>
      <p:ext uri="{BB962C8B-B14F-4D97-AF65-F5344CB8AC3E}">
        <p14:creationId xmlns:p14="http://schemas.microsoft.com/office/powerpoint/2010/main" val="2199942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a:t>致病性</a:t>
            </a:r>
          </a:p>
        </p:txBody>
      </p:sp>
      <p:sp>
        <p:nvSpPr>
          <p:cNvPr id="3" name="内容占位符 2"/>
          <p:cNvSpPr>
            <a:spLocks noGrp="1"/>
          </p:cNvSpPr>
          <p:nvPr>
            <p:ph idx="1"/>
          </p:nvPr>
        </p:nvSpPr>
        <p:spPr/>
        <p:txBody>
          <a:bodyPr/>
          <a:lstStyle/>
          <a:p>
            <a:pPr>
              <a:lnSpc>
                <a:spcPct val="150000"/>
              </a:lnSpc>
            </a:pPr>
            <a:r>
              <a:rPr lang="zh-CN" altLang="en-US" b="1" dirty="0">
                <a:latin typeface="楷体" panose="02010609060101010101" pitchFamily="49" charset="-122"/>
                <a:ea typeface="楷体" panose="02010609060101010101" pitchFamily="49" charset="-122"/>
                <a:sym typeface="+mn-ea"/>
              </a:rPr>
              <a:t>当虫体在体内大量寄生时，虫体头部的小钩和吸盘吸附在小肠粘膜上，</a:t>
            </a:r>
            <a:r>
              <a:rPr lang="zh-CN" altLang="en-US" b="1" dirty="0">
                <a:solidFill>
                  <a:srgbClr val="FF0000"/>
                </a:solidFill>
                <a:latin typeface="楷体" panose="02010609060101010101" pitchFamily="49" charset="-122"/>
                <a:ea typeface="楷体" panose="02010609060101010101" pitchFamily="49" charset="-122"/>
                <a:sym typeface="+mn-ea"/>
              </a:rPr>
              <a:t>引起肠粘膜损伤和肠炎</a:t>
            </a:r>
            <a:r>
              <a:rPr lang="zh-CN" altLang="en-US" b="1" dirty="0">
                <a:latin typeface="楷体" panose="02010609060101010101" pitchFamily="49" charset="-122"/>
                <a:ea typeface="楷体" panose="02010609060101010101" pitchFamily="49" charset="-122"/>
                <a:sym typeface="+mn-ea"/>
              </a:rPr>
              <a:t>。虫体在肠道中聚集成团，可造成</a:t>
            </a:r>
            <a:r>
              <a:rPr lang="zh-CN" altLang="en-US" b="1" dirty="0">
                <a:solidFill>
                  <a:srgbClr val="FF0000"/>
                </a:solidFill>
                <a:latin typeface="楷体" panose="02010609060101010101" pitchFamily="49" charset="-122"/>
                <a:ea typeface="楷体" panose="02010609060101010101" pitchFamily="49" charset="-122"/>
                <a:sym typeface="+mn-ea"/>
              </a:rPr>
              <a:t>肠阻塞、肠扭转、肠套迭及肠穿孔</a:t>
            </a:r>
            <a:r>
              <a:rPr lang="zh-CN" altLang="en-US" b="1" dirty="0">
                <a:latin typeface="楷体" panose="02010609060101010101" pitchFamily="49" charset="-122"/>
                <a:ea typeface="楷体" panose="02010609060101010101" pitchFamily="49" charset="-122"/>
                <a:sym typeface="+mn-ea"/>
              </a:rPr>
              <a:t>等。</a:t>
            </a:r>
            <a:endParaRPr lang="en-US" altLang="zh-CN" b="1" dirty="0">
              <a:latin typeface="楷体" panose="02010609060101010101" pitchFamily="49" charset="-122"/>
              <a:ea typeface="楷体" panose="02010609060101010101" pitchFamily="49" charset="-122"/>
            </a:endParaRPr>
          </a:p>
          <a:p>
            <a:pPr>
              <a:lnSpc>
                <a:spcPct val="150000"/>
              </a:lnSpc>
            </a:pPr>
            <a:r>
              <a:rPr lang="zh-CN" altLang="en-US" b="1" dirty="0">
                <a:latin typeface="楷体" panose="02010609060101010101" pitchFamily="49" charset="-122"/>
                <a:ea typeface="楷体" panose="02010609060101010101" pitchFamily="49" charset="-122"/>
                <a:sym typeface="+mn-ea"/>
              </a:rPr>
              <a:t>虫体吸取机体大量的营养，给犬</a:t>
            </a:r>
            <a:r>
              <a:rPr lang="zh-CN" altLang="en-US" b="1" dirty="0">
                <a:solidFill>
                  <a:srgbClr val="FF0000"/>
                </a:solidFill>
                <a:latin typeface="楷体" panose="02010609060101010101" pitchFamily="49" charset="-122"/>
                <a:ea typeface="楷体" panose="02010609060101010101" pitchFamily="49" charset="-122"/>
                <a:sym typeface="+mn-ea"/>
              </a:rPr>
              <a:t>生长发育造成障碍</a:t>
            </a:r>
            <a:r>
              <a:rPr lang="zh-CN" altLang="en-US" b="1" dirty="0">
                <a:latin typeface="楷体" panose="02010609060101010101" pitchFamily="49" charset="-122"/>
                <a:ea typeface="楷体" panose="02010609060101010101" pitchFamily="49" charset="-122"/>
                <a:sym typeface="+mn-ea"/>
              </a:rPr>
              <a:t>；使机体</a:t>
            </a:r>
            <a:r>
              <a:rPr lang="zh-CN" altLang="en-US" b="1" dirty="0">
                <a:solidFill>
                  <a:srgbClr val="FF0000"/>
                </a:solidFill>
                <a:latin typeface="楷体" panose="02010609060101010101" pitchFamily="49" charset="-122"/>
                <a:ea typeface="楷体" panose="02010609060101010101" pitchFamily="49" charset="-122"/>
                <a:sym typeface="+mn-ea"/>
              </a:rPr>
              <a:t>营养不良、消瘦、贫血</a:t>
            </a:r>
            <a:r>
              <a:rPr lang="zh-CN" altLang="en-US" b="1" dirty="0">
                <a:latin typeface="楷体" panose="02010609060101010101" pitchFamily="49" charset="-122"/>
                <a:ea typeface="楷体" panose="02010609060101010101" pitchFamily="49" charset="-122"/>
                <a:sym typeface="+mn-ea"/>
              </a:rPr>
              <a:t>。</a:t>
            </a:r>
            <a:endParaRPr lang="en-US" altLang="zh-CN" b="1" dirty="0">
              <a:latin typeface="楷体" panose="02010609060101010101" pitchFamily="49" charset="-122"/>
              <a:ea typeface="楷体" panose="02010609060101010101" pitchFamily="49" charset="-122"/>
            </a:endParaRPr>
          </a:p>
          <a:p>
            <a:pPr>
              <a:lnSpc>
                <a:spcPct val="150000"/>
              </a:lnSpc>
            </a:pPr>
            <a:r>
              <a:rPr lang="zh-CN" altLang="en-US" b="1" dirty="0">
                <a:latin typeface="楷体" panose="02010609060101010101" pitchFamily="49" charset="-122"/>
                <a:ea typeface="楷体" panose="02010609060101010101" pitchFamily="49" charset="-122"/>
                <a:sym typeface="+mn-ea"/>
              </a:rPr>
              <a:t>虫体在代射过程中，不断分泌毒素，刺激机体，可出现</a:t>
            </a:r>
            <a:r>
              <a:rPr lang="zh-CN" altLang="en-US" b="1" dirty="0">
                <a:solidFill>
                  <a:srgbClr val="FF0000"/>
                </a:solidFill>
                <a:latin typeface="楷体" panose="02010609060101010101" pitchFamily="49" charset="-122"/>
                <a:ea typeface="楷体" panose="02010609060101010101" pitchFamily="49" charset="-122"/>
                <a:sym typeface="+mn-ea"/>
              </a:rPr>
              <a:t>神经症状</a:t>
            </a:r>
            <a:r>
              <a:rPr lang="zh-CN" altLang="en-US" b="1" dirty="0">
                <a:latin typeface="楷体" panose="02010609060101010101" pitchFamily="49" charset="-122"/>
                <a:ea typeface="楷体" panose="02010609060101010101" pitchFamily="49" charset="-122"/>
                <a:sym typeface="+mn-ea"/>
              </a:rPr>
              <a:t>。</a:t>
            </a:r>
            <a:endParaRPr lang="zh-CN" altLang="en-US"/>
          </a:p>
        </p:txBody>
      </p:sp>
    </p:spTree>
    <p:custDataLst>
      <p:tags r:id="rId1"/>
    </p:custDataLst>
    <p:extLst>
      <p:ext uri="{BB962C8B-B14F-4D97-AF65-F5344CB8AC3E}">
        <p14:creationId xmlns:p14="http://schemas.microsoft.com/office/powerpoint/2010/main" val="23367079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                犬绦虫</a:t>
            </a:r>
            <a:endParaRPr lang="zh-CN" altLang="en-US" dirty="0"/>
          </a:p>
        </p:txBody>
      </p:sp>
      <p:pic>
        <p:nvPicPr>
          <p:cNvPr id="9" name="内容占位符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400" y="2069465"/>
            <a:ext cx="7294245" cy="4798060"/>
          </a:xfrm>
          <a:prstGeom prst="rect">
            <a:avLst/>
          </a:prstGeom>
        </p:spPr>
      </p:pic>
      <p:pic>
        <p:nvPicPr>
          <p:cNvPr id="24580" name="内容占位符 5"/>
          <p:cNvPicPr>
            <a:picLocks noChangeAspect="1"/>
          </p:cNvPicPr>
          <p:nvPr/>
        </p:nvPicPr>
        <p:blipFill>
          <a:blip r:embed="rId4"/>
          <a:srcRect/>
          <a:stretch>
            <a:fillRect/>
          </a:stretch>
        </p:blipFill>
        <p:spPr bwMode="auto">
          <a:xfrm>
            <a:off x="5121910" y="100965"/>
            <a:ext cx="3773488" cy="2830513"/>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3660829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a:t>症状</a:t>
            </a:r>
          </a:p>
        </p:txBody>
      </p:sp>
      <p:sp>
        <p:nvSpPr>
          <p:cNvPr id="3" name="内容占位符 2"/>
          <p:cNvSpPr>
            <a:spLocks noGrp="1"/>
          </p:cNvSpPr>
          <p:nvPr>
            <p:ph idx="1"/>
          </p:nvPr>
        </p:nvSpPr>
        <p:spPr/>
        <p:txBody>
          <a:bodyPr>
            <a:normAutofit/>
          </a:bodyPr>
          <a:lstStyle/>
          <a:p>
            <a:pPr>
              <a:lnSpc>
                <a:spcPct val="150000"/>
              </a:lnSpc>
            </a:pPr>
            <a:r>
              <a:rPr lang="zh-CN" altLang="en-US" b="1" dirty="0">
                <a:solidFill>
                  <a:srgbClr val="FF0000"/>
                </a:solidFill>
                <a:latin typeface="楷体" panose="02010609060101010101" pitchFamily="49" charset="-122"/>
                <a:ea typeface="楷体" panose="02010609060101010101" pitchFamily="49" charset="-122"/>
                <a:sym typeface="+mn-ea"/>
              </a:rPr>
              <a:t>轻度感染</a:t>
            </a:r>
            <a:r>
              <a:rPr lang="zh-CN" altLang="en-US" b="1" dirty="0">
                <a:latin typeface="楷体" panose="02010609060101010101" pitchFamily="49" charset="-122"/>
                <a:ea typeface="楷体" panose="02010609060101010101" pitchFamily="49" charset="-122"/>
                <a:sym typeface="+mn-ea"/>
              </a:rPr>
              <a:t>时，犬大多不显症状。</a:t>
            </a:r>
            <a:endParaRPr lang="zh-CN" altLang="en-US" b="1" dirty="0">
              <a:latin typeface="楷体" panose="02010609060101010101" pitchFamily="49" charset="-122"/>
              <a:ea typeface="楷体" panose="02010609060101010101" pitchFamily="49" charset="-122"/>
            </a:endParaRPr>
          </a:p>
          <a:p>
            <a:pPr>
              <a:lnSpc>
                <a:spcPct val="150000"/>
              </a:lnSpc>
            </a:pPr>
            <a:r>
              <a:rPr lang="zh-CN" altLang="en-US" b="1" dirty="0">
                <a:solidFill>
                  <a:srgbClr val="FF0000"/>
                </a:solidFill>
                <a:latin typeface="楷体" panose="02010609060101010101" pitchFamily="49" charset="-122"/>
                <a:ea typeface="楷体" panose="02010609060101010101" pitchFamily="49" charset="-122"/>
                <a:sym typeface="+mn-ea"/>
              </a:rPr>
              <a:t>重度感染</a:t>
            </a:r>
            <a:r>
              <a:rPr lang="zh-CN" altLang="en-US" b="1" dirty="0">
                <a:latin typeface="楷体" panose="02010609060101010101" pitchFamily="49" charset="-122"/>
                <a:ea typeface="楷体" panose="02010609060101010101" pitchFamily="49" charset="-122"/>
                <a:sym typeface="+mn-ea"/>
              </a:rPr>
              <a:t>时，可出现肠卡他、肠炎、出血性肠炎症状、呕吐。当肠管逆蠕动虫体可进入胃中，呕吐时虫体可随胃内容物一同呕出。</a:t>
            </a:r>
            <a:endParaRPr lang="zh-CN" altLang="en-US" b="1" dirty="0">
              <a:latin typeface="楷体" panose="02010609060101010101" pitchFamily="49" charset="-122"/>
              <a:ea typeface="楷体" panose="02010609060101010101" pitchFamily="49" charset="-122"/>
            </a:endParaRPr>
          </a:p>
          <a:p>
            <a:pPr>
              <a:lnSpc>
                <a:spcPct val="150000"/>
              </a:lnSpc>
            </a:pPr>
            <a:r>
              <a:rPr lang="zh-CN" altLang="en-US" b="1" dirty="0">
                <a:latin typeface="楷体" panose="02010609060101010101" pitchFamily="49" charset="-122"/>
                <a:ea typeface="楷体" panose="02010609060101010101" pitchFamily="49" charset="-122"/>
                <a:sym typeface="+mn-ea"/>
              </a:rPr>
              <a:t>粪便可见到大量脱落的节片。</a:t>
            </a:r>
            <a:endParaRPr lang="zh-CN" altLang="en-US" b="1" dirty="0">
              <a:latin typeface="楷体" panose="02010609060101010101" pitchFamily="49" charset="-122"/>
              <a:ea typeface="楷体" panose="02010609060101010101" pitchFamily="49" charset="-122"/>
            </a:endParaRPr>
          </a:p>
          <a:p>
            <a:pPr>
              <a:lnSpc>
                <a:spcPct val="150000"/>
              </a:lnSpc>
            </a:pPr>
            <a:r>
              <a:rPr lang="zh-CN" altLang="en-US" b="1" dirty="0">
                <a:latin typeface="楷体" panose="02010609060101010101" pitchFamily="49" charset="-122"/>
                <a:ea typeface="楷体" panose="02010609060101010101" pitchFamily="49" charset="-122"/>
                <a:sym typeface="+mn-ea"/>
              </a:rPr>
              <a:t>患犬可见有异嗜、进行性消瘦、营养不良、贫血、精神沉郁。有的可见有神经症状、抽搐、痉挛等</a:t>
            </a:r>
            <a:r>
              <a:rPr lang="zh-CN" altLang="en-US" b="1" dirty="0" smtClean="0">
                <a:latin typeface="楷体" panose="02010609060101010101" pitchFamily="49" charset="-122"/>
                <a:ea typeface="楷体" panose="02010609060101010101" pitchFamily="49" charset="-122"/>
                <a:sym typeface="+mn-ea"/>
              </a:rPr>
              <a:t>。</a:t>
            </a:r>
            <a:endParaRPr lang="en-US" altLang="zh-CN" b="1" dirty="0" smtClean="0">
              <a:latin typeface="楷体" panose="02010609060101010101" pitchFamily="49" charset="-122"/>
              <a:ea typeface="楷体" panose="02010609060101010101" pitchFamily="49" charset="-122"/>
              <a:sym typeface="+mn-ea"/>
            </a:endParaRPr>
          </a:p>
          <a:p>
            <a:pPr>
              <a:lnSpc>
                <a:spcPct val="150000"/>
              </a:lnSpc>
            </a:pPr>
            <a:r>
              <a:rPr lang="zh-CN" altLang="zh-CN" b="1" dirty="0">
                <a:latin typeface="楷体" panose="02010609060101010101" pitchFamily="49" charset="-122"/>
                <a:ea typeface="楷体" panose="02010609060101010101" pitchFamily="49" charset="-122"/>
              </a:rPr>
              <a:t>有时病犬、猫肛门口常有成链节片吊着。</a:t>
            </a:r>
            <a:endParaRPr lang="zh-CN" altLang="en-US" b="1" dirty="0">
              <a:latin typeface="楷体" panose="02010609060101010101" pitchFamily="49" charset="-122"/>
              <a:ea typeface="楷体" panose="02010609060101010101" pitchFamily="49" charset="-122"/>
            </a:endParaRPr>
          </a:p>
        </p:txBody>
      </p:sp>
    </p:spTree>
    <p:custDataLst>
      <p:tags r:id="rId1"/>
    </p:custDataLst>
    <p:extLst>
      <p:ext uri="{BB962C8B-B14F-4D97-AF65-F5344CB8AC3E}">
        <p14:creationId xmlns:p14="http://schemas.microsoft.com/office/powerpoint/2010/main" val="11283441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a:t>诊断</a:t>
            </a:r>
          </a:p>
        </p:txBody>
      </p:sp>
      <p:sp>
        <p:nvSpPr>
          <p:cNvPr id="3" name="内容占位符 2"/>
          <p:cNvSpPr>
            <a:spLocks noGrp="1"/>
          </p:cNvSpPr>
          <p:nvPr>
            <p:ph idx="1"/>
          </p:nvPr>
        </p:nvSpPr>
        <p:spPr>
          <a:xfrm>
            <a:off x="457200" y="1600200"/>
            <a:ext cx="8003232" cy="4873752"/>
          </a:xfrm>
        </p:spPr>
        <p:txBody>
          <a:bodyPr/>
          <a:lstStyle/>
          <a:p>
            <a:pPr>
              <a:lnSpc>
                <a:spcPct val="200000"/>
              </a:lnSpc>
            </a:pPr>
            <a:r>
              <a:rPr lang="zh-CN" altLang="en-US" b="1" dirty="0">
                <a:latin typeface="楷体" panose="02010609060101010101" pitchFamily="49" charset="-122"/>
                <a:ea typeface="楷体" panose="02010609060101010101" pitchFamily="49" charset="-122"/>
                <a:sym typeface="+mn-ea"/>
              </a:rPr>
              <a:t>根据肛门周围粘有脱落的节片或粪便中有脱落的虫体节片可以确诊</a:t>
            </a:r>
            <a:r>
              <a:rPr lang="zh-CN" altLang="en-US" b="1" dirty="0" smtClean="0">
                <a:latin typeface="楷体" panose="02010609060101010101" pitchFamily="49" charset="-122"/>
                <a:ea typeface="楷体" panose="02010609060101010101" pitchFamily="49" charset="-122"/>
                <a:sym typeface="+mn-ea"/>
              </a:rPr>
              <a:t>。</a:t>
            </a:r>
            <a:endParaRPr lang="en-US" altLang="zh-CN" b="1" dirty="0" smtClean="0">
              <a:latin typeface="楷体" panose="02010609060101010101" pitchFamily="49" charset="-122"/>
              <a:ea typeface="楷体" panose="02010609060101010101" pitchFamily="49" charset="-122"/>
              <a:sym typeface="+mn-ea"/>
            </a:endParaRPr>
          </a:p>
          <a:p>
            <a:pPr>
              <a:lnSpc>
                <a:spcPct val="200000"/>
              </a:lnSpc>
            </a:pPr>
            <a:r>
              <a:rPr lang="zh-CN" altLang="en-US" b="1" dirty="0" smtClean="0">
                <a:latin typeface="楷体" panose="02010609060101010101" pitchFamily="49" charset="-122"/>
                <a:ea typeface="楷体" panose="02010609060101010101" pitchFamily="49" charset="-122"/>
                <a:sym typeface="+mn-ea"/>
              </a:rPr>
              <a:t>实验室</a:t>
            </a:r>
            <a:r>
              <a:rPr lang="zh-CN" altLang="en-US" b="1" dirty="0">
                <a:latin typeface="楷体" panose="02010609060101010101" pitchFamily="49" charset="-122"/>
                <a:ea typeface="楷体" panose="02010609060101010101" pitchFamily="49" charset="-122"/>
                <a:sym typeface="+mn-ea"/>
              </a:rPr>
              <a:t>粪便检查，可在显微镜下看到绦虫卵加以判定。</a:t>
            </a:r>
            <a:endParaRPr lang="zh-CN" altLang="en-US" b="1" dirty="0">
              <a:latin typeface="楷体" panose="02010609060101010101" pitchFamily="49" charset="-122"/>
              <a:ea typeface="楷体" panose="02010609060101010101" pitchFamily="49" charset="-122"/>
            </a:endParaRPr>
          </a:p>
          <a:p>
            <a:endParaRPr lang="zh-CN" altLang="en-US" dirty="0"/>
          </a:p>
        </p:txBody>
      </p:sp>
    </p:spTree>
    <p:custDataLst>
      <p:tags r:id="rId1"/>
    </p:custDataLst>
    <p:extLst>
      <p:ext uri="{BB962C8B-B14F-4D97-AF65-F5344CB8AC3E}">
        <p14:creationId xmlns:p14="http://schemas.microsoft.com/office/powerpoint/2010/main" val="1291030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91440" tIns="45720" rIns="91440" bIns="45720" rtlCol="0" anchor="ctr">
            <a:normAutofit/>
          </a:bodyPr>
          <a:lstStyle/>
          <a:p>
            <a:pPr algn="ctr"/>
            <a:r>
              <a:rPr lang="zh-CN" altLang="en-US" sz="4000" b="1" dirty="0">
                <a:ea typeface="宋体" panose="02010600030101010101" pitchFamily="2" charset="-122"/>
              </a:rPr>
              <a:t>防治</a:t>
            </a:r>
          </a:p>
        </p:txBody>
      </p:sp>
      <p:sp>
        <p:nvSpPr>
          <p:cNvPr id="3" name="内容占位符 2"/>
          <p:cNvSpPr>
            <a:spLocks noGrp="1"/>
          </p:cNvSpPr>
          <p:nvPr>
            <p:ph idx="1"/>
            <p:custDataLst>
              <p:tags r:id="rId3"/>
            </p:custDataLst>
          </p:nvPr>
        </p:nvSpPr>
        <p:spPr/>
        <p:txBody>
          <a:bodyPr>
            <a:normAutofit/>
          </a:bodyPr>
          <a:lstStyle/>
          <a:p>
            <a:pPr algn="just">
              <a:lnSpc>
                <a:spcPct val="120000"/>
              </a:lnSpc>
            </a:pPr>
            <a:r>
              <a:rPr lang="zh-CN" altLang="en-US" b="1" dirty="0">
                <a:solidFill>
                  <a:srgbClr val="FF0000"/>
                </a:solidFill>
                <a:latin typeface="楷体" panose="02010609060101010101" pitchFamily="49" charset="-122"/>
                <a:ea typeface="楷体" panose="02010609060101010101" pitchFamily="49" charset="-122"/>
                <a:sym typeface="+mn-ea"/>
              </a:rPr>
              <a:t>治疗：</a:t>
            </a:r>
            <a:endParaRPr lang="en-US" altLang="zh-CN" b="1" dirty="0">
              <a:solidFill>
                <a:srgbClr val="FF0000"/>
              </a:solidFill>
              <a:latin typeface="楷体" panose="02010609060101010101" pitchFamily="49" charset="-122"/>
              <a:ea typeface="楷体" panose="02010609060101010101" pitchFamily="49" charset="-122"/>
            </a:endParaRPr>
          </a:p>
          <a:p>
            <a:pPr algn="just">
              <a:lnSpc>
                <a:spcPct val="120000"/>
              </a:lnSpc>
            </a:pPr>
            <a:r>
              <a:rPr lang="zh-CN" altLang="en-US" b="1" dirty="0">
                <a:latin typeface="楷体" panose="02010609060101010101" pitchFamily="49" charset="-122"/>
                <a:ea typeface="楷体" panose="02010609060101010101" pitchFamily="49" charset="-122"/>
                <a:sym typeface="+mn-ea"/>
              </a:rPr>
              <a:t>吡喹酮，</a:t>
            </a:r>
            <a:r>
              <a:rPr lang="en-US" altLang="zh-CN" b="1" dirty="0">
                <a:latin typeface="楷体" panose="02010609060101010101" pitchFamily="49" charset="-122"/>
                <a:ea typeface="楷体" panose="02010609060101010101" pitchFamily="49" charset="-122"/>
                <a:sym typeface="+mn-ea"/>
              </a:rPr>
              <a:t>5mg</a:t>
            </a:r>
            <a:r>
              <a:rPr lang="zh-CN" altLang="en-US" b="1" dirty="0">
                <a:latin typeface="楷体" panose="02010609060101010101" pitchFamily="49" charset="-122"/>
                <a:ea typeface="楷体" panose="02010609060101010101" pitchFamily="49" charset="-122"/>
                <a:sym typeface="+mn-ea"/>
              </a:rPr>
              <a:t>／</a:t>
            </a:r>
            <a:r>
              <a:rPr lang="en-US" altLang="zh-CN" b="1" dirty="0">
                <a:latin typeface="楷体" panose="02010609060101010101" pitchFamily="49" charset="-122"/>
                <a:ea typeface="楷体" panose="02010609060101010101" pitchFamily="49" charset="-122"/>
                <a:sym typeface="+mn-ea"/>
              </a:rPr>
              <a:t>kg</a:t>
            </a:r>
            <a:r>
              <a:rPr lang="zh-CN" altLang="en-US" b="1" dirty="0">
                <a:latin typeface="楷体" panose="02010609060101010101" pitchFamily="49" charset="-122"/>
                <a:ea typeface="楷体" panose="02010609060101010101" pitchFamily="49" charset="-122"/>
                <a:sym typeface="+mn-ea"/>
              </a:rPr>
              <a:t>，</a:t>
            </a:r>
            <a:r>
              <a:rPr lang="en-US" altLang="zh-CN" b="1" dirty="0">
                <a:latin typeface="楷体" panose="02010609060101010101" pitchFamily="49" charset="-122"/>
                <a:ea typeface="楷体" panose="02010609060101010101" pitchFamily="49" charset="-122"/>
                <a:sym typeface="+mn-ea"/>
              </a:rPr>
              <a:t>1</a:t>
            </a:r>
            <a:r>
              <a:rPr lang="zh-CN" altLang="en-US" b="1" dirty="0">
                <a:latin typeface="楷体" panose="02010609060101010101" pitchFamily="49" charset="-122"/>
                <a:ea typeface="楷体" panose="02010609060101010101" pitchFamily="49" charset="-122"/>
                <a:sym typeface="+mn-ea"/>
              </a:rPr>
              <a:t>次口服，隔</a:t>
            </a:r>
            <a:r>
              <a:rPr lang="en-US" altLang="zh-CN" b="1" dirty="0">
                <a:latin typeface="楷体" panose="02010609060101010101" pitchFamily="49" charset="-122"/>
                <a:ea typeface="楷体" panose="02010609060101010101" pitchFamily="49" charset="-122"/>
                <a:sym typeface="+mn-ea"/>
              </a:rPr>
              <a:t>5</a:t>
            </a:r>
            <a:r>
              <a:rPr lang="zh-CN" altLang="en-US" b="1" dirty="0">
                <a:latin typeface="楷体" panose="02010609060101010101" pitchFamily="49" charset="-122"/>
                <a:ea typeface="楷体" panose="02010609060101010101" pitchFamily="49" charset="-122"/>
                <a:sym typeface="+mn-ea"/>
              </a:rPr>
              <a:t>日再服</a:t>
            </a:r>
            <a:r>
              <a:rPr lang="en-US" altLang="zh-CN" b="1" dirty="0">
                <a:latin typeface="楷体" panose="02010609060101010101" pitchFamily="49" charset="-122"/>
                <a:ea typeface="楷体" panose="02010609060101010101" pitchFamily="49" charset="-122"/>
                <a:sym typeface="+mn-ea"/>
              </a:rPr>
              <a:t>1</a:t>
            </a:r>
            <a:r>
              <a:rPr lang="zh-CN" altLang="en-US" b="1" dirty="0">
                <a:latin typeface="楷体" panose="02010609060101010101" pitchFamily="49" charset="-122"/>
                <a:ea typeface="楷体" panose="02010609060101010101" pitchFamily="49" charset="-122"/>
                <a:sym typeface="+mn-ea"/>
              </a:rPr>
              <a:t>次。</a:t>
            </a:r>
            <a:endParaRPr lang="zh-CN" altLang="en-US" b="1" dirty="0">
              <a:latin typeface="楷体" panose="02010609060101010101" pitchFamily="49" charset="-122"/>
              <a:ea typeface="楷体" panose="02010609060101010101" pitchFamily="49" charset="-122"/>
            </a:endParaRPr>
          </a:p>
          <a:p>
            <a:pPr algn="just">
              <a:lnSpc>
                <a:spcPct val="120000"/>
              </a:lnSpc>
            </a:pPr>
            <a:r>
              <a:rPr lang="zh-CN" altLang="en-US" b="1" dirty="0">
                <a:latin typeface="楷体" panose="02010609060101010101" pitchFamily="49" charset="-122"/>
                <a:ea typeface="楷体" panose="02010609060101010101" pitchFamily="49" charset="-122"/>
                <a:sym typeface="+mn-ea"/>
              </a:rPr>
              <a:t>丙硫苯咪唑，</a:t>
            </a:r>
            <a:r>
              <a:rPr lang="en-US" altLang="zh-CN" b="1" dirty="0">
                <a:latin typeface="楷体" panose="02010609060101010101" pitchFamily="49" charset="-122"/>
                <a:ea typeface="楷体" panose="02010609060101010101" pitchFamily="49" charset="-122"/>
                <a:sym typeface="+mn-ea"/>
              </a:rPr>
              <a:t>10-15mg</a:t>
            </a:r>
            <a:r>
              <a:rPr lang="zh-CN" altLang="en-US" b="1" dirty="0">
                <a:latin typeface="楷体" panose="02010609060101010101" pitchFamily="49" charset="-122"/>
                <a:ea typeface="楷体" panose="02010609060101010101" pitchFamily="49" charset="-122"/>
                <a:sym typeface="+mn-ea"/>
              </a:rPr>
              <a:t>／</a:t>
            </a:r>
            <a:r>
              <a:rPr lang="en-US" altLang="zh-CN" b="1" dirty="0">
                <a:latin typeface="楷体" panose="02010609060101010101" pitchFamily="49" charset="-122"/>
                <a:ea typeface="楷体" panose="02010609060101010101" pitchFamily="49" charset="-122"/>
                <a:sym typeface="+mn-ea"/>
              </a:rPr>
              <a:t>kg</a:t>
            </a:r>
            <a:r>
              <a:rPr lang="zh-CN" altLang="en-US" b="1" dirty="0">
                <a:latin typeface="楷体" panose="02010609060101010101" pitchFamily="49" charset="-122"/>
                <a:ea typeface="楷体" panose="02010609060101010101" pitchFamily="49" charset="-122"/>
                <a:sym typeface="+mn-ea"/>
              </a:rPr>
              <a:t>，</a:t>
            </a:r>
            <a:r>
              <a:rPr lang="en-US" altLang="zh-CN" b="1" dirty="0">
                <a:latin typeface="楷体" panose="02010609060101010101" pitchFamily="49" charset="-122"/>
                <a:ea typeface="楷体" panose="02010609060101010101" pitchFamily="49" charset="-122"/>
                <a:sym typeface="+mn-ea"/>
              </a:rPr>
              <a:t>1</a:t>
            </a:r>
            <a:r>
              <a:rPr lang="zh-CN" altLang="en-US" b="1" dirty="0">
                <a:latin typeface="楷体" panose="02010609060101010101" pitchFamily="49" charset="-122"/>
                <a:ea typeface="楷体" panose="02010609060101010101" pitchFamily="49" charset="-122"/>
                <a:sym typeface="+mn-ea"/>
              </a:rPr>
              <a:t>次／日</a:t>
            </a:r>
            <a:r>
              <a:rPr lang="en-US" altLang="zh-CN" b="1" dirty="0">
                <a:latin typeface="楷体" panose="02010609060101010101" pitchFamily="49" charset="-122"/>
                <a:ea typeface="楷体" panose="02010609060101010101" pitchFamily="49" charset="-122"/>
                <a:sym typeface="+mn-ea"/>
              </a:rPr>
              <a:t>,</a:t>
            </a:r>
            <a:r>
              <a:rPr lang="zh-CN" altLang="en-US" b="1" dirty="0">
                <a:latin typeface="楷体" panose="02010609060101010101" pitchFamily="49" charset="-122"/>
                <a:ea typeface="楷体" panose="02010609060101010101" pitchFamily="49" charset="-122"/>
                <a:sym typeface="+mn-ea"/>
              </a:rPr>
              <a:t>连服</a:t>
            </a:r>
            <a:r>
              <a:rPr lang="en-US" altLang="zh-CN" b="1" dirty="0">
                <a:latin typeface="楷体" panose="02010609060101010101" pitchFamily="49" charset="-122"/>
                <a:ea typeface="楷体" panose="02010609060101010101" pitchFamily="49" charset="-122"/>
                <a:sym typeface="+mn-ea"/>
              </a:rPr>
              <a:t>3</a:t>
            </a:r>
            <a:r>
              <a:rPr lang="zh-CN" altLang="en-US" b="1" dirty="0">
                <a:latin typeface="楷体" panose="02010609060101010101" pitchFamily="49" charset="-122"/>
                <a:ea typeface="楷体" panose="02010609060101010101" pitchFamily="49" charset="-122"/>
                <a:sym typeface="+mn-ea"/>
              </a:rPr>
              <a:t>日。</a:t>
            </a:r>
            <a:endParaRPr lang="zh-CN" altLang="en-US" b="1" dirty="0">
              <a:latin typeface="楷体" panose="02010609060101010101" pitchFamily="49" charset="-122"/>
              <a:ea typeface="楷体" panose="02010609060101010101" pitchFamily="49" charset="-122"/>
            </a:endParaRPr>
          </a:p>
          <a:p>
            <a:pPr algn="just">
              <a:lnSpc>
                <a:spcPct val="120000"/>
              </a:lnSpc>
            </a:pPr>
            <a:r>
              <a:rPr lang="zh-CN" altLang="en-US" b="1" dirty="0">
                <a:latin typeface="楷体" panose="02010609060101010101" pitchFamily="49" charset="-122"/>
                <a:ea typeface="楷体" panose="02010609060101010101" pitchFamily="49" charset="-122"/>
                <a:sym typeface="+mn-ea"/>
              </a:rPr>
              <a:t>灭绦灵，</a:t>
            </a:r>
            <a:r>
              <a:rPr lang="en-US" altLang="zh-CN" b="1" dirty="0">
                <a:latin typeface="楷体" panose="02010609060101010101" pitchFamily="49" charset="-122"/>
                <a:ea typeface="楷体" panose="02010609060101010101" pitchFamily="49" charset="-122"/>
                <a:sym typeface="+mn-ea"/>
              </a:rPr>
              <a:t>100mg</a:t>
            </a:r>
            <a:r>
              <a:rPr lang="zh-CN" altLang="en-US" b="1" dirty="0">
                <a:latin typeface="楷体" panose="02010609060101010101" pitchFamily="49" charset="-122"/>
                <a:ea typeface="楷体" panose="02010609060101010101" pitchFamily="49" charset="-122"/>
                <a:sym typeface="+mn-ea"/>
              </a:rPr>
              <a:t>／</a:t>
            </a:r>
            <a:r>
              <a:rPr lang="en-US" altLang="zh-CN" b="1" dirty="0">
                <a:latin typeface="楷体" panose="02010609060101010101" pitchFamily="49" charset="-122"/>
                <a:ea typeface="楷体" panose="02010609060101010101" pitchFamily="49" charset="-122"/>
                <a:sym typeface="+mn-ea"/>
              </a:rPr>
              <a:t>kg</a:t>
            </a:r>
            <a:r>
              <a:rPr lang="zh-CN" altLang="en-US" b="1" dirty="0">
                <a:latin typeface="楷体" panose="02010609060101010101" pitchFamily="49" charset="-122"/>
                <a:ea typeface="楷体" panose="02010609060101010101" pitchFamily="49" charset="-122"/>
                <a:sym typeface="+mn-ea"/>
              </a:rPr>
              <a:t>，</a:t>
            </a:r>
            <a:r>
              <a:rPr lang="en-US" altLang="zh-CN" b="1" dirty="0">
                <a:latin typeface="楷体" panose="02010609060101010101" pitchFamily="49" charset="-122"/>
                <a:ea typeface="楷体" panose="02010609060101010101" pitchFamily="49" charset="-122"/>
                <a:sym typeface="+mn-ea"/>
              </a:rPr>
              <a:t>1</a:t>
            </a:r>
            <a:r>
              <a:rPr lang="zh-CN" altLang="en-US" b="1" dirty="0">
                <a:latin typeface="楷体" panose="02010609060101010101" pitchFamily="49" charset="-122"/>
                <a:ea typeface="楷体" panose="02010609060101010101" pitchFamily="49" charset="-122"/>
                <a:sym typeface="+mn-ea"/>
              </a:rPr>
              <a:t>次口服、</a:t>
            </a:r>
            <a:endParaRPr lang="zh-CN" altLang="en-US" b="1" dirty="0">
              <a:latin typeface="楷体" panose="02010609060101010101" pitchFamily="49" charset="-122"/>
              <a:ea typeface="楷体" panose="02010609060101010101" pitchFamily="49" charset="-122"/>
            </a:endParaRPr>
          </a:p>
          <a:p>
            <a:pPr algn="just">
              <a:lnSpc>
                <a:spcPct val="120000"/>
              </a:lnSpc>
            </a:pPr>
            <a:r>
              <a:rPr lang="zh-CN" altLang="en-US" b="1" dirty="0">
                <a:latin typeface="楷体" panose="02010609060101010101" pitchFamily="49" charset="-122"/>
                <a:ea typeface="楷体" panose="02010609060101010101" pitchFamily="49" charset="-122"/>
                <a:sym typeface="+mn-ea"/>
              </a:rPr>
              <a:t>甲苯咪唑，</a:t>
            </a:r>
            <a:r>
              <a:rPr lang="en-US" altLang="zh-CN" b="1" dirty="0">
                <a:latin typeface="楷体" panose="02010609060101010101" pitchFamily="49" charset="-122"/>
                <a:ea typeface="楷体" panose="02010609060101010101" pitchFamily="49" charset="-122"/>
                <a:sym typeface="+mn-ea"/>
              </a:rPr>
              <a:t>20mg</a:t>
            </a:r>
            <a:r>
              <a:rPr lang="zh-CN" altLang="en-US" b="1" dirty="0">
                <a:latin typeface="楷体" panose="02010609060101010101" pitchFamily="49" charset="-122"/>
                <a:ea typeface="楷体" panose="02010609060101010101" pitchFamily="49" charset="-122"/>
                <a:sym typeface="+mn-ea"/>
              </a:rPr>
              <a:t>／</a:t>
            </a:r>
            <a:r>
              <a:rPr lang="en-US" altLang="zh-CN" b="1" dirty="0">
                <a:latin typeface="楷体" panose="02010609060101010101" pitchFamily="49" charset="-122"/>
                <a:ea typeface="楷体" panose="02010609060101010101" pitchFamily="49" charset="-122"/>
                <a:sym typeface="+mn-ea"/>
              </a:rPr>
              <a:t>kg</a:t>
            </a:r>
            <a:r>
              <a:rPr lang="zh-CN" altLang="en-US" b="1" dirty="0">
                <a:latin typeface="楷体" panose="02010609060101010101" pitchFamily="49" charset="-122"/>
                <a:ea typeface="楷体" panose="02010609060101010101" pitchFamily="49" charset="-122"/>
                <a:sym typeface="+mn-ea"/>
              </a:rPr>
              <a:t>，</a:t>
            </a:r>
            <a:r>
              <a:rPr lang="en-US" altLang="zh-CN" b="1" dirty="0">
                <a:latin typeface="楷体" panose="02010609060101010101" pitchFamily="49" charset="-122"/>
                <a:ea typeface="楷体" panose="02010609060101010101" pitchFamily="49" charset="-122"/>
                <a:sym typeface="+mn-ea"/>
              </a:rPr>
              <a:t>1</a:t>
            </a:r>
            <a:r>
              <a:rPr lang="zh-CN" altLang="en-US" b="1" dirty="0">
                <a:latin typeface="楷体" panose="02010609060101010101" pitchFamily="49" charset="-122"/>
                <a:ea typeface="楷体" panose="02010609060101010101" pitchFamily="49" charset="-122"/>
                <a:sym typeface="+mn-ea"/>
              </a:rPr>
              <a:t>次口服。</a:t>
            </a:r>
            <a:endParaRPr lang="zh-CN" altLang="en-US" b="1" dirty="0">
              <a:latin typeface="楷体" panose="02010609060101010101" pitchFamily="49" charset="-122"/>
              <a:ea typeface="楷体" panose="02010609060101010101" pitchFamily="49" charset="-122"/>
            </a:endParaRPr>
          </a:p>
          <a:p>
            <a:pPr algn="just">
              <a:lnSpc>
                <a:spcPct val="120000"/>
              </a:lnSpc>
            </a:pPr>
            <a:r>
              <a:rPr lang="zh-CN" altLang="en-US" b="1" dirty="0">
                <a:latin typeface="楷体" panose="02010609060101010101" pitchFamily="49" charset="-122"/>
                <a:ea typeface="楷体" panose="02010609060101010101" pitchFamily="49" charset="-122"/>
                <a:sym typeface="+mn-ea"/>
              </a:rPr>
              <a:t>肠虫净，</a:t>
            </a:r>
            <a:r>
              <a:rPr lang="en-US" altLang="zh-CN" b="1" dirty="0">
                <a:latin typeface="楷体" panose="02010609060101010101" pitchFamily="49" charset="-122"/>
                <a:ea typeface="楷体" panose="02010609060101010101" pitchFamily="49" charset="-122"/>
                <a:sym typeface="+mn-ea"/>
              </a:rPr>
              <a:t>2</a:t>
            </a:r>
            <a:r>
              <a:rPr lang="zh-CN" altLang="en-US" b="1" dirty="0">
                <a:latin typeface="楷体" panose="02010609060101010101" pitchFamily="49" charset="-122"/>
                <a:ea typeface="楷体" panose="02010609060101010101" pitchFamily="49" charset="-122"/>
                <a:sym typeface="+mn-ea"/>
              </a:rPr>
              <a:t>片</a:t>
            </a:r>
            <a:r>
              <a:rPr lang="en-US" altLang="zh-CN" b="1" dirty="0">
                <a:latin typeface="楷体" panose="02010609060101010101" pitchFamily="49" charset="-122"/>
                <a:ea typeface="楷体" panose="02010609060101010101" pitchFamily="49" charset="-122"/>
                <a:sym typeface="+mn-ea"/>
              </a:rPr>
              <a:t>/kg</a:t>
            </a:r>
            <a:r>
              <a:rPr lang="zh-CN" altLang="en-US" b="1" dirty="0">
                <a:latin typeface="楷体" panose="02010609060101010101" pitchFamily="49" charset="-122"/>
                <a:ea typeface="楷体" panose="02010609060101010101" pitchFamily="49" charset="-122"/>
                <a:sym typeface="+mn-ea"/>
              </a:rPr>
              <a:t>，</a:t>
            </a:r>
            <a:r>
              <a:rPr lang="en-US" altLang="zh-CN" b="1" dirty="0">
                <a:latin typeface="楷体" panose="02010609060101010101" pitchFamily="49" charset="-122"/>
                <a:ea typeface="楷体" panose="02010609060101010101" pitchFamily="49" charset="-122"/>
                <a:sym typeface="+mn-ea"/>
              </a:rPr>
              <a:t>2</a:t>
            </a:r>
            <a:r>
              <a:rPr lang="zh-CN" altLang="en-US" b="1" dirty="0">
                <a:latin typeface="楷体" panose="02010609060101010101" pitchFamily="49" charset="-122"/>
                <a:ea typeface="楷体" panose="02010609060101010101" pitchFamily="49" charset="-122"/>
                <a:sym typeface="+mn-ea"/>
              </a:rPr>
              <a:t>次</a:t>
            </a:r>
            <a:r>
              <a:rPr lang="en-US" altLang="zh-CN" b="1" dirty="0">
                <a:latin typeface="楷体" panose="02010609060101010101" pitchFamily="49" charset="-122"/>
                <a:ea typeface="楷体" panose="02010609060101010101" pitchFamily="49" charset="-122"/>
                <a:sym typeface="+mn-ea"/>
              </a:rPr>
              <a:t>/</a:t>
            </a:r>
            <a:r>
              <a:rPr lang="zh-CN" altLang="en-US" b="1" dirty="0">
                <a:latin typeface="楷体" panose="02010609060101010101" pitchFamily="49" charset="-122"/>
                <a:ea typeface="楷体" panose="02010609060101010101" pitchFamily="49" charset="-122"/>
                <a:sym typeface="+mn-ea"/>
              </a:rPr>
              <a:t>日，连用三天。</a:t>
            </a:r>
            <a:endParaRPr lang="en-US" altLang="zh-CN" b="1" dirty="0">
              <a:latin typeface="楷体" panose="02010609060101010101" pitchFamily="49" charset="-122"/>
              <a:ea typeface="楷体" panose="02010609060101010101" pitchFamily="49" charset="-122"/>
            </a:endParaRPr>
          </a:p>
          <a:p>
            <a:pPr algn="just">
              <a:lnSpc>
                <a:spcPct val="120000"/>
              </a:lnSpc>
            </a:pPr>
            <a:endParaRPr lang="zh-CN" altLang="en-US" sz="1800" b="1" dirty="0">
              <a:latin typeface="楷体" panose="02010609060101010101" pitchFamily="49" charset="-122"/>
              <a:ea typeface="楷体" panose="02010609060101010101" pitchFamily="49" charset="-122"/>
            </a:endParaRPr>
          </a:p>
          <a:p>
            <a:pPr algn="just">
              <a:lnSpc>
                <a:spcPct val="120000"/>
              </a:lnSpc>
            </a:pPr>
            <a:endParaRPr lang="en-US" altLang="zh-CN" sz="1800"/>
          </a:p>
        </p:txBody>
      </p:sp>
    </p:spTree>
    <p:custDataLst>
      <p:tags r:id="rId1"/>
    </p:custDataLst>
    <p:extLst>
      <p:ext uri="{BB962C8B-B14F-4D97-AF65-F5344CB8AC3E}">
        <p14:creationId xmlns:p14="http://schemas.microsoft.com/office/powerpoint/2010/main" val="1746091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gn="just">
              <a:lnSpc>
                <a:spcPct val="120000"/>
              </a:lnSpc>
            </a:pPr>
            <a:r>
              <a:rPr lang="zh-CN" altLang="en-US" b="1" dirty="0">
                <a:solidFill>
                  <a:srgbClr val="FF0000"/>
                </a:solidFill>
                <a:latin typeface="楷体" panose="02010609060101010101" pitchFamily="49" charset="-122"/>
                <a:ea typeface="楷体" panose="02010609060101010101" pitchFamily="49" charset="-122"/>
                <a:sym typeface="+mn-ea"/>
              </a:rPr>
              <a:t>预防：</a:t>
            </a:r>
            <a:endParaRPr lang="en-US" altLang="zh-CN" b="1" dirty="0">
              <a:solidFill>
                <a:srgbClr val="FF0000"/>
              </a:solidFill>
              <a:latin typeface="楷体" panose="02010609060101010101" pitchFamily="49" charset="-122"/>
              <a:ea typeface="楷体" panose="02010609060101010101" pitchFamily="49" charset="-122"/>
            </a:endParaRPr>
          </a:p>
          <a:p>
            <a:pPr algn="just">
              <a:lnSpc>
                <a:spcPct val="120000"/>
              </a:lnSpc>
            </a:pPr>
            <a:r>
              <a:rPr lang="zh-CN" altLang="en-US" b="1" dirty="0">
                <a:latin typeface="楷体" panose="02010609060101010101" pitchFamily="49" charset="-122"/>
                <a:ea typeface="楷体" panose="02010609060101010101" pitchFamily="49" charset="-122"/>
                <a:sym typeface="+mn-ea"/>
              </a:rPr>
              <a:t>防止犬和中间宿主接触，不要让犬吃未煮熟的动物肉类和内脏。             </a:t>
            </a:r>
            <a:endParaRPr lang="zh-CN" altLang="en-US" b="1" dirty="0">
              <a:latin typeface="楷体" panose="02010609060101010101" pitchFamily="49" charset="-122"/>
              <a:ea typeface="楷体" panose="02010609060101010101" pitchFamily="49" charset="-122"/>
            </a:endParaRPr>
          </a:p>
          <a:p>
            <a:pPr algn="just">
              <a:lnSpc>
                <a:spcPct val="120000"/>
              </a:lnSpc>
            </a:pPr>
            <a:r>
              <a:rPr lang="zh-CN" altLang="en-US" b="1" dirty="0">
                <a:latin typeface="楷体" panose="02010609060101010101" pitchFamily="49" charset="-122"/>
                <a:ea typeface="楷体" panose="02010609060101010101" pitchFamily="49" charset="-122"/>
                <a:sym typeface="+mn-ea"/>
              </a:rPr>
              <a:t>消灭跳蚤和虱子。</a:t>
            </a:r>
            <a:endParaRPr lang="zh-CN" altLang="en-US" b="1" dirty="0">
              <a:latin typeface="楷体" panose="02010609060101010101" pitchFamily="49" charset="-122"/>
              <a:ea typeface="楷体" panose="02010609060101010101" pitchFamily="49" charset="-122"/>
            </a:endParaRPr>
          </a:p>
          <a:p>
            <a:pPr algn="just">
              <a:lnSpc>
                <a:spcPct val="120000"/>
              </a:lnSpc>
            </a:pPr>
            <a:r>
              <a:rPr lang="zh-CN" altLang="en-US" b="1" dirty="0">
                <a:latin typeface="楷体" panose="02010609060101010101" pitchFamily="49" charset="-122"/>
                <a:ea typeface="楷体" panose="02010609060101010101" pitchFamily="49" charset="-122"/>
                <a:sym typeface="+mn-ea"/>
              </a:rPr>
              <a:t>防止犬吃生的淡水鱼及鼠类。</a:t>
            </a:r>
            <a:endParaRPr lang="zh-CN" altLang="en-US" b="1" dirty="0">
              <a:latin typeface="楷体" panose="02010609060101010101" pitchFamily="49" charset="-122"/>
              <a:ea typeface="楷体" panose="02010609060101010101" pitchFamily="49" charset="-122"/>
            </a:endParaRPr>
          </a:p>
          <a:p>
            <a:pPr algn="just">
              <a:lnSpc>
                <a:spcPct val="120000"/>
              </a:lnSpc>
            </a:pPr>
            <a:r>
              <a:rPr lang="zh-CN" altLang="en-US" b="1" dirty="0">
                <a:latin typeface="楷体" panose="02010609060101010101" pitchFamily="49" charset="-122"/>
                <a:ea typeface="楷体" panose="02010609060101010101" pitchFamily="49" charset="-122"/>
                <a:sym typeface="+mn-ea"/>
              </a:rPr>
              <a:t>每年春秋定期驱虫</a:t>
            </a:r>
            <a:r>
              <a:rPr lang="en-US" altLang="zh-CN" b="1" dirty="0">
                <a:latin typeface="楷体" panose="02010609060101010101" pitchFamily="49" charset="-122"/>
                <a:ea typeface="楷体" panose="02010609060101010101" pitchFamily="49" charset="-122"/>
                <a:sym typeface="+mn-ea"/>
              </a:rPr>
              <a:t>2</a:t>
            </a:r>
            <a:r>
              <a:rPr lang="zh-CN" altLang="en-US" b="1" dirty="0">
                <a:latin typeface="楷体" panose="02010609060101010101" pitchFamily="49" charset="-122"/>
                <a:ea typeface="楷体" panose="02010609060101010101" pitchFamily="49" charset="-122"/>
                <a:sym typeface="+mn-ea"/>
              </a:rPr>
              <a:t>次。</a:t>
            </a:r>
            <a:endParaRPr lang="zh-CN" altLang="en-US"/>
          </a:p>
        </p:txBody>
      </p:sp>
    </p:spTree>
    <p:custDataLst>
      <p:tags r:id="rId1"/>
    </p:custDataLst>
    <p:extLst>
      <p:ext uri="{BB962C8B-B14F-4D97-AF65-F5344CB8AC3E}">
        <p14:creationId xmlns:p14="http://schemas.microsoft.com/office/powerpoint/2010/main" val="3771193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2987069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sz="6000" dirty="0" smtClean="0"/>
              <a:t>    </a:t>
            </a:r>
            <a:r>
              <a:rPr lang="zh-CN" altLang="en-US" sz="6000" dirty="0" smtClean="0"/>
              <a:t>三</a:t>
            </a:r>
            <a:r>
              <a:rPr lang="en-US" altLang="zh-CN" sz="6000" dirty="0" smtClean="0"/>
              <a:t> </a:t>
            </a:r>
            <a:r>
              <a:rPr lang="zh-CN" altLang="en-US" sz="6000" dirty="0" smtClean="0"/>
              <a:t>、</a:t>
            </a:r>
            <a:r>
              <a:rPr lang="zh-CN" altLang="zh-CN" sz="6000" dirty="0" smtClean="0"/>
              <a:t>绦虫病</a:t>
            </a:r>
            <a:endParaRPr lang="zh-CN" altLang="zh-CN" sz="6000" dirty="0"/>
          </a:p>
        </p:txBody>
      </p:sp>
    </p:spTree>
    <p:extLst>
      <p:ext uri="{BB962C8B-B14F-4D97-AF65-F5344CB8AC3E}">
        <p14:creationId xmlns:p14="http://schemas.microsoft.com/office/powerpoint/2010/main" val="33346567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smtClean="0"/>
              <a:t>概述</a:t>
            </a:r>
            <a:endParaRPr lang="zh-CN" altLang="en-US" sz="4000" b="1" dirty="0"/>
          </a:p>
        </p:txBody>
      </p:sp>
      <p:sp>
        <p:nvSpPr>
          <p:cNvPr id="3" name="内容占位符 2"/>
          <p:cNvSpPr>
            <a:spLocks noGrp="1"/>
          </p:cNvSpPr>
          <p:nvPr>
            <p:ph idx="1"/>
          </p:nvPr>
        </p:nvSpPr>
        <p:spPr>
          <a:xfrm>
            <a:off x="457200" y="1600200"/>
            <a:ext cx="7931224" cy="4873752"/>
          </a:xfrm>
        </p:spPr>
        <p:txBody>
          <a:bodyPr/>
          <a:lstStyle/>
          <a:p>
            <a:pPr>
              <a:lnSpc>
                <a:spcPct val="150000"/>
              </a:lnSpc>
            </a:pPr>
            <a:r>
              <a:rPr lang="zh-CN" altLang="en-US" b="1" dirty="0">
                <a:latin typeface="楷体" panose="02010609060101010101" pitchFamily="49" charset="-122"/>
                <a:ea typeface="楷体" panose="02010609060101010101" pitchFamily="49" charset="-122"/>
                <a:sym typeface="+mn-ea"/>
              </a:rPr>
              <a:t>绦虫寄生于犬的肠道中，</a:t>
            </a:r>
            <a:r>
              <a:rPr lang="zh-CN" altLang="en-US" b="1" dirty="0">
                <a:solidFill>
                  <a:srgbClr val="FF0000"/>
                </a:solidFill>
                <a:latin typeface="楷体" panose="02010609060101010101" pitchFamily="49" charset="-122"/>
                <a:ea typeface="楷体" panose="02010609060101010101" pitchFamily="49" charset="-122"/>
                <a:sym typeface="+mn-ea"/>
              </a:rPr>
              <a:t>是最长的一种寄生虫</a:t>
            </a:r>
            <a:r>
              <a:rPr lang="zh-CN" altLang="en-US" b="1" dirty="0">
                <a:latin typeface="楷体" panose="02010609060101010101" pitchFamily="49" charset="-122"/>
                <a:ea typeface="楷体" panose="02010609060101010101" pitchFamily="49" charset="-122"/>
                <a:sym typeface="+mn-ea"/>
              </a:rPr>
              <a:t>，种类很多，对犬的健康危害很大。可造成犬营养不良、消瘦、贫血、胃肠道症状及神经症状，重者可导致全身衰弱死亡。</a:t>
            </a:r>
          </a:p>
          <a:p>
            <a:pPr>
              <a:lnSpc>
                <a:spcPct val="150000"/>
              </a:lnSpc>
            </a:pPr>
            <a:r>
              <a:rPr lang="zh-CN" altLang="en-US" b="1" dirty="0">
                <a:latin typeface="楷体" panose="02010609060101010101" pitchFamily="49" charset="-122"/>
                <a:ea typeface="楷体" panose="02010609060101010101" pitchFamily="49" charset="-122"/>
                <a:sym typeface="+mn-ea"/>
              </a:rPr>
              <a:t>能在犬体内寄生的绦虫，目前大约有</a:t>
            </a:r>
            <a:r>
              <a:rPr lang="en-US" altLang="zh-CN" b="1" dirty="0">
                <a:latin typeface="楷体" panose="02010609060101010101" pitchFamily="49" charset="-122"/>
                <a:ea typeface="楷体" panose="02010609060101010101" pitchFamily="49" charset="-122"/>
                <a:sym typeface="+mn-ea"/>
              </a:rPr>
              <a:t>13</a:t>
            </a:r>
            <a:r>
              <a:rPr lang="zh-CN" altLang="en-US" b="1" dirty="0">
                <a:latin typeface="楷体" panose="02010609060101010101" pitchFamily="49" charset="-122"/>
                <a:ea typeface="楷体" panose="02010609060101010101" pitchFamily="49" charset="-122"/>
                <a:sym typeface="+mn-ea"/>
              </a:rPr>
              <a:t>种左右</a:t>
            </a:r>
            <a:r>
              <a:rPr lang="zh-CN" altLang="en-US" b="1" dirty="0" smtClean="0">
                <a:latin typeface="楷体" panose="02010609060101010101" pitchFamily="49" charset="-122"/>
                <a:ea typeface="楷体" panose="02010609060101010101" pitchFamily="49" charset="-122"/>
                <a:sym typeface="+mn-ea"/>
              </a:rPr>
              <a:t>。</a:t>
            </a:r>
            <a:endParaRPr lang="en-US" altLang="zh-CN" b="1" dirty="0" smtClean="0">
              <a:latin typeface="楷体" panose="02010609060101010101" pitchFamily="49" charset="-122"/>
              <a:ea typeface="楷体" panose="02010609060101010101" pitchFamily="49" charset="-122"/>
              <a:sym typeface="+mn-ea"/>
            </a:endParaRPr>
          </a:p>
          <a:p>
            <a:pPr>
              <a:lnSpc>
                <a:spcPct val="150000"/>
              </a:lnSpc>
            </a:pPr>
            <a:r>
              <a:rPr lang="zh-CN" altLang="zh-CN" b="1" dirty="0">
                <a:latin typeface="楷体" panose="02010609060101010101" pitchFamily="49" charset="-122"/>
                <a:ea typeface="楷体" panose="02010609060101010101" pitchFamily="49" charset="-122"/>
              </a:rPr>
              <a:t>幼虫期多寄生在家畜</a:t>
            </a: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或人</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的体内，也严重的危害了家畜和人的健康，是重点防治的疾病。</a:t>
            </a:r>
            <a:endParaRPr lang="zh-CN" altLang="en-US" b="1" dirty="0">
              <a:latin typeface="楷体" panose="02010609060101010101" pitchFamily="49" charset="-122"/>
              <a:ea typeface="楷体" panose="02010609060101010101" pitchFamily="49" charset="-122"/>
            </a:endParaRPr>
          </a:p>
          <a:p>
            <a:endParaRPr lang="zh-CN" altLang="en-US" dirty="0"/>
          </a:p>
        </p:txBody>
      </p:sp>
    </p:spTree>
    <p:custDataLst>
      <p:tags r:id="rId1"/>
    </p:custDataLst>
    <p:extLst>
      <p:ext uri="{BB962C8B-B14F-4D97-AF65-F5344CB8AC3E}">
        <p14:creationId xmlns:p14="http://schemas.microsoft.com/office/powerpoint/2010/main" val="1242152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5090"/>
            <a:ext cx="7886700" cy="1082675"/>
          </a:xfrm>
        </p:spPr>
        <p:txBody>
          <a:bodyPr>
            <a:normAutofit/>
          </a:bodyPr>
          <a:lstStyle/>
          <a:p>
            <a:pPr algn="ctr"/>
            <a:r>
              <a:rPr lang="zh-CN" altLang="en-US" sz="4000" b="1" dirty="0"/>
              <a:t>病原</a:t>
            </a:r>
          </a:p>
        </p:txBody>
      </p:sp>
      <p:sp>
        <p:nvSpPr>
          <p:cNvPr id="3" name="内容占位符 2"/>
          <p:cNvSpPr>
            <a:spLocks noGrp="1"/>
          </p:cNvSpPr>
          <p:nvPr>
            <p:ph idx="1"/>
          </p:nvPr>
        </p:nvSpPr>
        <p:spPr>
          <a:xfrm>
            <a:off x="251460" y="1045845"/>
            <a:ext cx="8543925" cy="5703570"/>
          </a:xfrm>
        </p:spPr>
        <p:txBody>
          <a:bodyPr>
            <a:normAutofit fontScale="97500"/>
          </a:bodyPr>
          <a:lstStyle/>
          <a:p>
            <a:pPr>
              <a:lnSpc>
                <a:spcPct val="100000"/>
              </a:lnSpc>
            </a:pPr>
            <a:r>
              <a:rPr lang="zh-CN" altLang="en-US" b="1" u="sng" dirty="0">
                <a:solidFill>
                  <a:srgbClr val="0000FF"/>
                </a:solidFill>
                <a:latin typeface="楷体" panose="02010609060101010101" pitchFamily="49" charset="-122"/>
                <a:ea typeface="楷体" panose="02010609060101010101" pitchFamily="49" charset="-122"/>
                <a:sym typeface="+mn-ea"/>
              </a:rPr>
              <a:t>犬腹孔绦虫</a:t>
            </a:r>
            <a:r>
              <a:rPr lang="zh-CN" altLang="en-US" b="1" dirty="0">
                <a:solidFill>
                  <a:srgbClr val="0000FF"/>
                </a:solidFill>
                <a:latin typeface="楷体" panose="02010609060101010101" pitchFamily="49" charset="-122"/>
                <a:ea typeface="楷体" panose="02010609060101010101" pitchFamily="49" charset="-122"/>
                <a:sym typeface="+mn-ea"/>
              </a:rPr>
              <a:t>：</a:t>
            </a:r>
            <a:r>
              <a:rPr lang="zh-CN" altLang="en-US" b="1" dirty="0">
                <a:latin typeface="楷体" panose="02010609060101010101" pitchFamily="49" charset="-122"/>
                <a:ea typeface="楷体" panose="02010609060101010101" pitchFamily="49" charset="-122"/>
                <a:sym typeface="+mn-ea"/>
              </a:rPr>
              <a:t>寄生于犬的小肠中，虫体长</a:t>
            </a:r>
            <a:r>
              <a:rPr lang="en-US" altLang="zh-CN" b="1" dirty="0">
                <a:latin typeface="楷体" panose="02010609060101010101" pitchFamily="49" charset="-122"/>
                <a:ea typeface="楷体" panose="02010609060101010101" pitchFamily="49" charset="-122"/>
                <a:sym typeface="+mn-ea"/>
              </a:rPr>
              <a:t>15-70</a:t>
            </a:r>
            <a:r>
              <a:rPr lang="zh-CN" altLang="en-US" b="1" dirty="0">
                <a:latin typeface="楷体" panose="02010609060101010101" pitchFamily="49" charset="-122"/>
                <a:ea typeface="楷体" panose="02010609060101010101" pitchFamily="49" charset="-122"/>
                <a:sym typeface="+mn-ea"/>
              </a:rPr>
              <a:t>厘米，宽</a:t>
            </a:r>
            <a:r>
              <a:rPr lang="en-US" altLang="zh-CN" b="1" dirty="0">
                <a:latin typeface="楷体" panose="02010609060101010101" pitchFamily="49" charset="-122"/>
                <a:ea typeface="楷体" panose="02010609060101010101" pitchFamily="49" charset="-122"/>
                <a:sym typeface="+mn-ea"/>
              </a:rPr>
              <a:t>3</a:t>
            </a:r>
            <a:r>
              <a:rPr lang="zh-CN" altLang="en-US" b="1" dirty="0">
                <a:latin typeface="楷体" panose="02010609060101010101" pitchFamily="49" charset="-122"/>
                <a:ea typeface="楷体" panose="02010609060101010101" pitchFamily="49" charset="-122"/>
                <a:sym typeface="+mn-ea"/>
              </a:rPr>
              <a:t>毫米。雌雄同体。中间宿主是蚤类。</a:t>
            </a:r>
            <a:endParaRPr lang="zh-CN" altLang="en-US" b="1" dirty="0">
              <a:latin typeface="楷体" panose="02010609060101010101" pitchFamily="49" charset="-122"/>
              <a:ea typeface="楷体" panose="02010609060101010101" pitchFamily="49" charset="-122"/>
            </a:endParaRPr>
          </a:p>
          <a:p>
            <a:pPr>
              <a:lnSpc>
                <a:spcPct val="100000"/>
              </a:lnSpc>
            </a:pPr>
            <a:r>
              <a:rPr lang="zh-CN" altLang="en-US" b="1" u="sng" dirty="0">
                <a:solidFill>
                  <a:srgbClr val="0000FF"/>
                </a:solidFill>
                <a:latin typeface="楷体" panose="02010609060101010101" pitchFamily="49" charset="-122"/>
                <a:ea typeface="楷体" panose="02010609060101010101" pitchFamily="49" charset="-122"/>
                <a:sym typeface="+mn-ea"/>
              </a:rPr>
              <a:t>豆状带绦虫</a:t>
            </a:r>
            <a:r>
              <a:rPr lang="zh-CN" altLang="en-US" b="1" dirty="0">
                <a:solidFill>
                  <a:srgbClr val="0000FF"/>
                </a:solidFill>
                <a:latin typeface="楷体" panose="02010609060101010101" pitchFamily="49" charset="-122"/>
                <a:ea typeface="楷体" panose="02010609060101010101" pitchFamily="49" charset="-122"/>
                <a:sym typeface="+mn-ea"/>
              </a:rPr>
              <a:t>：</a:t>
            </a:r>
            <a:r>
              <a:rPr lang="zh-CN" altLang="en-US" b="1" dirty="0">
                <a:latin typeface="楷体" panose="02010609060101010101" pitchFamily="49" charset="-122"/>
                <a:ea typeface="楷体" panose="02010609060101010101" pitchFamily="49" charset="-122"/>
                <a:sym typeface="+mn-ea"/>
              </a:rPr>
              <a:t>虫体长</a:t>
            </a:r>
            <a:r>
              <a:rPr lang="en-US" altLang="zh-CN" b="1" dirty="0">
                <a:latin typeface="楷体" panose="02010609060101010101" pitchFamily="49" charset="-122"/>
                <a:ea typeface="楷体" panose="02010609060101010101" pitchFamily="49" charset="-122"/>
                <a:sym typeface="+mn-ea"/>
              </a:rPr>
              <a:t>60-100</a:t>
            </a:r>
            <a:r>
              <a:rPr lang="zh-CN" altLang="en-US" b="1" dirty="0">
                <a:latin typeface="楷体" panose="02010609060101010101" pitchFamily="49" charset="-122"/>
                <a:ea typeface="楷体" panose="02010609060101010101" pitchFamily="49" charset="-122"/>
                <a:sym typeface="+mn-ea"/>
              </a:rPr>
              <a:t>厘米，宽</a:t>
            </a:r>
            <a:r>
              <a:rPr lang="en-US" altLang="zh-CN" b="1" dirty="0">
                <a:latin typeface="楷体" panose="02010609060101010101" pitchFamily="49" charset="-122"/>
                <a:ea typeface="楷体" panose="02010609060101010101" pitchFamily="49" charset="-122"/>
                <a:sym typeface="+mn-ea"/>
              </a:rPr>
              <a:t>5</a:t>
            </a:r>
            <a:r>
              <a:rPr lang="zh-CN" altLang="en-US" b="1" dirty="0">
                <a:latin typeface="楷体" panose="02010609060101010101" pitchFamily="49" charset="-122"/>
                <a:ea typeface="楷体" panose="02010609060101010101" pitchFamily="49" charset="-122"/>
                <a:sym typeface="+mn-ea"/>
              </a:rPr>
              <a:t>毫米，雌雄同体，中间宿主是野兔，为多种啮齿类动物。</a:t>
            </a:r>
            <a:endParaRPr lang="zh-CN" altLang="en-US" b="1" dirty="0">
              <a:latin typeface="楷体" panose="02010609060101010101" pitchFamily="49" charset="-122"/>
              <a:ea typeface="楷体" panose="02010609060101010101" pitchFamily="49" charset="-122"/>
            </a:endParaRPr>
          </a:p>
          <a:p>
            <a:pPr>
              <a:lnSpc>
                <a:spcPct val="100000"/>
              </a:lnSpc>
            </a:pPr>
            <a:r>
              <a:rPr lang="zh-CN" altLang="en-US" b="1" u="sng" dirty="0">
                <a:solidFill>
                  <a:srgbClr val="0000FF"/>
                </a:solidFill>
                <a:latin typeface="楷体" panose="02010609060101010101" pitchFamily="49" charset="-122"/>
                <a:ea typeface="楷体" panose="02010609060101010101" pitchFamily="49" charset="-122"/>
                <a:sym typeface="+mn-ea"/>
              </a:rPr>
              <a:t>泡状带绦虫</a:t>
            </a:r>
            <a:r>
              <a:rPr lang="zh-CN" altLang="en-US" b="1" dirty="0">
                <a:solidFill>
                  <a:srgbClr val="0000FF"/>
                </a:solidFill>
                <a:latin typeface="楷体" panose="02010609060101010101" pitchFamily="49" charset="-122"/>
                <a:ea typeface="楷体" panose="02010609060101010101" pitchFamily="49" charset="-122"/>
                <a:sym typeface="+mn-ea"/>
              </a:rPr>
              <a:t>：</a:t>
            </a:r>
            <a:r>
              <a:rPr lang="zh-CN" altLang="en-US" b="1" dirty="0">
                <a:latin typeface="楷体" panose="02010609060101010101" pitchFamily="49" charset="-122"/>
                <a:ea typeface="楷体" panose="02010609060101010101" pitchFamily="49" charset="-122"/>
                <a:sym typeface="+mn-ea"/>
              </a:rPr>
              <a:t>虫体长</a:t>
            </a:r>
            <a:r>
              <a:rPr lang="en-US" altLang="zh-CN" b="1" dirty="0">
                <a:latin typeface="楷体" panose="02010609060101010101" pitchFamily="49" charset="-122"/>
                <a:ea typeface="楷体" panose="02010609060101010101" pitchFamily="49" charset="-122"/>
                <a:sym typeface="+mn-ea"/>
              </a:rPr>
              <a:t>75-500</a:t>
            </a:r>
            <a:r>
              <a:rPr lang="zh-CN" altLang="en-US" b="1" dirty="0">
                <a:latin typeface="楷体" panose="02010609060101010101" pitchFamily="49" charset="-122"/>
                <a:ea typeface="楷体" panose="02010609060101010101" pitchFamily="49" charset="-122"/>
                <a:sym typeface="+mn-ea"/>
              </a:rPr>
              <a:t>厘米，宽最大</a:t>
            </a:r>
            <a:r>
              <a:rPr lang="en-US" altLang="zh-CN" b="1" dirty="0">
                <a:latin typeface="楷体" panose="02010609060101010101" pitchFamily="49" charset="-122"/>
                <a:ea typeface="楷体" panose="02010609060101010101" pitchFamily="49" charset="-122"/>
                <a:sym typeface="+mn-ea"/>
              </a:rPr>
              <a:t>7</a:t>
            </a:r>
            <a:r>
              <a:rPr lang="zh-CN" altLang="en-US" b="1" dirty="0">
                <a:latin typeface="楷体" panose="02010609060101010101" pitchFamily="49" charset="-122"/>
                <a:ea typeface="楷体" panose="02010609060101010101" pitchFamily="49" charset="-122"/>
                <a:sym typeface="+mn-ea"/>
              </a:rPr>
              <a:t>厘米，雌雄同体。中间宿主是偶蹄动物，牛、羊、鹿、猪等。</a:t>
            </a:r>
          </a:p>
          <a:p>
            <a:pPr>
              <a:lnSpc>
                <a:spcPct val="100000"/>
              </a:lnSpc>
            </a:pPr>
            <a:r>
              <a:rPr lang="zh-CN" altLang="en-US" b="1" u="sng" dirty="0">
                <a:solidFill>
                  <a:srgbClr val="0000FF"/>
                </a:solidFill>
                <a:latin typeface="楷体" panose="02010609060101010101" pitchFamily="49" charset="-122"/>
                <a:ea typeface="楷体" panose="02010609060101010101" pitchFamily="49" charset="-122"/>
                <a:sym typeface="+mn-ea"/>
              </a:rPr>
              <a:t>裂头绦虫</a:t>
            </a:r>
            <a:r>
              <a:rPr lang="zh-CN" altLang="en-US" b="1" dirty="0">
                <a:solidFill>
                  <a:srgbClr val="0000FF"/>
                </a:solidFill>
                <a:latin typeface="楷体" panose="02010609060101010101" pitchFamily="49" charset="-122"/>
                <a:ea typeface="楷体" panose="02010609060101010101" pitchFamily="49" charset="-122"/>
                <a:sym typeface="+mn-ea"/>
              </a:rPr>
              <a:t>：</a:t>
            </a:r>
            <a:r>
              <a:rPr lang="zh-CN" altLang="en-US" b="1" dirty="0">
                <a:latin typeface="楷体" panose="02010609060101010101" pitchFamily="49" charset="-122"/>
                <a:ea typeface="楷体" panose="02010609060101010101" pitchFamily="49" charset="-122"/>
                <a:sym typeface="+mn-ea"/>
              </a:rPr>
              <a:t>体长可达</a:t>
            </a:r>
            <a:r>
              <a:rPr lang="en-US" altLang="zh-CN" b="1" dirty="0">
                <a:latin typeface="楷体" panose="02010609060101010101" pitchFamily="49" charset="-122"/>
                <a:ea typeface="楷体" panose="02010609060101010101" pitchFamily="49" charset="-122"/>
                <a:sym typeface="+mn-ea"/>
              </a:rPr>
              <a:t>1</a:t>
            </a:r>
            <a:r>
              <a:rPr lang="zh-CN" altLang="en-US" b="1" dirty="0">
                <a:latin typeface="楷体" panose="02010609060101010101" pitchFamily="49" charset="-122"/>
                <a:ea typeface="楷体" panose="02010609060101010101" pitchFamily="49" charset="-122"/>
                <a:sym typeface="+mn-ea"/>
              </a:rPr>
              <a:t>米，最大宽度</a:t>
            </a:r>
            <a:r>
              <a:rPr lang="en-US" altLang="zh-CN" b="1" dirty="0">
                <a:latin typeface="楷体" panose="02010609060101010101" pitchFamily="49" charset="-122"/>
                <a:ea typeface="楷体" panose="02010609060101010101" pitchFamily="49" charset="-122"/>
                <a:sym typeface="+mn-ea"/>
              </a:rPr>
              <a:t>2</a:t>
            </a:r>
            <a:r>
              <a:rPr lang="zh-CN" altLang="en-US" b="1" dirty="0">
                <a:latin typeface="楷体" panose="02010609060101010101" pitchFamily="49" charset="-122"/>
                <a:ea typeface="楷体" panose="02010609060101010101" pitchFamily="49" charset="-122"/>
                <a:sym typeface="+mn-ea"/>
              </a:rPr>
              <a:t>厘米，但一般较小，中间宿主是各种鱼类。</a:t>
            </a:r>
            <a:endParaRPr lang="zh-CN" altLang="en-US" b="1" dirty="0">
              <a:latin typeface="楷体" panose="02010609060101010101" pitchFamily="49" charset="-122"/>
              <a:ea typeface="楷体" panose="02010609060101010101" pitchFamily="49" charset="-122"/>
            </a:endParaRPr>
          </a:p>
          <a:p>
            <a:pPr>
              <a:lnSpc>
                <a:spcPct val="100000"/>
              </a:lnSpc>
            </a:pPr>
            <a:r>
              <a:rPr lang="zh-CN" altLang="en-US" b="1" u="sng" dirty="0">
                <a:solidFill>
                  <a:srgbClr val="0000FF"/>
                </a:solidFill>
                <a:latin typeface="楷体" panose="02010609060101010101" pitchFamily="49" charset="-122"/>
                <a:ea typeface="楷体" panose="02010609060101010101" pitchFamily="49" charset="-122"/>
                <a:sym typeface="+mn-ea"/>
              </a:rPr>
              <a:t>细粒棘球绦虫</a:t>
            </a:r>
            <a:r>
              <a:rPr lang="zh-CN" altLang="en-US" b="1" dirty="0">
                <a:solidFill>
                  <a:srgbClr val="0000FF"/>
                </a:solidFill>
                <a:latin typeface="楷体" panose="02010609060101010101" pitchFamily="49" charset="-122"/>
                <a:ea typeface="楷体" panose="02010609060101010101" pitchFamily="49" charset="-122"/>
                <a:sym typeface="+mn-ea"/>
              </a:rPr>
              <a:t>：</a:t>
            </a:r>
            <a:r>
              <a:rPr lang="zh-CN" altLang="en-US" b="1" dirty="0">
                <a:latin typeface="楷体" panose="02010609060101010101" pitchFamily="49" charset="-122"/>
                <a:ea typeface="楷体" panose="02010609060101010101" pitchFamily="49" charset="-122"/>
                <a:sym typeface="+mn-ea"/>
              </a:rPr>
              <a:t>体长</a:t>
            </a:r>
            <a:r>
              <a:rPr lang="en-US" altLang="zh-CN" b="1" dirty="0">
                <a:latin typeface="楷体" panose="02010609060101010101" pitchFamily="49" charset="-122"/>
                <a:ea typeface="楷体" panose="02010609060101010101" pitchFamily="49" charset="-122"/>
                <a:sym typeface="+mn-ea"/>
              </a:rPr>
              <a:t>2-6</a:t>
            </a:r>
            <a:r>
              <a:rPr lang="zh-CN" altLang="en-US" b="1" dirty="0">
                <a:latin typeface="楷体" panose="02010609060101010101" pitchFamily="49" charset="-122"/>
                <a:ea typeface="楷体" panose="02010609060101010101" pitchFamily="49" charset="-122"/>
                <a:sym typeface="+mn-ea"/>
              </a:rPr>
              <a:t>毫米，只有</a:t>
            </a:r>
            <a:r>
              <a:rPr lang="en-US" altLang="zh-CN" b="1" dirty="0">
                <a:latin typeface="楷体" panose="02010609060101010101" pitchFamily="49" charset="-122"/>
                <a:ea typeface="楷体" panose="02010609060101010101" pitchFamily="49" charset="-122"/>
                <a:sym typeface="+mn-ea"/>
              </a:rPr>
              <a:t>3-5</a:t>
            </a:r>
            <a:r>
              <a:rPr lang="zh-CN" altLang="en-US" b="1" dirty="0">
                <a:latin typeface="楷体" panose="02010609060101010101" pitchFamily="49" charset="-122"/>
                <a:ea typeface="楷体" panose="02010609060101010101" pitchFamily="49" charset="-122"/>
                <a:sym typeface="+mn-ea"/>
              </a:rPr>
              <a:t>个节片，中间宿主是羊、牛、猪、鹿及鼠类。</a:t>
            </a:r>
            <a:endParaRPr lang="zh-CN" altLang="en-US" b="1" dirty="0">
              <a:latin typeface="楷体" panose="02010609060101010101" pitchFamily="49" charset="-122"/>
              <a:ea typeface="楷体" panose="02010609060101010101" pitchFamily="49" charset="-122"/>
            </a:endParaRPr>
          </a:p>
          <a:p>
            <a:pPr>
              <a:lnSpc>
                <a:spcPct val="100000"/>
              </a:lnSpc>
            </a:pPr>
            <a:r>
              <a:rPr lang="zh-CN" altLang="en-US" b="1" u="sng" dirty="0">
                <a:solidFill>
                  <a:srgbClr val="0000FF"/>
                </a:solidFill>
                <a:latin typeface="楷体" panose="02010609060101010101" pitchFamily="49" charset="-122"/>
                <a:ea typeface="楷体" panose="02010609060101010101" pitchFamily="49" charset="-122"/>
                <a:sym typeface="+mn-ea"/>
              </a:rPr>
              <a:t>多头带绦虫</a:t>
            </a:r>
            <a:r>
              <a:rPr lang="zh-CN" altLang="en-US" b="1" dirty="0">
                <a:solidFill>
                  <a:srgbClr val="0000FF"/>
                </a:solidFill>
                <a:latin typeface="楷体" panose="02010609060101010101" pitchFamily="49" charset="-122"/>
                <a:ea typeface="楷体" panose="02010609060101010101" pitchFamily="49" charset="-122"/>
                <a:sym typeface="+mn-ea"/>
              </a:rPr>
              <a:t>：</a:t>
            </a:r>
            <a:r>
              <a:rPr lang="zh-CN" altLang="en-US" b="1" dirty="0">
                <a:latin typeface="楷体" panose="02010609060101010101" pitchFamily="49" charset="-122"/>
                <a:ea typeface="楷体" panose="02010609060101010101" pitchFamily="49" charset="-122"/>
                <a:sym typeface="+mn-ea"/>
              </a:rPr>
              <a:t>体长</a:t>
            </a:r>
            <a:r>
              <a:rPr lang="en-US" altLang="zh-CN" b="1" dirty="0">
                <a:latin typeface="楷体" panose="02010609060101010101" pitchFamily="49" charset="-122"/>
                <a:ea typeface="楷体" panose="02010609060101010101" pitchFamily="49" charset="-122"/>
                <a:sym typeface="+mn-ea"/>
              </a:rPr>
              <a:t>40-100</a:t>
            </a:r>
            <a:r>
              <a:rPr lang="zh-CN" altLang="en-US" b="1" dirty="0">
                <a:latin typeface="楷体" panose="02010609060101010101" pitchFamily="49" charset="-122"/>
                <a:ea typeface="楷体" panose="02010609060101010101" pitchFamily="49" charset="-122"/>
                <a:sym typeface="+mn-ea"/>
              </a:rPr>
              <a:t>厘米，最大宽度</a:t>
            </a:r>
            <a:r>
              <a:rPr lang="en-US" altLang="zh-CN" b="1" dirty="0">
                <a:latin typeface="楷体" panose="02010609060101010101" pitchFamily="49" charset="-122"/>
                <a:ea typeface="楷体" panose="02010609060101010101" pitchFamily="49" charset="-122"/>
                <a:sym typeface="+mn-ea"/>
              </a:rPr>
              <a:t>5</a:t>
            </a:r>
            <a:r>
              <a:rPr lang="zh-CN" altLang="en-US" b="1" dirty="0">
                <a:latin typeface="楷体" panose="02010609060101010101" pitchFamily="49" charset="-122"/>
                <a:ea typeface="楷体" panose="02010609060101010101" pitchFamily="49" charset="-122"/>
                <a:sym typeface="+mn-ea"/>
              </a:rPr>
              <a:t>毫米，中间宿主是牛、羊等反刍动物。</a:t>
            </a:r>
            <a:endParaRPr lang="zh-CN" altLang="en-US" b="1" dirty="0">
              <a:latin typeface="楷体" panose="02010609060101010101" pitchFamily="49" charset="-122"/>
              <a:ea typeface="楷体" panose="02010609060101010101" pitchFamily="49" charset="-122"/>
            </a:endParaRPr>
          </a:p>
          <a:p>
            <a:pPr>
              <a:lnSpc>
                <a:spcPct val="100000"/>
              </a:lnSpc>
            </a:pPr>
            <a:r>
              <a:rPr lang="zh-CN" altLang="en-US" b="1" u="sng" dirty="0">
                <a:solidFill>
                  <a:srgbClr val="0000FF"/>
                </a:solidFill>
                <a:latin typeface="楷体" panose="02010609060101010101" pitchFamily="49" charset="-122"/>
                <a:ea typeface="楷体" panose="02010609060101010101" pitchFamily="49" charset="-122"/>
                <a:sym typeface="+mn-ea"/>
              </a:rPr>
              <a:t>连续带绦虫</a:t>
            </a:r>
            <a:r>
              <a:rPr lang="zh-CN" altLang="en-US" b="1" dirty="0">
                <a:solidFill>
                  <a:srgbClr val="0000FF"/>
                </a:solidFill>
                <a:latin typeface="楷体" panose="02010609060101010101" pitchFamily="49" charset="-122"/>
                <a:ea typeface="楷体" panose="02010609060101010101" pitchFamily="49" charset="-122"/>
                <a:sym typeface="+mn-ea"/>
              </a:rPr>
              <a:t>：</a:t>
            </a:r>
            <a:r>
              <a:rPr lang="zh-CN" altLang="en-US" b="1" dirty="0">
                <a:latin typeface="楷体" panose="02010609060101010101" pitchFamily="49" charset="-122"/>
                <a:ea typeface="楷体" panose="02010609060101010101" pitchFamily="49" charset="-122"/>
                <a:sym typeface="+mn-ea"/>
              </a:rPr>
              <a:t>体长</a:t>
            </a:r>
            <a:r>
              <a:rPr lang="en-US" altLang="zh-CN" b="1" dirty="0">
                <a:latin typeface="楷体" panose="02010609060101010101" pitchFamily="49" charset="-122"/>
                <a:ea typeface="楷体" panose="02010609060101010101" pitchFamily="49" charset="-122"/>
                <a:sym typeface="+mn-ea"/>
              </a:rPr>
              <a:t>20-70</a:t>
            </a:r>
            <a:r>
              <a:rPr lang="zh-CN" altLang="en-US" b="1" dirty="0">
                <a:latin typeface="楷体" panose="02010609060101010101" pitchFamily="49" charset="-122"/>
                <a:ea typeface="楷体" panose="02010609060101010101" pitchFamily="49" charset="-122"/>
                <a:sym typeface="+mn-ea"/>
              </a:rPr>
              <a:t>厘米，宽</a:t>
            </a:r>
            <a:r>
              <a:rPr lang="en-US" altLang="zh-CN" b="1" dirty="0">
                <a:latin typeface="楷体" panose="02010609060101010101" pitchFamily="49" charset="-122"/>
                <a:ea typeface="楷体" panose="02010609060101010101" pitchFamily="49" charset="-122"/>
                <a:sym typeface="+mn-ea"/>
              </a:rPr>
              <a:t>3-5</a:t>
            </a:r>
            <a:r>
              <a:rPr lang="zh-CN" altLang="en-US" b="1" dirty="0">
                <a:latin typeface="楷体" panose="02010609060101010101" pitchFamily="49" charset="-122"/>
                <a:ea typeface="楷体" panose="02010609060101010101" pitchFamily="49" charset="-122"/>
                <a:sym typeface="+mn-ea"/>
              </a:rPr>
              <a:t>毫米，中间宿主是兔、松鼠、野兔等啮齿动物。</a:t>
            </a:r>
            <a:endParaRPr lang="zh-CN" altLang="en-US" b="1" dirty="0">
              <a:latin typeface="楷体" panose="02010609060101010101" pitchFamily="49" charset="-122"/>
              <a:ea typeface="楷体" panose="02010609060101010101" pitchFamily="49" charset="-122"/>
            </a:endParaRPr>
          </a:p>
          <a:p>
            <a:endParaRPr lang="zh-CN" altLang="en-US" dirty="0"/>
          </a:p>
        </p:txBody>
      </p:sp>
    </p:spTree>
    <p:custDataLst>
      <p:tags r:id="rId1"/>
    </p:custDataLst>
    <p:extLst>
      <p:ext uri="{BB962C8B-B14F-4D97-AF65-F5344CB8AC3E}">
        <p14:creationId xmlns:p14="http://schemas.microsoft.com/office/powerpoint/2010/main" val="3079584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绦虫</a:t>
            </a:r>
            <a:endParaRPr lang="zh-CN" altLang="en-US" dirty="0"/>
          </a:p>
        </p:txBody>
      </p:sp>
      <p:pic>
        <p:nvPicPr>
          <p:cNvPr id="4" name="内容占位符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32180" y="1496060"/>
            <a:ext cx="7280275" cy="4746625"/>
          </a:xfrm>
          <a:prstGeom prst="rect">
            <a:avLst/>
          </a:prstGeom>
        </p:spPr>
      </p:pic>
    </p:spTree>
    <p:custDataLst>
      <p:tags r:id="rId1"/>
    </p:custDataLst>
    <p:extLst>
      <p:ext uri="{BB962C8B-B14F-4D97-AF65-F5344CB8AC3E}">
        <p14:creationId xmlns:p14="http://schemas.microsoft.com/office/powerpoint/2010/main" val="2211975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绦虫</a:t>
            </a:r>
            <a:endParaRPr lang="zh-CN" altLang="en-US" dirty="0"/>
          </a:p>
        </p:txBody>
      </p:sp>
      <p:pic>
        <p:nvPicPr>
          <p:cNvPr id="4" name="内容占位符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84885" y="1472565"/>
            <a:ext cx="6931025" cy="4886960"/>
          </a:xfrm>
          <a:prstGeom prst="rect">
            <a:avLst/>
          </a:prstGeom>
        </p:spPr>
      </p:pic>
    </p:spTree>
    <p:custDataLst>
      <p:tags r:id="rId1"/>
    </p:custDataLst>
    <p:extLst>
      <p:ext uri="{BB962C8B-B14F-4D97-AF65-F5344CB8AC3E}">
        <p14:creationId xmlns:p14="http://schemas.microsoft.com/office/powerpoint/2010/main" val="2718485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各种绦虫的虫卵</a:t>
            </a:r>
            <a:endParaRPr lang="zh-CN" altLang="en-US" dirty="0"/>
          </a:p>
        </p:txBody>
      </p:sp>
      <p:pic>
        <p:nvPicPr>
          <p:cNvPr id="4" name="内容占位符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03860" y="1576070"/>
            <a:ext cx="8250555" cy="4801235"/>
          </a:xfrm>
          <a:prstGeom prst="rect">
            <a:avLst/>
          </a:prstGeom>
        </p:spPr>
      </p:pic>
    </p:spTree>
    <p:custDataLst>
      <p:tags r:id="rId1"/>
    </p:custDataLst>
    <p:extLst>
      <p:ext uri="{BB962C8B-B14F-4D97-AF65-F5344CB8AC3E}">
        <p14:creationId xmlns:p14="http://schemas.microsoft.com/office/powerpoint/2010/main" val="1778174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dirty="0"/>
              <a:t>犬复孔绦虫</a:t>
            </a:r>
            <a:endParaRPr lang="zh-CN" altLang="en-US" dirty="0"/>
          </a:p>
        </p:txBody>
      </p:sp>
      <p:pic>
        <p:nvPicPr>
          <p:cNvPr id="6" name="内容占位符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33525" y="1557020"/>
            <a:ext cx="5489575" cy="4212590"/>
          </a:xfrm>
          <a:prstGeom prst="rect">
            <a:avLst/>
          </a:prstGeom>
        </p:spPr>
      </p:pic>
    </p:spTree>
    <p:custDataLst>
      <p:tags r:id="rId1"/>
    </p:custDataLst>
    <p:extLst>
      <p:ext uri="{BB962C8B-B14F-4D97-AF65-F5344CB8AC3E}">
        <p14:creationId xmlns:p14="http://schemas.microsoft.com/office/powerpoint/2010/main" val="3315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a:t>生活史</a:t>
            </a:r>
            <a:endParaRPr lang="zh-CN" altLang="en-US" sz="4000" dirty="0"/>
          </a:p>
        </p:txBody>
      </p:sp>
      <p:sp>
        <p:nvSpPr>
          <p:cNvPr id="3" name="内容占位符 2"/>
          <p:cNvSpPr>
            <a:spLocks noGrp="1"/>
          </p:cNvSpPr>
          <p:nvPr>
            <p:ph sz="quarter" idx="1"/>
          </p:nvPr>
        </p:nvSpPr>
        <p:spPr>
          <a:xfrm>
            <a:off x="457200" y="1600200"/>
            <a:ext cx="7859216" cy="4873752"/>
          </a:xfrm>
        </p:spPr>
        <p:txBody>
          <a:bodyPr/>
          <a:lstStyle/>
          <a:p>
            <a:pPr>
              <a:lnSpc>
                <a:spcPct val="150000"/>
              </a:lnSpc>
            </a:pPr>
            <a:r>
              <a:rPr lang="zh-CN" altLang="zh-CN" b="1" dirty="0"/>
              <a:t>犬复孔</a:t>
            </a:r>
            <a:r>
              <a:rPr lang="zh-CN" altLang="en-US" b="1" dirty="0" smtClean="0"/>
              <a:t>绦虫</a:t>
            </a:r>
            <a:r>
              <a:rPr lang="zh-CN" altLang="zh-CN" b="1" dirty="0" smtClean="0"/>
              <a:t>成虫</a:t>
            </a:r>
            <a:r>
              <a:rPr lang="zh-CN" altLang="zh-CN" b="1" dirty="0"/>
              <a:t>排出的孕卵节片自犬、猫肛门逸出体外。节片破裂后，虫卵散开，被中间宿主蚤类幼虫吞食，六钩蚴在其肠内孵出，移行至血腔内发育成为似囊尾蚴。一个成熟的蚤体内多达</a:t>
            </a:r>
            <a:r>
              <a:rPr lang="en-US" altLang="zh-CN" b="1" dirty="0"/>
              <a:t>56</a:t>
            </a:r>
            <a:r>
              <a:rPr lang="zh-CN" altLang="zh-CN" b="1" dirty="0"/>
              <a:t>个似囊尾蚴。犬、猫咬食了含有</a:t>
            </a:r>
            <a:r>
              <a:rPr lang="zh-CN" altLang="zh-CN" b="1" dirty="0" smtClean="0"/>
              <a:t>似</a:t>
            </a:r>
            <a:r>
              <a:rPr lang="zh-CN" altLang="zh-CN" b="1" dirty="0"/>
              <a:t>囊</a:t>
            </a:r>
            <a:r>
              <a:rPr lang="zh-CN" altLang="zh-CN" b="1" dirty="0" smtClean="0"/>
              <a:t>尾蚴</a:t>
            </a:r>
            <a:r>
              <a:rPr lang="zh-CN" altLang="zh-CN" b="1" dirty="0"/>
              <a:t>的蚤即感染，约经</a:t>
            </a:r>
            <a:r>
              <a:rPr lang="en-US" altLang="zh-CN" b="1" dirty="0"/>
              <a:t>3</a:t>
            </a:r>
            <a:r>
              <a:rPr lang="zh-CN" altLang="zh-CN" b="1" dirty="0"/>
              <a:t>周后，似襄尾蚴在犬、猫小肠内发育为成虫。</a:t>
            </a:r>
            <a:endParaRPr lang="zh-CN" altLang="en-US" b="1" dirty="0"/>
          </a:p>
        </p:txBody>
      </p:sp>
    </p:spTree>
    <p:extLst>
      <p:ext uri="{BB962C8B-B14F-4D97-AF65-F5344CB8AC3E}">
        <p14:creationId xmlns:p14="http://schemas.microsoft.com/office/powerpoint/2010/main" val="3100586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14.xml><?xml version="1.0" encoding="utf-8"?>
<p:tagLst xmlns:a="http://schemas.openxmlformats.org/drawingml/2006/main" xmlns:r="http://schemas.openxmlformats.org/officeDocument/2006/relationships"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TAG_VERSION" val="1.0"/>
  <p:tag name="KSO_WM_SLIDE_SUBTYPE" val="pureTxt"/>
  <p:tag name="KSO_WM_COMBINE_RELATE_SLIDE_ID" val="background20185114_2"/>
  <p:tag name="KSO_WM_TEMPLATE_CATEGORY" val="custom"/>
  <p:tag name="KSO_WM_TEMPLATE_INDEX" val="20189048"/>
  <p:tag name="KSO_WM_SLIDE_ID" val="custom20189048_2"/>
  <p:tag name="KSO_WM_SLIDE_INDEX" val="2"/>
  <p:tag name="KSO_WM_TEMPLATE_SUBCATEGORY" val="combine"/>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9048"/>
  <p:tag name="KSO_WM_UNIT_TYPE" val="a"/>
  <p:tag name="KSO_WM_UNIT_INDEX" val="1"/>
  <p:tag name="KSO_WM_UNIT_LAYERLEVEL" val="1"/>
  <p:tag name="KSO_WM_UNIT_VALUE" val="50"/>
  <p:tag name="KSO_WM_UNIT_ISCONTENTSTITLE" val="0"/>
  <p:tag name="KSO_WM_UNIT_HIGHLIGHT" val="0"/>
  <p:tag name="KSO_WM_UNIT_COMPATIBLE" val="0"/>
  <p:tag name="KSO_WM_UNIT_CLEAR" val="0"/>
  <p:tag name="KSO_WM_BEAUTIFY_FLAG" val="#wm#"/>
  <p:tag name="KSO_WM_TAG_VERSION" val="1.0"/>
  <p:tag name="KSO_WM_UNIT_ID" val="custom20189048_2*a*1"/>
  <p:tag name="KSO_WM_UNIT_PRESET_TEXT" val="LOREM IPSUM DOLOR"/>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9048"/>
  <p:tag name="KSO_WM_UNIT_TYPE" val="f"/>
  <p:tag name="KSO_WM_UNIT_INDEX" val="1"/>
  <p:tag name="KSO_WM_UNIT_LAYERLEVEL" val="1"/>
  <p:tag name="KSO_WM_UNIT_VALUE" val="585"/>
  <p:tag name="KSO_WM_UNIT_HIGHLIGHT" val="0"/>
  <p:tag name="KSO_WM_UNIT_COMPATIBLE" val="0"/>
  <p:tag name="KSO_WM_UNIT_CLEAR" val="0"/>
  <p:tag name="KSO_WM_BEAUTIFY_FLAG" val="#wm#"/>
  <p:tag name="KSO_WM_TAG_VERSION" val="1.0"/>
  <p:tag name="KSO_WM_UNIT_ID" val="custom20189048_2*f*1"/>
  <p:tag name="KSO_WM_UNIT_PRESET_TEXT" val="Lorem ipsum dolor sit amet, consectetur adipisicing elit, sed do eiusmod tempor incididunt ut labore et dolore magna aliqua. Ut enim ad minim veniam, quis nostrud exercitation ullamco laboris nisi ut aliquip ex ea commodo consequat.&#10;Lorem ipsum dolor sit amet, consectetur adipisicing elit, sed do eiusmod tempor incididunt ut labore et dolore magna aliqua. Ut enim ad minim veniam, quis nostrud exercitation ullamco laboris nisi ut aliquip ex ea commodo consequat."/>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9048"/>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750</Words>
  <Application>Microsoft Office PowerPoint</Application>
  <PresentationFormat>全屏显示(4:3)</PresentationFormat>
  <Paragraphs>52</Paragraphs>
  <Slides>19</Slides>
  <Notes>1</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凸显</vt:lpstr>
      <vt:lpstr>项目三   犬猫常见寄生虫病的防治  任务1 常见蠕虫病的防治</vt:lpstr>
      <vt:lpstr>    三 、绦虫病</vt:lpstr>
      <vt:lpstr>概述</vt:lpstr>
      <vt:lpstr>病原</vt:lpstr>
      <vt:lpstr>绦虫</vt:lpstr>
      <vt:lpstr>绦虫</vt:lpstr>
      <vt:lpstr>各种绦虫的虫卵</vt:lpstr>
      <vt:lpstr>犬复孔绦虫</vt:lpstr>
      <vt:lpstr>生活史</vt:lpstr>
      <vt:lpstr>生活史</vt:lpstr>
      <vt:lpstr>生活史</vt:lpstr>
      <vt:lpstr>生活史</vt:lpstr>
      <vt:lpstr>致病性</vt:lpstr>
      <vt:lpstr>                犬绦虫</vt:lpstr>
      <vt:lpstr>症状</vt:lpstr>
      <vt:lpstr>诊断</vt:lpstr>
      <vt:lpstr>防治</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项目三   犬猫常见寄生虫病的防治  任务1 常见蠕虫病的防治</dc:title>
  <dc:creator>丁晓</dc:creator>
  <cp:lastModifiedBy>丁晓</cp:lastModifiedBy>
  <cp:revision>1</cp:revision>
  <dcterms:created xsi:type="dcterms:W3CDTF">2021-01-28T04:56:26Z</dcterms:created>
  <dcterms:modified xsi:type="dcterms:W3CDTF">2021-01-28T04:56:51Z</dcterms:modified>
</cp:coreProperties>
</file>