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4423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57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7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44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9367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03465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06468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477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549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009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103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308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63688" y="980728"/>
            <a:ext cx="7056784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zh-CN" sz="4000" dirty="0"/>
              <a:t>项目三</a:t>
            </a:r>
            <a:r>
              <a:rPr lang="en-US" altLang="zh-CN" sz="4000" dirty="0"/>
              <a:t>   </a:t>
            </a:r>
            <a:r>
              <a:rPr lang="zh-CN" altLang="zh-CN" sz="4000" dirty="0"/>
              <a:t>犬猫常见</a:t>
            </a:r>
            <a:r>
              <a:rPr lang="zh-CN" altLang="zh-CN" sz="4000" dirty="0" smtClean="0"/>
              <a:t>寄生虫病</a:t>
            </a:r>
            <a:r>
              <a:rPr lang="zh-CN" altLang="en-US" sz="4000" dirty="0" smtClean="0"/>
              <a:t>的防治</a:t>
            </a:r>
            <a:r>
              <a:rPr lang="zh-CN" altLang="zh-CN" sz="4800" dirty="0"/>
              <a:t/>
            </a:r>
            <a:br>
              <a:rPr lang="zh-CN" altLang="zh-CN" sz="4800" dirty="0"/>
            </a:b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zh-CN" altLang="en-US" sz="4800" dirty="0" smtClean="0"/>
              <a:t>任务</a:t>
            </a:r>
            <a:r>
              <a:rPr lang="en-US" altLang="zh-CN" sz="4800" dirty="0" smtClean="0"/>
              <a:t>1</a:t>
            </a:r>
            <a:br>
              <a:rPr lang="en-US" altLang="zh-CN" sz="4800" dirty="0" smtClean="0"/>
            </a:br>
            <a:r>
              <a:rPr lang="zh-CN" altLang="zh-CN" sz="4800" dirty="0" smtClean="0"/>
              <a:t>常见</a:t>
            </a:r>
            <a:r>
              <a:rPr lang="zh-CN" altLang="zh-CN" sz="4800" dirty="0"/>
              <a:t>蠕虫病</a:t>
            </a:r>
            <a:r>
              <a:rPr lang="zh-CN" altLang="zh-CN" sz="4800" dirty="0" smtClean="0"/>
              <a:t>的防治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33020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治疗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(l)1%硫乙胂胺注射液，1毫克/千克体重，静脉注射，2次/日连用2日</a:t>
            </a:r>
            <a:r>
              <a:rPr lang="zh-CN" altLang="en-US" b="1" dirty="0" smtClean="0"/>
              <a:t>。</a:t>
            </a:r>
            <a:endParaRPr lang="zh-CN" altLang="en-US" b="1" dirty="0"/>
          </a:p>
          <a:p>
            <a:pPr>
              <a:lnSpc>
                <a:spcPct val="150000"/>
              </a:lnSpc>
            </a:pPr>
            <a:r>
              <a:rPr lang="zh-CN" altLang="en-US" b="1" dirty="0"/>
              <a:t>(2)左旋咪唑，10毫克/千克体重，口服，1次/日，连服3日</a:t>
            </a:r>
            <a:r>
              <a:rPr lang="zh-CN" altLang="en-US" b="1" dirty="0" smtClean="0"/>
              <a:t>。</a:t>
            </a:r>
            <a:endParaRPr lang="zh-CN" altLang="en-US" b="1" dirty="0"/>
          </a:p>
          <a:p>
            <a:pPr>
              <a:lnSpc>
                <a:spcPct val="150000"/>
              </a:lnSpc>
            </a:pPr>
            <a:r>
              <a:rPr lang="zh-CN" altLang="en-US" b="1" dirty="0"/>
              <a:t>(3)海群生，20毫克/千克体重，2-3次/日，连用3-5日</a:t>
            </a:r>
            <a:r>
              <a:rPr lang="zh-CN" altLang="en-US" b="1" dirty="0" smtClean="0"/>
              <a:t>。</a:t>
            </a:r>
            <a:endParaRPr lang="zh-CN" altLang="en-US" b="1" dirty="0"/>
          </a:p>
          <a:p>
            <a:pPr>
              <a:lnSpc>
                <a:spcPct val="150000"/>
              </a:lnSpc>
            </a:pPr>
            <a:r>
              <a:rPr lang="zh-CN" altLang="en-US" b="1" dirty="0"/>
              <a:t>(4)菲拉松，1.O毫克/千克体重，3次/日，连用10天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/>
              <a:t>(5)</a:t>
            </a:r>
            <a:r>
              <a:rPr lang="zh-CN" altLang="zh-CN" b="1" dirty="0"/>
              <a:t>伊维菌素，每千克体重</a:t>
            </a:r>
            <a:r>
              <a:rPr lang="en-US" altLang="zh-CN" b="1" dirty="0"/>
              <a:t>0. 05~0.1mg</a:t>
            </a:r>
            <a:r>
              <a:rPr lang="zh-CN" altLang="zh-CN" b="1" dirty="0"/>
              <a:t>；</a:t>
            </a:r>
            <a:r>
              <a:rPr lang="en-US" altLang="zh-CN" b="1" dirty="0"/>
              <a:t>l</a:t>
            </a:r>
            <a:r>
              <a:rPr lang="zh-CN" altLang="zh-CN" b="1" dirty="0"/>
              <a:t>次皮下注射。</a:t>
            </a:r>
            <a:endParaRPr lang="zh-CN" alt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8264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预防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/>
              <a:t>(1)消灭蚊子，防止夏季夜晚蚊虫叮咬。</a:t>
            </a:r>
          </a:p>
          <a:p>
            <a:endParaRPr lang="zh-CN" altLang="en-US" b="1"/>
          </a:p>
          <a:p>
            <a:r>
              <a:rPr lang="zh-CN" altLang="en-US" b="1"/>
              <a:t>(2)在蚊虫季节结束以后3-5个月应驱虫两次，静脉注射1%硫乙胂胺。可全部消灭进入心脏的未成熟的虫体。</a:t>
            </a:r>
          </a:p>
          <a:p>
            <a:endParaRPr lang="zh-CN" altLang="en-US" b="1"/>
          </a:p>
          <a:p>
            <a:r>
              <a:rPr lang="zh-CN" altLang="en-US" b="1"/>
              <a:t>(3)在蚊虫季节开始前应用海群生2.5毫克/千克体重、1次/日，拌入食物中喂3个月。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507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87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6000" dirty="0" smtClean="0"/>
              <a:t>四</a:t>
            </a:r>
            <a:r>
              <a:rPr lang="en-US" altLang="zh-CN" sz="6000" dirty="0" smtClean="0"/>
              <a:t> </a:t>
            </a:r>
            <a:r>
              <a:rPr lang="zh-CN" altLang="en-US" sz="6000" dirty="0" smtClean="0"/>
              <a:t>、</a:t>
            </a:r>
            <a:r>
              <a:rPr lang="zh-CN" altLang="zh-CN" sz="6000" dirty="0" smtClean="0"/>
              <a:t>犬</a:t>
            </a:r>
            <a:r>
              <a:rPr lang="zh-CN" altLang="zh-CN" sz="6000" dirty="0"/>
              <a:t>丝虫病</a:t>
            </a:r>
          </a:p>
        </p:txBody>
      </p:sp>
    </p:spTree>
    <p:extLst>
      <p:ext uri="{BB962C8B-B14F-4D97-AF65-F5344CB8AC3E}">
        <p14:creationId xmlns:p14="http://schemas.microsoft.com/office/powerpoint/2010/main" val="2650714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概述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zh-CN" altLang="en-US" b="1" dirty="0"/>
              <a:t>本病是丝虫科犬恶心丝虫引起的一种寄生虫病。</a:t>
            </a:r>
          </a:p>
          <a:p>
            <a:pPr>
              <a:lnSpc>
                <a:spcPct val="170000"/>
              </a:lnSpc>
            </a:pPr>
            <a:r>
              <a:rPr lang="zh-CN" altLang="en-US" b="1" dirty="0"/>
              <a:t>该寄生虫寄生于犬心脏的右心室及肺动脉中，引起循环障碍呼吸困难及贫血症状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lnSpc>
                <a:spcPct val="170000"/>
              </a:lnSpc>
            </a:pPr>
            <a:r>
              <a:rPr lang="zh-CN" altLang="zh-CN" b="1" dirty="0"/>
              <a:t>犬恶丝虫除感染犬外，猫、狐、狼等肉食动物也可感染。此病在我国广为分布，尤以广东犬恶丝虫的感染率高，可达</a:t>
            </a:r>
            <a:r>
              <a:rPr lang="en-US" altLang="zh-CN" b="1" dirty="0"/>
              <a:t>50%</a:t>
            </a:r>
            <a:r>
              <a:rPr lang="zh-CN" altLang="zh-CN" b="1" dirty="0"/>
              <a:t>左右。</a:t>
            </a:r>
            <a:endParaRPr lang="zh-CN" alt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0497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病原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628800"/>
            <a:ext cx="7467600" cy="4873752"/>
          </a:xfrm>
        </p:spPr>
        <p:txBody>
          <a:bodyPr/>
          <a:lstStyle/>
          <a:p>
            <a:pPr>
              <a:lnSpc>
                <a:spcPct val="190000"/>
              </a:lnSpc>
            </a:pPr>
            <a:r>
              <a:rPr lang="zh-CN" altLang="zh-CN" b="1" dirty="0" smtClean="0"/>
              <a:t>犬</a:t>
            </a:r>
            <a:r>
              <a:rPr lang="zh-CN" altLang="zh-CN" b="1" dirty="0"/>
              <a:t>恶丝虫为细长白色。雄虫体长尾部短而钝，后端成螺旋状弯曲，有窄侧翼膜，两根不等长的交合刺；雌虫体长</a:t>
            </a:r>
            <a:r>
              <a:rPr lang="en-US" altLang="zh-CN" b="1" dirty="0"/>
              <a:t>25~30cm</a:t>
            </a:r>
            <a:r>
              <a:rPr lang="zh-CN" altLang="zh-CN" b="1" dirty="0"/>
              <a:t>，尾端直，阴门开口于食道后端，胎生，幼虫为微丝蝴，不带鞘。</a:t>
            </a:r>
            <a:endParaRPr lang="zh-CN" alt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7656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犬丝虫</a:t>
            </a:r>
            <a:endParaRPr lang="zh-CN" altLang="en-US" dirty="0"/>
          </a:p>
        </p:txBody>
      </p:sp>
      <p:pic>
        <p:nvPicPr>
          <p:cNvPr id="5" name="内容占位符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6" b="4308"/>
          <a:stretch/>
        </p:blipFill>
        <p:spPr>
          <a:xfrm>
            <a:off x="3563888" y="704259"/>
            <a:ext cx="5207000" cy="5762172"/>
          </a:xfrm>
          <a:prstGeom prst="rect">
            <a:avLst/>
          </a:prstGeom>
        </p:spPr>
      </p:pic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14482" r="19293" b="19258"/>
          <a:stretch/>
        </p:blipFill>
        <p:spPr>
          <a:xfrm>
            <a:off x="179512" y="3099117"/>
            <a:ext cx="3962401" cy="33673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438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生活史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zh-CN" altLang="en-US" b="1" dirty="0"/>
              <a:t>犬恶心丝虫的中间宿主是</a:t>
            </a:r>
            <a:r>
              <a:rPr lang="zh-CN" altLang="en-US" b="1" dirty="0">
                <a:solidFill>
                  <a:srgbClr val="FF0000"/>
                </a:solidFill>
              </a:rPr>
              <a:t>犬蚤和蚊子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lnSpc>
                <a:spcPct val="170000"/>
              </a:lnSpc>
            </a:pPr>
            <a:r>
              <a:rPr lang="zh-CN" altLang="en-US" b="1" dirty="0" smtClean="0"/>
              <a:t>雌</a:t>
            </a:r>
            <a:r>
              <a:rPr lang="zh-CN" altLang="en-US" b="1" dirty="0"/>
              <a:t>虫在犬的体内产生自由活动的微丝蚴。蚤、蚊吸血时把微丝蚴吸入消化道内，微丝蚴在蚤、蚊的马氏小管中发育，经5-10天成熟的蚴虫穿破马氏小管到喙部;当蚤、蚊吸血时，蚴虫进入犬的皮下，经皮下淋巴管及血管循环到心脏寄生下来，在体心存活数年。虫体到达性成熟时需8-9个月。幼虫在体内血液循环时可通过胎盘感染胎儿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7456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致病作用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zh-CN" altLang="en-US" b="1" dirty="0"/>
              <a:t>成虫寄生于犬的右心室及肺动脉中，由于虫体刺激心内膜，可引起心内膜发炎并继发心肥大和右心室扩张;虫体可寄生在肝动脉中，出现动脉内膜炎，并可继发静脉淤血引起腹水，肺内可有幼虫刺激肺细胞，造成上呼吸道感染症状，引起咳嗽、呼吸困难等症状。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3786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ym typeface="+mn-ea"/>
              </a:rPr>
              <a:t>症状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90000"/>
              </a:lnSpc>
            </a:pPr>
            <a:r>
              <a:rPr lang="zh-CN" altLang="en-US" b="1" dirty="0">
                <a:sym typeface="+mn-ea"/>
              </a:rPr>
              <a:t>典型犬恶丝虫感染的症状是早期慢性咳嗽，运动时加重或易疲劳。随着病状发展，可有呼吸困难、运动虚脱、腹水、胸腔积水、肝硬化等症状。</a:t>
            </a:r>
          </a:p>
          <a:p>
            <a:pPr>
              <a:lnSpc>
                <a:spcPct val="190000"/>
              </a:lnSpc>
            </a:pPr>
            <a:r>
              <a:rPr lang="zh-CN" altLang="en-US" b="1" dirty="0">
                <a:sym typeface="+mn-ea"/>
              </a:rPr>
              <a:t>另外，较明显的症状为循环障碍、心脏杂音、心率不齐、贫血，重者全身衰弱，运动时虚脱而死亡</a:t>
            </a:r>
            <a:r>
              <a:rPr lang="zh-CN" altLang="en-US" b="1" dirty="0" smtClean="0">
                <a:sym typeface="+mn-ea"/>
              </a:rPr>
              <a:t>。</a:t>
            </a:r>
            <a:endParaRPr lang="en-US" altLang="zh-CN" b="1" dirty="0" smtClean="0">
              <a:sym typeface="+mn-ea"/>
            </a:endParaRPr>
          </a:p>
          <a:p>
            <a:pPr>
              <a:lnSpc>
                <a:spcPct val="190000"/>
              </a:lnSpc>
            </a:pPr>
            <a:r>
              <a:rPr lang="zh-CN" altLang="zh-CN" b="1" dirty="0"/>
              <a:t>病犬也常伴发结节性皮肤病</a:t>
            </a:r>
            <a:r>
              <a:rPr lang="en-US" altLang="zh-CN" b="1" dirty="0"/>
              <a:t> (</a:t>
            </a:r>
            <a:r>
              <a:rPr lang="zh-CN" altLang="zh-CN" b="1" dirty="0"/>
              <a:t>化脓性肉芽肿炎症</a:t>
            </a:r>
            <a:r>
              <a:rPr lang="en-US" altLang="zh-CN" b="1" dirty="0"/>
              <a:t>)</a:t>
            </a:r>
            <a:r>
              <a:rPr lang="zh-CN" altLang="zh-CN" b="1" dirty="0"/>
              <a:t>，皮肤瘙痒，结节常破溃；在结节周围的血管内</a:t>
            </a:r>
            <a:r>
              <a:rPr lang="zh-CN" altLang="zh-CN" b="1" dirty="0" smtClean="0"/>
              <a:t>常有微丝蚴。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8682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诊断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zh-CN" altLang="en-US" b="1" dirty="0"/>
              <a:t>根据临床症状，血液化验，可检出微丝蚴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0000FF"/>
                </a:solidFill>
              </a:rPr>
              <a:t>血检方法：</a:t>
            </a:r>
            <a:r>
              <a:rPr lang="zh-CN" altLang="zh-CN" b="1" dirty="0"/>
              <a:t>取全血</a:t>
            </a:r>
            <a:r>
              <a:rPr lang="en-US" altLang="zh-CN" b="1" dirty="0"/>
              <a:t>(</a:t>
            </a:r>
            <a:r>
              <a:rPr lang="zh-CN" altLang="zh-CN" b="1" dirty="0"/>
              <a:t>晚上采血</a:t>
            </a:r>
            <a:r>
              <a:rPr lang="en-US" altLang="zh-CN" b="1" dirty="0"/>
              <a:t>)1mL </a:t>
            </a:r>
            <a:r>
              <a:rPr lang="zh-CN" altLang="zh-CN" b="1" dirty="0"/>
              <a:t>加</a:t>
            </a:r>
            <a:r>
              <a:rPr lang="en-US" altLang="zh-CN" b="1" dirty="0"/>
              <a:t>2%</a:t>
            </a:r>
            <a:r>
              <a:rPr lang="zh-CN" altLang="zh-CN" b="1" dirty="0"/>
              <a:t>甲醛</a:t>
            </a:r>
            <a:r>
              <a:rPr lang="en-US" altLang="zh-CN" b="1" dirty="0"/>
              <a:t>9mL </a:t>
            </a:r>
            <a:r>
              <a:rPr lang="zh-CN" altLang="zh-CN" b="1" dirty="0"/>
              <a:t>混合，</a:t>
            </a:r>
            <a:r>
              <a:rPr lang="en-US" altLang="zh-CN" b="1" dirty="0"/>
              <a:t>1000~1500 r/min </a:t>
            </a:r>
            <a:r>
              <a:rPr lang="zh-CN" altLang="zh-CN" b="1" dirty="0"/>
              <a:t>离心</a:t>
            </a:r>
            <a:r>
              <a:rPr lang="en-US" altLang="zh-CN" b="1" dirty="0"/>
              <a:t>5~8min</a:t>
            </a:r>
            <a:r>
              <a:rPr lang="zh-CN" altLang="zh-CN" b="1" dirty="0"/>
              <a:t>，除去上清液，取</a:t>
            </a:r>
            <a:r>
              <a:rPr lang="en-US" altLang="zh-CN" b="1" dirty="0"/>
              <a:t>1</a:t>
            </a:r>
            <a:r>
              <a:rPr lang="zh-CN" altLang="zh-CN" b="1" dirty="0"/>
              <a:t>滴沉淀物和</a:t>
            </a:r>
            <a:r>
              <a:rPr lang="en-US" altLang="zh-CN" b="1" dirty="0"/>
              <a:t>1</a:t>
            </a:r>
            <a:r>
              <a:rPr lang="zh-CN" altLang="zh-CN" b="1" dirty="0"/>
              <a:t>滴</a:t>
            </a:r>
            <a:r>
              <a:rPr lang="en-US" altLang="zh-CN" b="1" dirty="0"/>
              <a:t>0.l%</a:t>
            </a:r>
            <a:r>
              <a:rPr lang="zh-CN" altLang="zh-CN" b="1" dirty="0"/>
              <a:t>美蓝溶液混合，置显微镜下检查，发现微丝蚴即可确诊。</a:t>
            </a:r>
            <a:endParaRPr lang="zh-CN" altLang="en-US" b="1" dirty="0"/>
          </a:p>
          <a:p>
            <a:pPr>
              <a:lnSpc>
                <a:spcPct val="160000"/>
              </a:lnSpc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美国爱德氏医药公司生产德心丝虫诊断试剂盒，可快速诊断心丝虫病。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73376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Microsoft Office PowerPoint</Application>
  <PresentationFormat>全屏显示(4:3)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凸显</vt:lpstr>
      <vt:lpstr>项目三   犬猫常见寄生虫病的防治  任务1 常见蠕虫病的防治</vt:lpstr>
      <vt:lpstr>四 、犬丝虫病</vt:lpstr>
      <vt:lpstr>概述</vt:lpstr>
      <vt:lpstr>病原</vt:lpstr>
      <vt:lpstr>               犬丝虫</vt:lpstr>
      <vt:lpstr>生活史</vt:lpstr>
      <vt:lpstr>致病作用</vt:lpstr>
      <vt:lpstr>症状</vt:lpstr>
      <vt:lpstr>诊断</vt:lpstr>
      <vt:lpstr>治疗</vt:lpstr>
      <vt:lpstr>预防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项目三   犬猫常见寄生虫病的防治  任务1 常见蠕虫病的防治</dc:title>
  <dc:creator>丁晓</dc:creator>
  <cp:lastModifiedBy>丁晓</cp:lastModifiedBy>
  <cp:revision>1</cp:revision>
  <dcterms:created xsi:type="dcterms:W3CDTF">2021-01-28T04:57:05Z</dcterms:created>
  <dcterms:modified xsi:type="dcterms:W3CDTF">2021-01-28T04:57:29Z</dcterms:modified>
</cp:coreProperties>
</file>