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781" r:id="rId2"/>
    <p:sldId id="954" r:id="rId3"/>
    <p:sldId id="289" r:id="rId4"/>
    <p:sldId id="958" r:id="rId5"/>
    <p:sldId id="957" r:id="rId6"/>
    <p:sldId id="959" r:id="rId7"/>
    <p:sldId id="960" r:id="rId8"/>
    <p:sldId id="961" r:id="rId9"/>
    <p:sldId id="964" r:id="rId10"/>
    <p:sldId id="965" r:id="rId11"/>
    <p:sldId id="966" r:id="rId12"/>
    <p:sldId id="962" r:id="rId13"/>
    <p:sldId id="967" r:id="rId14"/>
    <p:sldId id="968" r:id="rId15"/>
    <p:sldId id="969" r:id="rId16"/>
    <p:sldId id="970" r:id="rId17"/>
    <p:sldId id="581" r:id="rId18"/>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119F"/>
    <a:srgbClr val="C02BE9"/>
    <a:srgbClr val="F71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89B1B1-D084-40F3-A8CC-6C808683DC69}" type="datetimeFigureOut">
              <a:rPr lang="zh-CN" altLang="en-US" smtClean="0"/>
              <a:t>2021/2/9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1B2CA-97E2-417C-BA7A-89DEDF11C553}" type="slidenum">
              <a:rPr lang="zh-CN" altLang="en-US" smtClean="0"/>
              <a:t>‹#›</a:t>
            </a:fld>
            <a:endParaRPr lang="zh-CN" altLang="en-US"/>
          </a:p>
        </p:txBody>
      </p:sp>
    </p:spTree>
    <p:extLst>
      <p:ext uri="{BB962C8B-B14F-4D97-AF65-F5344CB8AC3E}">
        <p14:creationId xmlns:p14="http://schemas.microsoft.com/office/powerpoint/2010/main" val="4133127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44257D9-AFC3-4A65-A4A4-ED3F9CE12E4F}" type="slidenum">
              <a:rPr lang="zh-CN" altLang="en-US" smtClean="0"/>
              <a:t>1</a:t>
            </a:fld>
            <a:endParaRPr lang="zh-CN" altLang="en-US"/>
          </a:p>
        </p:txBody>
      </p:sp>
    </p:spTree>
    <p:extLst>
      <p:ext uri="{BB962C8B-B14F-4D97-AF65-F5344CB8AC3E}">
        <p14:creationId xmlns:p14="http://schemas.microsoft.com/office/powerpoint/2010/main" val="3723486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590552" y="103188"/>
            <a:ext cx="10991849" cy="1314450"/>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1600201"/>
            <a:ext cx="5384800" cy="445611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quarter" idx="2"/>
          </p:nvPr>
        </p:nvSpPr>
        <p:spPr>
          <a:xfrm>
            <a:off x="6197600" y="1600201"/>
            <a:ext cx="5384800" cy="215106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内容占位符 4"/>
          <p:cNvSpPr>
            <a:spLocks noGrp="1"/>
          </p:cNvSpPr>
          <p:nvPr>
            <p:ph sz="quarter" idx="3"/>
          </p:nvPr>
        </p:nvSpPr>
        <p:spPr>
          <a:xfrm>
            <a:off x="6197600" y="3903663"/>
            <a:ext cx="5384800" cy="21526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日期占位符 5"/>
          <p:cNvSpPr>
            <a:spLocks noGrp="1"/>
          </p:cNvSpPr>
          <p:nvPr>
            <p:ph type="dt" sz="half" idx="10"/>
          </p:nvPr>
        </p:nvSpPr>
        <p:spPr>
          <a:xfrm>
            <a:off x="609600" y="6243638"/>
            <a:ext cx="28448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4165600" y="6248400"/>
            <a:ext cx="3860800" cy="457200"/>
          </a:xfrm>
        </p:spPr>
        <p:txBody>
          <a:bodyPr/>
          <a:lstStyle>
            <a:lvl1pPr>
              <a:defRPr/>
            </a:lvl1pPr>
          </a:lstStyle>
          <a:p>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3000" b="-1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11B37-4316-4BB0-B8CE-E2E085AA07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324324" y="-1122089"/>
            <a:ext cx="688932" cy="901874"/>
          </a:xfrm>
          <a:prstGeom prst="rect">
            <a:avLst/>
          </a:prstGeom>
          <a:solidFill>
            <a:srgbClr val="2EA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2013256" y="-1122089"/>
            <a:ext cx="688932" cy="901874"/>
          </a:xfrm>
          <a:prstGeom prst="rect">
            <a:avLst/>
          </a:prstGeom>
          <a:solidFill>
            <a:srgbClr val="228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2702188" y="-1122089"/>
            <a:ext cx="688932" cy="901874"/>
          </a:xfrm>
          <a:prstGeom prst="rect">
            <a:avLst/>
          </a:prstGeom>
          <a:solidFill>
            <a:srgbClr val="585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391120" y="-1122089"/>
            <a:ext cx="688932" cy="901874"/>
          </a:xfrm>
          <a:prstGeom prst="rect">
            <a:avLst/>
          </a:prstGeom>
          <a:solidFill>
            <a:srgbClr val="873D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080052" y="-1122089"/>
            <a:ext cx="688932" cy="901874"/>
          </a:xfrm>
          <a:prstGeom prst="rect">
            <a:avLst/>
          </a:prstGeom>
          <a:solidFill>
            <a:srgbClr val="DA57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cstate="email"/>
          <a:stretch>
            <a:fillRect/>
          </a:stretch>
        </p:blipFill>
        <p:spPr>
          <a:xfrm>
            <a:off x="308345" y="31750"/>
            <a:ext cx="6854456" cy="6854456"/>
          </a:xfrm>
          <a:prstGeom prst="rect">
            <a:avLst/>
          </a:prstGeom>
        </p:spPr>
      </p:pic>
      <p:pic>
        <p:nvPicPr>
          <p:cNvPr id="5" name="图片 4"/>
          <p:cNvPicPr>
            <a:picLocks noChangeAspect="1"/>
          </p:cNvPicPr>
          <p:nvPr/>
        </p:nvPicPr>
        <p:blipFill>
          <a:blip r:embed="rId4"/>
          <a:stretch>
            <a:fillRect/>
          </a:stretch>
        </p:blipFill>
        <p:spPr>
          <a:xfrm>
            <a:off x="1707394" y="1668308"/>
            <a:ext cx="4267881" cy="4338134"/>
          </a:xfrm>
          <a:prstGeom prst="rect">
            <a:avLst/>
          </a:prstGeom>
          <a:effectLst>
            <a:outerShdw blurRad="127000" dist="63500" dir="2700000" algn="tl" rotWithShape="0">
              <a:prstClr val="black">
                <a:alpha val="40000"/>
              </a:prstClr>
            </a:outerShdw>
          </a:effectLst>
        </p:spPr>
      </p:pic>
      <p:sp>
        <p:nvSpPr>
          <p:cNvPr id="6" name="文本框 5"/>
          <p:cNvSpPr txBox="1"/>
          <p:nvPr/>
        </p:nvSpPr>
        <p:spPr>
          <a:xfrm>
            <a:off x="1840865" y="3980180"/>
            <a:ext cx="4000500" cy="707886"/>
          </a:xfrm>
          <a:prstGeom prst="rect">
            <a:avLst/>
          </a:prstGeom>
          <a:noFill/>
        </p:spPr>
        <p:txBody>
          <a:bodyPr wrap="square" rtlCol="0">
            <a:spAutoFit/>
          </a:bodyPr>
          <a:lstStyle/>
          <a:p>
            <a:pPr algn="ctr" defTabSz="1218565">
              <a:defRPr/>
            </a:pPr>
            <a:r>
              <a:rPr lang="zh-CN" altLang="en-US" sz="4000" kern="0" dirty="0">
                <a:solidFill>
                  <a:srgbClr val="AE5DAC"/>
                </a:solidFill>
                <a:latin typeface="微软雅黑" panose="020B0503020204020204" pitchFamily="34" charset="-122"/>
                <a:ea typeface="微软雅黑" panose="020B0503020204020204" pitchFamily="34" charset="-122"/>
              </a:rPr>
              <a:t>猪场的经济核算</a:t>
            </a:r>
            <a:endParaRPr lang="zh-CN" sz="4000" kern="0" dirty="0">
              <a:solidFill>
                <a:srgbClr val="AE5DAC"/>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2479424" y="2634841"/>
            <a:ext cx="2723823" cy="1107996"/>
          </a:xfrm>
          <a:prstGeom prst="rect">
            <a:avLst/>
          </a:prstGeom>
          <a:noFill/>
        </p:spPr>
        <p:txBody>
          <a:bodyPr wrap="none" rtlCol="0">
            <a:spAutoFit/>
          </a:bodyPr>
          <a:lstStyle/>
          <a:p>
            <a:pPr algn="ctr"/>
            <a:r>
              <a:rPr lang="zh-CN" altLang="en-US" sz="6600" b="1" dirty="0">
                <a:solidFill>
                  <a:srgbClr val="2B60A5"/>
                </a:solidFill>
                <a:latin typeface="方正兰亭超细黑简体" panose="02000000000000000000" pitchFamily="2" charset="-122"/>
                <a:ea typeface="方正兰亭超细黑简体" panose="02000000000000000000" pitchFamily="2" charset="-122"/>
                <a:cs typeface="+mn-ea"/>
              </a:rPr>
              <a:t>任务二</a:t>
            </a:r>
          </a:p>
        </p:txBody>
      </p:sp>
      <p:sp>
        <p:nvSpPr>
          <p:cNvPr id="11" name="箭头: 五边形 7"/>
          <p:cNvSpPr/>
          <p:nvPr/>
        </p:nvSpPr>
        <p:spPr>
          <a:xfrm>
            <a:off x="4544292" y="363043"/>
            <a:ext cx="6475806" cy="1186594"/>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smtClean="0">
                <a:solidFill>
                  <a:schemeClr val="bg1"/>
                </a:solidFill>
                <a:ea typeface="【苹果】迟暮朝朝醉晚灯" panose="02000500000000000000" pitchFamily="2" charset="-122"/>
              </a:rPr>
              <a:t>项目八 猪场的经营与管理</a:t>
            </a:r>
            <a:endParaRPr lang="zh-CN" altLang="en-US" sz="4000" b="1" dirty="0">
              <a:solidFill>
                <a:schemeClr val="bg1"/>
              </a:solidFill>
              <a:ea typeface="【苹果】迟暮朝朝醉晚灯" panose="02000500000000000000" pitchFamily="2"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 fill="hold"/>
                                        <p:tgtEl>
                                          <p:spTgt spid="5"/>
                                        </p:tgtEl>
                                        <p:attrNameLst>
                                          <p:attrName>ppt_w</p:attrName>
                                        </p:attrNameLst>
                                      </p:cBhvr>
                                      <p:tavLst>
                                        <p:tav tm="0">
                                          <p:val>
                                            <p:fltVal val="0"/>
                                          </p:val>
                                        </p:tav>
                                        <p:tav tm="100000">
                                          <p:val>
                                            <p:strVal val="#ppt_w"/>
                                          </p:val>
                                        </p:tav>
                                      </p:tavLst>
                                    </p:anim>
                                    <p:anim calcmode="lin" valueType="num">
                                      <p:cBhvr>
                                        <p:cTn id="8" dur="100" fill="hold"/>
                                        <p:tgtEl>
                                          <p:spTgt spid="5"/>
                                        </p:tgtEl>
                                        <p:attrNameLst>
                                          <p:attrName>ppt_h</p:attrName>
                                        </p:attrNameLst>
                                      </p:cBhvr>
                                      <p:tavLst>
                                        <p:tav tm="0">
                                          <p:val>
                                            <p:fltVal val="0"/>
                                          </p:val>
                                        </p:tav>
                                        <p:tav tm="100000">
                                          <p:val>
                                            <p:strVal val="#ppt_h"/>
                                          </p:val>
                                        </p:tav>
                                      </p:tavLst>
                                    </p:anim>
                                    <p:animEffect transition="in" filter="fade">
                                      <p:cBhvr>
                                        <p:cTn id="9" dur="100"/>
                                        <p:tgtEl>
                                          <p:spTgt spid="5"/>
                                        </p:tgtEl>
                                      </p:cBhvr>
                                    </p:animEffect>
                                  </p:childTnLst>
                                </p:cTn>
                              </p:par>
                              <p:par>
                                <p:cTn id="10" presetID="6" presetClass="emph" presetSubtype="0" fill="hold" nodeType="withEffect">
                                  <p:stCondLst>
                                    <p:cond delay="100"/>
                                  </p:stCondLst>
                                  <p:childTnLst>
                                    <p:animScale>
                                      <p:cBhvr>
                                        <p:cTn id="11" dur="100" fill="hold"/>
                                        <p:tgtEl>
                                          <p:spTgt spid="5"/>
                                        </p:tgtEl>
                                      </p:cBhvr>
                                      <p:by x="120000" y="120000"/>
                                    </p:animScale>
                                  </p:childTnLst>
                                </p:cTn>
                              </p:par>
                              <p:par>
                                <p:cTn id="12" presetID="6" presetClass="emph" presetSubtype="0" fill="hold" nodeType="withEffect">
                                  <p:stCondLst>
                                    <p:cond delay="200"/>
                                  </p:stCondLst>
                                  <p:childTnLst>
                                    <p:animScale>
                                      <p:cBhvr>
                                        <p:cTn id="13" dur="200" fill="hold"/>
                                        <p:tgtEl>
                                          <p:spTgt spid="5"/>
                                        </p:tgtEl>
                                      </p:cBhvr>
                                      <p:by x="80000" y="80000"/>
                                    </p:animScale>
                                  </p:childTnLst>
                                </p:cTn>
                              </p:par>
                              <p:par>
                                <p:cTn id="14" presetID="6" presetClass="emph" presetSubtype="0" fill="hold" nodeType="withEffect">
                                  <p:stCondLst>
                                    <p:cond delay="400"/>
                                  </p:stCondLst>
                                  <p:childTnLst>
                                    <p:animScale>
                                      <p:cBhvr>
                                        <p:cTn id="15" dur="100" fill="hold"/>
                                        <p:tgtEl>
                                          <p:spTgt spid="5"/>
                                        </p:tgtEl>
                                      </p:cBhvr>
                                      <p:by x="115000" y="115000"/>
                                    </p:animScale>
                                  </p:childTnLst>
                                </p:cTn>
                              </p:par>
                              <p:par>
                                <p:cTn id="16" presetID="6" presetClass="emph" presetSubtype="0" fill="hold" nodeType="withEffect">
                                  <p:stCondLst>
                                    <p:cond delay="500"/>
                                  </p:stCondLst>
                                  <p:childTnLst>
                                    <p:animScale>
                                      <p:cBhvr>
                                        <p:cTn id="17" dur="200" fill="hold"/>
                                        <p:tgtEl>
                                          <p:spTgt spid="5"/>
                                        </p:tgtEl>
                                      </p:cBhvr>
                                      <p:by x="95000" y="95000"/>
                                    </p:animScale>
                                  </p:childTnLst>
                                </p:cTn>
                              </p:par>
                            </p:childTnLst>
                          </p:cTn>
                        </p:par>
                        <p:par>
                          <p:cTn id="18" fill="hold">
                            <p:stCondLst>
                              <p:cond delay="500"/>
                            </p:stCondLst>
                            <p:childTnLst>
                              <p:par>
                                <p:cTn id="19" presetID="16" presetClass="entr" presetSubtype="37"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par>
                          <p:cTn id="22" fill="hold">
                            <p:stCondLst>
                              <p:cond delay="1000"/>
                            </p:stCondLst>
                            <p:childTnLst>
                              <p:par>
                                <p:cTn id="23" presetID="42"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1350819"/>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成本核算</a:t>
            </a:r>
            <a:r>
              <a:rPr lang="en-US" altLang="zh-CN" sz="1800" kern="100" dirty="0">
                <a:effectLst/>
                <a:latin typeface="Times New Roman" panose="02020603050405020304" pitchFamily="18" charset="0"/>
                <a:ea typeface="宋体" panose="02010600030101010101" pitchFamily="2" charset="-122"/>
              </a:rPr>
              <a:t> </a:t>
            </a:r>
          </a:p>
          <a:p>
            <a:pPr>
              <a:lnSpc>
                <a:spcPct val="150000"/>
              </a:lnSpc>
              <a:spcBef>
                <a:spcPts val="1000"/>
              </a:spcBef>
            </a:pPr>
            <a:r>
              <a:rPr lang="en-US" altLang="zh-CN" sz="2400" kern="100" dirty="0">
                <a:latin typeface="Times New Roman" panose="02020603050405020304" pitchFamily="18" charset="0"/>
                <a:ea typeface="宋体" panose="02010600030101010101" pitchFamily="2" charset="-122"/>
              </a:rPr>
              <a:t>        </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395412" y="2408910"/>
            <a:ext cx="9401176" cy="2806025"/>
          </a:xfrm>
          <a:prstGeom prst="rect">
            <a:avLst/>
          </a:prstGeom>
          <a:noFill/>
        </p:spPr>
        <p:txBody>
          <a:bodyPr wrap="square">
            <a:spAutoFit/>
          </a:bodyPr>
          <a:lstStyle/>
          <a:p>
            <a:pPr algn="just">
              <a:lnSpc>
                <a:spcPct val="150000"/>
              </a:lnSpc>
            </a:pPr>
            <a:r>
              <a:rPr lang="en-US" altLang="zh-CN" sz="2400" b="1" kern="100" dirty="0">
                <a:effectLst/>
                <a:latin typeface="+mn-ea"/>
              </a:rPr>
              <a:t>5.</a:t>
            </a:r>
            <a:r>
              <a:rPr lang="zh-CN" altLang="en-US" sz="2400" b="1" kern="100" dirty="0">
                <a:effectLst/>
                <a:latin typeface="+mn-ea"/>
              </a:rPr>
              <a:t>猪产品单位成本</a:t>
            </a:r>
          </a:p>
          <a:p>
            <a:pPr algn="just">
              <a:lnSpc>
                <a:spcPct val="150000"/>
              </a:lnSpc>
            </a:pPr>
            <a:r>
              <a:rPr lang="zh-CN" altLang="en-US" sz="2400" b="1" kern="100" dirty="0">
                <a:effectLst/>
                <a:latin typeface="+mn-ea"/>
              </a:rPr>
              <a:t>猪产品单位成本</a:t>
            </a:r>
            <a:r>
              <a:rPr lang="en-US" altLang="zh-CN" sz="2400" b="1" kern="100" dirty="0">
                <a:effectLst/>
                <a:latin typeface="+mn-ea"/>
              </a:rPr>
              <a:t>=</a:t>
            </a:r>
            <a:r>
              <a:rPr lang="zh-CN" altLang="en-US" sz="2400" b="1" kern="100" dirty="0">
                <a:effectLst/>
                <a:latin typeface="+mn-ea"/>
              </a:rPr>
              <a:t>（该群饲养费用－副产品价值）</a:t>
            </a:r>
            <a:r>
              <a:rPr lang="en-US" altLang="zh-CN" sz="2400" b="1" kern="100" dirty="0">
                <a:effectLst/>
                <a:latin typeface="+mn-ea"/>
              </a:rPr>
              <a:t>÷</a:t>
            </a:r>
            <a:r>
              <a:rPr lang="zh-CN" altLang="en-US" sz="2400" b="1" kern="100" dirty="0">
                <a:effectLst/>
                <a:latin typeface="+mn-ea"/>
              </a:rPr>
              <a:t>该群产品总产量</a:t>
            </a:r>
            <a:endParaRPr lang="en-US" altLang="zh-CN" sz="2400" b="1" kern="100" dirty="0">
              <a:effectLst/>
              <a:latin typeface="+mn-ea"/>
            </a:endParaRPr>
          </a:p>
          <a:p>
            <a:pPr algn="just">
              <a:lnSpc>
                <a:spcPct val="150000"/>
              </a:lnSpc>
            </a:pPr>
            <a:endParaRPr lang="en-US" altLang="zh-CN" sz="2400" b="1" kern="100" dirty="0">
              <a:latin typeface="+mn-ea"/>
            </a:endParaRPr>
          </a:p>
          <a:p>
            <a:pPr algn="just">
              <a:lnSpc>
                <a:spcPct val="150000"/>
              </a:lnSpc>
            </a:pPr>
            <a:endParaRPr lang="zh-CN" altLang="en-US" sz="2400" b="1" kern="100" dirty="0">
              <a:effectLst/>
              <a:latin typeface="+mn-ea"/>
            </a:endParaRPr>
          </a:p>
          <a:p>
            <a:pPr algn="just">
              <a:lnSpc>
                <a:spcPct val="150000"/>
              </a:lnSpc>
            </a:pPr>
            <a:r>
              <a:rPr lang="en-US" altLang="zh-CN" sz="2400" b="1" kern="100" dirty="0">
                <a:latin typeface="+mn-ea"/>
              </a:rPr>
              <a:t>6</a:t>
            </a:r>
            <a:r>
              <a:rPr lang="zh-CN" altLang="en-US" sz="2400" b="1" kern="100" dirty="0">
                <a:latin typeface="+mn-ea"/>
              </a:rPr>
              <a:t>．饲料费用</a:t>
            </a:r>
            <a:r>
              <a:rPr lang="en-US" altLang="zh-CN" sz="2400" b="1" kern="100" dirty="0">
                <a:latin typeface="+mn-ea"/>
              </a:rPr>
              <a:t>=</a:t>
            </a:r>
            <a:r>
              <a:rPr lang="zh-CN" altLang="en-US" sz="2400" b="1" kern="100" dirty="0">
                <a:latin typeface="+mn-ea"/>
              </a:rPr>
              <a:t>饲养头数</a:t>
            </a:r>
            <a:r>
              <a:rPr lang="en-US" altLang="zh-CN" sz="2400" b="1" kern="100" dirty="0">
                <a:latin typeface="+mn-ea"/>
              </a:rPr>
              <a:t>×</a:t>
            </a:r>
            <a:r>
              <a:rPr lang="zh-CN" altLang="en-US" sz="2400" b="1" kern="100" dirty="0">
                <a:latin typeface="+mn-ea"/>
              </a:rPr>
              <a:t>饲养天数</a:t>
            </a:r>
            <a:r>
              <a:rPr lang="en-US" altLang="zh-CN" sz="2400" b="1" kern="100" dirty="0">
                <a:latin typeface="+mn-ea"/>
              </a:rPr>
              <a:t>×</a:t>
            </a:r>
            <a:r>
              <a:rPr lang="zh-CN" altLang="en-US" sz="2400" b="1" kern="100" dirty="0">
                <a:latin typeface="+mn-ea"/>
              </a:rPr>
              <a:t>日喂料量</a:t>
            </a:r>
            <a:r>
              <a:rPr lang="en-US" altLang="zh-CN" sz="2400" b="1" kern="100" dirty="0">
                <a:latin typeface="+mn-ea"/>
              </a:rPr>
              <a:t>×</a:t>
            </a:r>
            <a:r>
              <a:rPr lang="zh-CN" altLang="en-US" sz="2400" b="1" kern="100" dirty="0">
                <a:latin typeface="+mn-ea"/>
              </a:rPr>
              <a:t>饲料单价</a:t>
            </a:r>
          </a:p>
        </p:txBody>
      </p:sp>
    </p:spTree>
    <p:extLst>
      <p:ext uri="{BB962C8B-B14F-4D97-AF65-F5344CB8AC3E}">
        <p14:creationId xmlns:p14="http://schemas.microsoft.com/office/powerpoint/2010/main" val="3253093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576248"/>
          </a:xfrm>
          <a:prstGeom prst="rect">
            <a:avLst/>
          </a:prstGeom>
        </p:spPr>
        <p:txBody>
          <a:bodyPr wrap="square">
            <a:spAutoFit/>
          </a:bodyPr>
          <a:lstStyle/>
          <a:p>
            <a:pPr>
              <a:lnSpc>
                <a:spcPct val="150000"/>
              </a:lnSpc>
              <a:spcBef>
                <a:spcPts val="1000"/>
              </a:spcBef>
            </a:pPr>
            <a:r>
              <a:rPr lang="en-US" altLang="zh-CN" sz="2400" kern="100" dirty="0">
                <a:latin typeface="Times New Roman" panose="02020603050405020304" pitchFamily="18" charset="0"/>
                <a:ea typeface="宋体" panose="02010600030101010101" pitchFamily="2" charset="-122"/>
              </a:rPr>
              <a:t>        </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984194" y="1528809"/>
            <a:ext cx="10223612" cy="5022016"/>
          </a:xfrm>
          <a:prstGeom prst="rect">
            <a:avLst/>
          </a:prstGeom>
          <a:noFill/>
        </p:spPr>
        <p:txBody>
          <a:bodyPr wrap="square">
            <a:spAutoFit/>
          </a:bodyPr>
          <a:lstStyle/>
          <a:p>
            <a:pPr algn="just">
              <a:lnSpc>
                <a:spcPct val="150000"/>
              </a:lnSpc>
            </a:pPr>
            <a:r>
              <a:rPr lang="zh-CN" altLang="en-US" sz="2400" b="1" kern="100" dirty="0">
                <a:effectLst/>
                <a:latin typeface="+mn-ea"/>
              </a:rPr>
              <a:t>例：某养猪户，本期断奶仔猪</a:t>
            </a:r>
            <a:r>
              <a:rPr lang="en-US" altLang="zh-CN" sz="2400" b="1" kern="100" dirty="0">
                <a:effectLst/>
                <a:latin typeface="+mn-ea"/>
              </a:rPr>
              <a:t>60</a:t>
            </a:r>
            <a:r>
              <a:rPr lang="zh-CN" altLang="en-US" sz="2400" b="1" kern="100" dirty="0">
                <a:effectLst/>
                <a:latin typeface="+mn-ea"/>
              </a:rPr>
              <a:t>头，活重</a:t>
            </a:r>
            <a:r>
              <a:rPr lang="en-US" altLang="zh-CN" sz="2400" b="1" kern="100" dirty="0">
                <a:effectLst/>
                <a:latin typeface="+mn-ea"/>
              </a:rPr>
              <a:t>840kg</a:t>
            </a:r>
            <a:r>
              <a:rPr lang="zh-CN" altLang="en-US" sz="2400" b="1" kern="100" dirty="0">
                <a:effectLst/>
                <a:latin typeface="+mn-ea"/>
              </a:rPr>
              <a:t>。副产品价值</a:t>
            </a:r>
            <a:r>
              <a:rPr lang="en-US" altLang="zh-CN" sz="2400" b="1" kern="100" dirty="0">
                <a:effectLst/>
                <a:latin typeface="+mn-ea"/>
              </a:rPr>
              <a:t>100</a:t>
            </a:r>
            <a:r>
              <a:rPr lang="zh-CN" altLang="en-US" sz="2400" b="1" kern="100" dirty="0">
                <a:effectLst/>
                <a:latin typeface="+mn-ea"/>
              </a:rPr>
              <a:t>元。本期基本猪群的饲养费</a:t>
            </a:r>
            <a:r>
              <a:rPr lang="en-US" altLang="zh-CN" sz="2400" b="1" kern="100" dirty="0">
                <a:effectLst/>
                <a:latin typeface="+mn-ea"/>
              </a:rPr>
              <a:t>2300</a:t>
            </a:r>
            <a:r>
              <a:rPr lang="zh-CN" altLang="en-US" sz="2400" b="1" kern="100" dirty="0">
                <a:effectLst/>
                <a:latin typeface="+mn-ea"/>
              </a:rPr>
              <a:t>元。试计算断奶仔猪的活重单位成本和每头断奶仔猪的成本。</a:t>
            </a:r>
          </a:p>
          <a:p>
            <a:pPr algn="just">
              <a:lnSpc>
                <a:spcPct val="150000"/>
              </a:lnSpc>
            </a:pPr>
            <a:r>
              <a:rPr lang="zh-CN" altLang="en-US" sz="2400" b="1" kern="100" dirty="0">
                <a:effectLst/>
                <a:latin typeface="+mn-ea"/>
              </a:rPr>
              <a:t>解：断奶仔猪活重总成本</a:t>
            </a:r>
            <a:r>
              <a:rPr lang="en-US" altLang="zh-CN" sz="2400" b="1" kern="100" dirty="0">
                <a:effectLst/>
                <a:latin typeface="+mn-ea"/>
              </a:rPr>
              <a:t>=2300</a:t>
            </a:r>
            <a:r>
              <a:rPr lang="zh-CN" altLang="en-US" sz="2400" b="1" kern="100" dirty="0">
                <a:effectLst/>
                <a:latin typeface="+mn-ea"/>
              </a:rPr>
              <a:t>－</a:t>
            </a:r>
            <a:r>
              <a:rPr lang="en-US" altLang="zh-CN" sz="2400" b="1" kern="100" dirty="0">
                <a:effectLst/>
                <a:latin typeface="+mn-ea"/>
              </a:rPr>
              <a:t>100=2200</a:t>
            </a:r>
            <a:r>
              <a:rPr lang="zh-CN" altLang="en-US" sz="2400" b="1" kern="100" dirty="0">
                <a:effectLst/>
                <a:latin typeface="+mn-ea"/>
              </a:rPr>
              <a:t>（元）</a:t>
            </a:r>
          </a:p>
          <a:p>
            <a:pPr algn="just">
              <a:lnSpc>
                <a:spcPct val="150000"/>
              </a:lnSpc>
            </a:pPr>
            <a:r>
              <a:rPr lang="zh-CN" altLang="en-US" sz="2400" b="1" kern="100" dirty="0">
                <a:effectLst/>
                <a:latin typeface="+mn-ea"/>
              </a:rPr>
              <a:t>    断奶仔猪活重单位成本</a:t>
            </a:r>
            <a:r>
              <a:rPr lang="en-US" altLang="zh-CN" sz="2400" b="1" kern="100" dirty="0">
                <a:effectLst/>
                <a:latin typeface="+mn-ea"/>
              </a:rPr>
              <a:t>=2200÷840=2.62</a:t>
            </a:r>
            <a:r>
              <a:rPr lang="zh-CN" altLang="en-US" sz="2400" b="1" kern="100" dirty="0">
                <a:effectLst/>
                <a:latin typeface="+mn-ea"/>
              </a:rPr>
              <a:t>（元</a:t>
            </a:r>
            <a:r>
              <a:rPr lang="en-US" altLang="zh-CN" sz="2400" b="1" kern="100" dirty="0">
                <a:effectLst/>
                <a:latin typeface="+mn-ea"/>
              </a:rPr>
              <a:t>/kg</a:t>
            </a:r>
            <a:r>
              <a:rPr lang="zh-CN" altLang="en-US" sz="2400" b="1" kern="100" dirty="0">
                <a:effectLst/>
                <a:latin typeface="+mn-ea"/>
              </a:rPr>
              <a:t>）</a:t>
            </a:r>
          </a:p>
          <a:p>
            <a:pPr algn="just">
              <a:lnSpc>
                <a:spcPct val="150000"/>
              </a:lnSpc>
            </a:pPr>
            <a:r>
              <a:rPr lang="zh-CN" altLang="en-US" sz="2400" b="1" kern="100" dirty="0">
                <a:effectLst/>
                <a:latin typeface="+mn-ea"/>
              </a:rPr>
              <a:t>    每头断奶仔猪成本</a:t>
            </a:r>
            <a:r>
              <a:rPr lang="en-US" altLang="zh-CN" sz="2400" b="1" kern="100" dirty="0">
                <a:effectLst/>
                <a:latin typeface="+mn-ea"/>
              </a:rPr>
              <a:t>=2200÷60=36.67</a:t>
            </a:r>
            <a:r>
              <a:rPr lang="zh-CN" altLang="en-US" sz="2400" b="1" kern="100" dirty="0">
                <a:effectLst/>
                <a:latin typeface="+mn-ea"/>
              </a:rPr>
              <a:t>（元</a:t>
            </a:r>
            <a:r>
              <a:rPr lang="en-US" altLang="zh-CN" sz="2400" b="1" kern="100" dirty="0">
                <a:effectLst/>
                <a:latin typeface="+mn-ea"/>
              </a:rPr>
              <a:t>/</a:t>
            </a:r>
            <a:r>
              <a:rPr lang="zh-CN" altLang="en-US" sz="2400" b="1" kern="100" dirty="0">
                <a:effectLst/>
                <a:latin typeface="+mn-ea"/>
              </a:rPr>
              <a:t>头）</a:t>
            </a:r>
          </a:p>
          <a:p>
            <a:pPr algn="just">
              <a:lnSpc>
                <a:spcPct val="150000"/>
              </a:lnSpc>
            </a:pPr>
            <a:r>
              <a:rPr lang="zh-CN" altLang="en-US" sz="2400" b="1" kern="100" dirty="0">
                <a:effectLst/>
                <a:latin typeface="+mn-ea"/>
              </a:rPr>
              <a:t>  在产品单价一定的条件下，主产品单位成本越高，所获的盈利越少，全场的经济效益就越差。如果主产品成本超过主产品销售单价，势必将发生亏损，应努力避免这种情况发生。</a:t>
            </a:r>
          </a:p>
        </p:txBody>
      </p:sp>
    </p:spTree>
    <p:extLst>
      <p:ext uri="{BB962C8B-B14F-4D97-AF65-F5344CB8AC3E}">
        <p14:creationId xmlns:p14="http://schemas.microsoft.com/office/powerpoint/2010/main" val="23630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二、效益分析</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839463" y="1711445"/>
            <a:ext cx="9401176" cy="3831113"/>
          </a:xfrm>
          <a:prstGeom prst="rect">
            <a:avLst/>
          </a:prstGeom>
          <a:noFill/>
        </p:spPr>
        <p:txBody>
          <a:bodyPr wrap="square">
            <a:spAutoFit/>
          </a:bodyPr>
          <a:lstStyle/>
          <a:p>
            <a:pPr algn="just">
              <a:lnSpc>
                <a:spcPct val="150000"/>
              </a:lnSpc>
            </a:pPr>
            <a:r>
              <a:rPr lang="zh-CN" altLang="en-US" sz="2400" b="1" kern="100" dirty="0">
                <a:effectLst/>
                <a:latin typeface="+mn-ea"/>
              </a:rPr>
              <a:t>（一）猪的产品产量的分析</a:t>
            </a:r>
            <a:endParaRPr lang="en-US" altLang="zh-CN" sz="2400" b="1" kern="100" dirty="0">
              <a:effectLst/>
              <a:latin typeface="+mn-ea"/>
            </a:endParaRPr>
          </a:p>
          <a:p>
            <a:pPr algn="just">
              <a:lnSpc>
                <a:spcPct val="150000"/>
              </a:lnSpc>
            </a:pPr>
            <a:r>
              <a:rPr lang="zh-CN" altLang="en-US" sz="2400" b="1" kern="100" dirty="0">
                <a:latin typeface="+mn-ea"/>
              </a:rPr>
              <a:t>       </a:t>
            </a:r>
            <a:r>
              <a:rPr lang="zh-CN" altLang="en-US" sz="2400" b="1" kern="100" dirty="0">
                <a:effectLst/>
                <a:latin typeface="+mn-ea"/>
              </a:rPr>
              <a:t>通常是分析仔猪成活率和猪只平均日增重与料重比是否完成计划指标。</a:t>
            </a:r>
          </a:p>
          <a:p>
            <a:pPr algn="just">
              <a:lnSpc>
                <a:spcPct val="150000"/>
              </a:lnSpc>
            </a:pPr>
            <a:endParaRPr lang="en-US" altLang="zh-CN" sz="2400" b="1" kern="100" dirty="0">
              <a:effectLst/>
              <a:latin typeface="+mn-ea"/>
            </a:endParaRPr>
          </a:p>
          <a:p>
            <a:pPr algn="just">
              <a:lnSpc>
                <a:spcPct val="150000"/>
              </a:lnSpc>
            </a:pPr>
            <a:r>
              <a:rPr lang="en-US" altLang="zh-CN" sz="2400" b="1" kern="100" dirty="0">
                <a:latin typeface="+mn-ea"/>
              </a:rPr>
              <a:t>         </a:t>
            </a:r>
            <a:r>
              <a:rPr lang="zh-CN" altLang="en-US" sz="2400" b="1" kern="100" dirty="0">
                <a:effectLst/>
                <a:latin typeface="+mn-ea"/>
              </a:rPr>
              <a:t>仔猪平均日增重</a:t>
            </a:r>
            <a:r>
              <a:rPr lang="en-US" altLang="zh-CN" sz="2400" b="1" kern="100" dirty="0">
                <a:effectLst/>
                <a:latin typeface="+mn-ea"/>
              </a:rPr>
              <a:t>=</a:t>
            </a:r>
            <a:r>
              <a:rPr lang="zh-CN" altLang="en-US" sz="2400" b="1" kern="100" dirty="0">
                <a:effectLst/>
                <a:latin typeface="+mn-ea"/>
              </a:rPr>
              <a:t>（末重－始重）</a:t>
            </a:r>
            <a:r>
              <a:rPr lang="en-US" altLang="zh-CN" sz="2400" b="1" kern="100" dirty="0">
                <a:effectLst/>
                <a:latin typeface="+mn-ea"/>
              </a:rPr>
              <a:t>÷</a:t>
            </a:r>
            <a:r>
              <a:rPr lang="zh-CN" altLang="en-US" sz="2400" b="1" kern="100" dirty="0">
                <a:effectLst/>
                <a:latin typeface="+mn-ea"/>
              </a:rPr>
              <a:t>饲养天数</a:t>
            </a:r>
          </a:p>
          <a:p>
            <a:pPr algn="just">
              <a:lnSpc>
                <a:spcPct val="150000"/>
              </a:lnSpc>
            </a:pPr>
            <a:r>
              <a:rPr lang="zh-CN" altLang="en-US" sz="2400" b="1" kern="100" dirty="0">
                <a:effectLst/>
                <a:latin typeface="+mn-ea"/>
              </a:rPr>
              <a:t>         仔猪成活率</a:t>
            </a:r>
            <a:r>
              <a:rPr lang="en-US" altLang="zh-CN" sz="2400" b="1" kern="100" dirty="0">
                <a:effectLst/>
                <a:latin typeface="+mn-ea"/>
              </a:rPr>
              <a:t>=</a:t>
            </a:r>
            <a:r>
              <a:rPr lang="zh-CN" altLang="en-US" sz="2400" b="1" kern="100" dirty="0">
                <a:effectLst/>
                <a:latin typeface="+mn-ea"/>
              </a:rPr>
              <a:t>（断奶时成活仔猪数</a:t>
            </a:r>
            <a:r>
              <a:rPr lang="en-US" altLang="zh-CN" sz="2400" b="1" kern="100" dirty="0">
                <a:effectLst/>
                <a:latin typeface="+mn-ea"/>
              </a:rPr>
              <a:t>÷</a:t>
            </a:r>
            <a:r>
              <a:rPr lang="zh-CN" altLang="en-US" sz="2400" b="1" kern="100" dirty="0">
                <a:effectLst/>
                <a:latin typeface="+mn-ea"/>
              </a:rPr>
              <a:t>初生时活仔猪数）</a:t>
            </a:r>
            <a:r>
              <a:rPr lang="en-US" altLang="zh-CN" sz="2400" b="1" kern="100" dirty="0">
                <a:effectLst/>
                <a:latin typeface="+mn-ea"/>
              </a:rPr>
              <a:t>×100%</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266116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二、效益分析</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839463" y="1711445"/>
            <a:ext cx="9401176" cy="3831113"/>
          </a:xfrm>
          <a:prstGeom prst="rect">
            <a:avLst/>
          </a:prstGeom>
          <a:noFill/>
        </p:spPr>
        <p:txBody>
          <a:bodyPr wrap="square">
            <a:spAutoFit/>
          </a:bodyPr>
          <a:lstStyle/>
          <a:p>
            <a:pPr algn="just">
              <a:lnSpc>
                <a:spcPct val="150000"/>
              </a:lnSpc>
            </a:pPr>
            <a:r>
              <a:rPr lang="zh-CN" altLang="en-US" sz="2400" b="1" kern="100" dirty="0">
                <a:effectLst/>
                <a:latin typeface="+mn-ea"/>
              </a:rPr>
              <a:t>（二）产品成本的分析</a:t>
            </a:r>
            <a:endParaRPr lang="en-US" altLang="zh-CN" sz="2400" b="1" kern="100" dirty="0">
              <a:effectLst/>
              <a:latin typeface="+mn-ea"/>
            </a:endParaRPr>
          </a:p>
          <a:p>
            <a:pPr algn="just">
              <a:lnSpc>
                <a:spcPct val="150000"/>
              </a:lnSpc>
            </a:pPr>
            <a:r>
              <a:rPr lang="en-US" altLang="zh-CN" sz="2400" b="1" kern="100" dirty="0">
                <a:latin typeface="+mn-ea"/>
              </a:rPr>
              <a:t> </a:t>
            </a:r>
            <a:endParaRPr lang="zh-CN" altLang="en-US" sz="2400" b="1" kern="100" dirty="0">
              <a:effectLst/>
              <a:latin typeface="+mn-ea"/>
            </a:endParaRPr>
          </a:p>
          <a:p>
            <a:pPr algn="just">
              <a:lnSpc>
                <a:spcPct val="150000"/>
              </a:lnSpc>
            </a:pPr>
            <a:r>
              <a:rPr lang="zh-CN" altLang="en-US" sz="2400" b="1" kern="100" dirty="0">
                <a:effectLst/>
                <a:latin typeface="+mn-ea"/>
              </a:rPr>
              <a:t>      主要根据生产统计资料成本项目计算饲养费用和管理费用，一般对育肥猪进行增重成本计算，对仔猪计算活重成本。一般饲料费用占总成本</a:t>
            </a:r>
            <a:r>
              <a:rPr lang="en-US" altLang="zh-CN" sz="2400" b="1" kern="100" dirty="0">
                <a:effectLst/>
                <a:latin typeface="+mn-ea"/>
              </a:rPr>
              <a:t>50%~70%</a:t>
            </a:r>
            <a:r>
              <a:rPr lang="zh-CN" altLang="en-US" sz="2400" b="1" kern="100" dirty="0">
                <a:effectLst/>
                <a:latin typeface="+mn-ea"/>
              </a:rPr>
              <a:t>左右，是影响成本的重要因素，因此，提高猪的饲料利用率，开发本地饲料资源，是降低成本的有效途径。</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147417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二、效益分析</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839462" y="1711445"/>
            <a:ext cx="9818377" cy="2723118"/>
          </a:xfrm>
          <a:prstGeom prst="rect">
            <a:avLst/>
          </a:prstGeom>
          <a:noFill/>
        </p:spPr>
        <p:txBody>
          <a:bodyPr wrap="square">
            <a:spAutoFit/>
          </a:bodyPr>
          <a:lstStyle/>
          <a:p>
            <a:pPr algn="just">
              <a:lnSpc>
                <a:spcPct val="150000"/>
              </a:lnSpc>
            </a:pPr>
            <a:r>
              <a:rPr lang="zh-CN" altLang="en-US" sz="2400" b="1" kern="100" dirty="0">
                <a:effectLst/>
                <a:latin typeface="+mn-ea"/>
              </a:rPr>
              <a:t>       在劳动所创造的价值中，扣除支付劳动报酬、补偿劳动消耗之后的余额就是企业的盈利，又叫毛利。毛利减去税金就是企业的利润。</a:t>
            </a:r>
          </a:p>
          <a:p>
            <a:pPr algn="just">
              <a:lnSpc>
                <a:spcPct val="150000"/>
              </a:lnSpc>
            </a:pPr>
            <a:endParaRPr lang="en-US" altLang="zh-CN" sz="2400" b="1" kern="100" dirty="0">
              <a:effectLst/>
              <a:latin typeface="+mn-ea"/>
            </a:endParaRPr>
          </a:p>
          <a:p>
            <a:pPr algn="just">
              <a:lnSpc>
                <a:spcPct val="150000"/>
              </a:lnSpc>
            </a:pPr>
            <a:r>
              <a:rPr lang="en-US" altLang="zh-CN" sz="2400" b="1" kern="100" dirty="0">
                <a:latin typeface="+mn-ea"/>
              </a:rPr>
              <a:t>       </a:t>
            </a:r>
            <a:r>
              <a:rPr lang="zh-CN" altLang="en-US" sz="2400" b="1" kern="100" dirty="0">
                <a:effectLst/>
                <a:latin typeface="+mn-ea"/>
              </a:rPr>
              <a:t>利润额</a:t>
            </a:r>
            <a:r>
              <a:rPr lang="en-US" altLang="zh-CN" sz="2400" b="1" kern="100" dirty="0">
                <a:effectLst/>
                <a:latin typeface="+mn-ea"/>
              </a:rPr>
              <a:t>=</a:t>
            </a:r>
            <a:r>
              <a:rPr lang="zh-CN" altLang="en-US" sz="2400" b="1" kern="100" dirty="0">
                <a:effectLst/>
                <a:latin typeface="+mn-ea"/>
              </a:rPr>
              <a:t>销售收入</a:t>
            </a:r>
            <a:r>
              <a:rPr lang="en-US" altLang="zh-CN" sz="2400" b="1" kern="100" dirty="0">
                <a:effectLst/>
                <a:latin typeface="+mn-ea"/>
              </a:rPr>
              <a:t>-</a:t>
            </a:r>
            <a:r>
              <a:rPr lang="zh-CN" altLang="en-US" sz="2400" b="1" kern="100" dirty="0">
                <a:effectLst/>
                <a:latin typeface="+mn-ea"/>
              </a:rPr>
              <a:t>销售产品成本</a:t>
            </a:r>
            <a:r>
              <a:rPr lang="en-US" altLang="zh-CN" sz="2400" b="1" kern="100" dirty="0">
                <a:effectLst/>
                <a:latin typeface="+mn-ea"/>
              </a:rPr>
              <a:t>-</a:t>
            </a:r>
            <a:r>
              <a:rPr lang="zh-CN" altLang="en-US" sz="2400" b="1" kern="100" dirty="0">
                <a:effectLst/>
                <a:latin typeface="+mn-ea"/>
              </a:rPr>
              <a:t>销售费用</a:t>
            </a:r>
            <a:r>
              <a:rPr lang="en-US" altLang="zh-CN" sz="2400" b="1" kern="100" dirty="0">
                <a:effectLst/>
                <a:latin typeface="+mn-ea"/>
              </a:rPr>
              <a:t>-</a:t>
            </a:r>
            <a:r>
              <a:rPr lang="zh-CN" altLang="en-US" sz="2400" b="1" kern="100" dirty="0">
                <a:effectLst/>
                <a:latin typeface="+mn-ea"/>
              </a:rPr>
              <a:t>税金</a:t>
            </a:r>
            <a:r>
              <a:rPr lang="en-US" altLang="zh-CN" sz="2400" b="1" kern="100" dirty="0">
                <a:effectLst/>
                <a:latin typeface="+mn-ea"/>
              </a:rPr>
              <a:t>±</a:t>
            </a:r>
            <a:r>
              <a:rPr lang="zh-CN" altLang="en-US" sz="2400" b="1" kern="100" dirty="0">
                <a:effectLst/>
                <a:latin typeface="+mn-ea"/>
              </a:rPr>
              <a:t>营业外收支净额</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3995023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二、效益分析</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839462" y="1711445"/>
            <a:ext cx="9818377" cy="2723118"/>
          </a:xfrm>
          <a:prstGeom prst="rect">
            <a:avLst/>
          </a:prstGeom>
          <a:noFill/>
        </p:spPr>
        <p:txBody>
          <a:bodyPr wrap="square">
            <a:spAutoFit/>
          </a:bodyPr>
          <a:lstStyle/>
          <a:p>
            <a:pPr algn="just">
              <a:lnSpc>
                <a:spcPct val="150000"/>
              </a:lnSpc>
            </a:pPr>
            <a:r>
              <a:rPr lang="zh-CN" altLang="en-US" sz="2400" b="1" kern="100" dirty="0">
                <a:effectLst/>
                <a:latin typeface="+mn-ea"/>
              </a:rPr>
              <a:t>       在劳动所创造的价值中，扣除支付劳动报酬、补偿劳动消耗之后的余额就是企业的盈利，又叫毛利。毛利减去税金就是企业的利润。</a:t>
            </a:r>
          </a:p>
          <a:p>
            <a:pPr algn="just">
              <a:lnSpc>
                <a:spcPct val="150000"/>
              </a:lnSpc>
            </a:pPr>
            <a:endParaRPr lang="en-US" altLang="zh-CN" sz="2400" b="1" kern="100" dirty="0">
              <a:effectLst/>
              <a:latin typeface="+mn-ea"/>
            </a:endParaRPr>
          </a:p>
          <a:p>
            <a:pPr algn="just">
              <a:lnSpc>
                <a:spcPct val="150000"/>
              </a:lnSpc>
            </a:pPr>
            <a:r>
              <a:rPr lang="en-US" altLang="zh-CN" sz="2400" b="1" kern="100" dirty="0">
                <a:latin typeface="+mn-ea"/>
              </a:rPr>
              <a:t>       </a:t>
            </a:r>
            <a:r>
              <a:rPr lang="zh-CN" altLang="en-US" sz="2400" b="1" kern="100" dirty="0">
                <a:effectLst/>
                <a:latin typeface="+mn-ea"/>
              </a:rPr>
              <a:t>利润额</a:t>
            </a:r>
            <a:r>
              <a:rPr lang="en-US" altLang="zh-CN" sz="2400" b="1" kern="100" dirty="0">
                <a:effectLst/>
                <a:latin typeface="+mn-ea"/>
              </a:rPr>
              <a:t>=</a:t>
            </a:r>
            <a:r>
              <a:rPr lang="zh-CN" altLang="en-US" sz="2400" b="1" kern="100" dirty="0">
                <a:effectLst/>
                <a:latin typeface="+mn-ea"/>
              </a:rPr>
              <a:t>销售收入</a:t>
            </a:r>
            <a:r>
              <a:rPr lang="en-US" altLang="zh-CN" sz="2400" b="1" kern="100" dirty="0">
                <a:effectLst/>
                <a:latin typeface="+mn-ea"/>
              </a:rPr>
              <a:t>-</a:t>
            </a:r>
            <a:r>
              <a:rPr lang="zh-CN" altLang="en-US" sz="2400" b="1" kern="100" dirty="0">
                <a:effectLst/>
                <a:latin typeface="+mn-ea"/>
              </a:rPr>
              <a:t>销售产品成本</a:t>
            </a:r>
            <a:r>
              <a:rPr lang="en-US" altLang="zh-CN" sz="2400" b="1" kern="100" dirty="0">
                <a:effectLst/>
                <a:latin typeface="+mn-ea"/>
              </a:rPr>
              <a:t>-</a:t>
            </a:r>
            <a:r>
              <a:rPr lang="zh-CN" altLang="en-US" sz="2400" b="1" kern="100" dirty="0">
                <a:effectLst/>
                <a:latin typeface="+mn-ea"/>
              </a:rPr>
              <a:t>销售费用</a:t>
            </a:r>
            <a:r>
              <a:rPr lang="en-US" altLang="zh-CN" sz="2400" b="1" kern="100" dirty="0">
                <a:effectLst/>
                <a:latin typeface="+mn-ea"/>
              </a:rPr>
              <a:t>-</a:t>
            </a:r>
            <a:r>
              <a:rPr lang="zh-CN" altLang="en-US" sz="2400" b="1" kern="100" dirty="0">
                <a:effectLst/>
                <a:latin typeface="+mn-ea"/>
              </a:rPr>
              <a:t>税金</a:t>
            </a:r>
            <a:r>
              <a:rPr lang="en-US" altLang="zh-CN" sz="2400" b="1" kern="100" dirty="0">
                <a:effectLst/>
                <a:latin typeface="+mn-ea"/>
              </a:rPr>
              <a:t>±</a:t>
            </a:r>
            <a:r>
              <a:rPr lang="zh-CN" altLang="en-US" sz="2400" b="1" kern="100" dirty="0">
                <a:effectLst/>
                <a:latin typeface="+mn-ea"/>
              </a:rPr>
              <a:t>营业外收支净额</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1727211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二、效益分析</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839462" y="1711445"/>
            <a:ext cx="9818377" cy="3831113"/>
          </a:xfrm>
          <a:prstGeom prst="rect">
            <a:avLst/>
          </a:prstGeom>
          <a:noFill/>
        </p:spPr>
        <p:txBody>
          <a:bodyPr wrap="square">
            <a:spAutoFit/>
          </a:bodyPr>
          <a:lstStyle/>
          <a:p>
            <a:pPr algn="just">
              <a:lnSpc>
                <a:spcPct val="150000"/>
              </a:lnSpc>
            </a:pPr>
            <a:r>
              <a:rPr lang="zh-CN" altLang="en-US" sz="2400" b="1" kern="100" dirty="0">
                <a:effectLst/>
                <a:latin typeface="+mn-ea"/>
              </a:rPr>
              <a:t>      当利润额为负值时，还需考虑猪场利润率。</a:t>
            </a:r>
            <a:r>
              <a:rPr lang="zh-CN" altLang="en-US" sz="2400" b="1" kern="100" dirty="0">
                <a:solidFill>
                  <a:srgbClr val="FF0000"/>
                </a:solidFill>
                <a:effectLst/>
                <a:latin typeface="+mn-ea"/>
              </a:rPr>
              <a:t>猪场利润率</a:t>
            </a:r>
            <a:r>
              <a:rPr lang="zh-CN" altLang="en-US" sz="2400" b="1" kern="100" dirty="0">
                <a:effectLst/>
                <a:latin typeface="+mn-ea"/>
              </a:rPr>
              <a:t>一般应计算成本利润率、产值利润率和投资利润率等指标。</a:t>
            </a:r>
          </a:p>
          <a:p>
            <a:pPr algn="just">
              <a:lnSpc>
                <a:spcPct val="150000"/>
              </a:lnSpc>
            </a:pPr>
            <a:endParaRPr lang="en-US" altLang="zh-CN" sz="2400" b="1" kern="100" dirty="0">
              <a:effectLst/>
              <a:latin typeface="+mn-ea"/>
            </a:endParaRPr>
          </a:p>
          <a:p>
            <a:pPr algn="just">
              <a:lnSpc>
                <a:spcPct val="150000"/>
              </a:lnSpc>
            </a:pPr>
            <a:r>
              <a:rPr lang="en-US" altLang="zh-CN" sz="2400" b="1" kern="100" dirty="0">
                <a:latin typeface="+mn-ea"/>
              </a:rPr>
              <a:t>       </a:t>
            </a:r>
            <a:r>
              <a:rPr lang="zh-CN" altLang="en-US" sz="2400" b="1" kern="100" dirty="0">
                <a:effectLst/>
                <a:latin typeface="+mn-ea"/>
              </a:rPr>
              <a:t>成本利润率</a:t>
            </a:r>
            <a:r>
              <a:rPr lang="en-US" altLang="zh-CN" sz="2400" b="1" kern="100" dirty="0">
                <a:effectLst/>
                <a:latin typeface="+mn-ea"/>
              </a:rPr>
              <a:t>=</a:t>
            </a:r>
            <a:r>
              <a:rPr lang="zh-CN" altLang="en-US" sz="2400" b="1" kern="100" dirty="0">
                <a:effectLst/>
                <a:latin typeface="+mn-ea"/>
              </a:rPr>
              <a:t>利润额</a:t>
            </a:r>
            <a:r>
              <a:rPr lang="en-US" altLang="zh-CN" sz="2400" b="1" kern="100" dirty="0">
                <a:effectLst/>
                <a:latin typeface="+mn-ea"/>
              </a:rPr>
              <a:t>÷</a:t>
            </a:r>
            <a:r>
              <a:rPr lang="zh-CN" altLang="en-US" sz="2400" b="1" kern="100" dirty="0">
                <a:effectLst/>
                <a:latin typeface="+mn-ea"/>
              </a:rPr>
              <a:t>销售产品成本</a:t>
            </a:r>
            <a:r>
              <a:rPr lang="en-US" altLang="zh-CN" sz="2400" b="1" kern="100" dirty="0">
                <a:effectLst/>
                <a:latin typeface="+mn-ea"/>
              </a:rPr>
              <a:t>×100%</a:t>
            </a:r>
          </a:p>
          <a:p>
            <a:pPr algn="just">
              <a:lnSpc>
                <a:spcPct val="150000"/>
              </a:lnSpc>
            </a:pPr>
            <a:r>
              <a:rPr lang="zh-CN" altLang="en-US" sz="2400" b="1" kern="100" dirty="0">
                <a:effectLst/>
                <a:latin typeface="+mn-ea"/>
              </a:rPr>
              <a:t>       产值利润率</a:t>
            </a:r>
            <a:r>
              <a:rPr lang="en-US" altLang="zh-CN" sz="2400" b="1" kern="100" dirty="0">
                <a:effectLst/>
                <a:latin typeface="+mn-ea"/>
              </a:rPr>
              <a:t>=</a:t>
            </a:r>
            <a:r>
              <a:rPr lang="zh-CN" altLang="en-US" sz="2400" b="1" kern="100" dirty="0">
                <a:effectLst/>
                <a:latin typeface="+mn-ea"/>
              </a:rPr>
              <a:t>利润额</a:t>
            </a:r>
            <a:r>
              <a:rPr lang="en-US" altLang="zh-CN" sz="2400" b="1" kern="100" dirty="0">
                <a:effectLst/>
                <a:latin typeface="+mn-ea"/>
              </a:rPr>
              <a:t>÷</a:t>
            </a:r>
            <a:r>
              <a:rPr lang="zh-CN" altLang="en-US" sz="2400" b="1" kern="100" dirty="0">
                <a:effectLst/>
                <a:latin typeface="+mn-ea"/>
              </a:rPr>
              <a:t>总产值</a:t>
            </a:r>
            <a:r>
              <a:rPr lang="en-US" altLang="zh-CN" sz="2400" b="1" kern="100" dirty="0">
                <a:effectLst/>
                <a:latin typeface="+mn-ea"/>
              </a:rPr>
              <a:t>×100%</a:t>
            </a:r>
          </a:p>
          <a:p>
            <a:pPr algn="just">
              <a:lnSpc>
                <a:spcPct val="150000"/>
              </a:lnSpc>
            </a:pPr>
            <a:r>
              <a:rPr lang="zh-CN" altLang="en-US" sz="2400" b="1" kern="100" dirty="0">
                <a:effectLst/>
                <a:latin typeface="+mn-ea"/>
              </a:rPr>
              <a:t>       投资利润率</a:t>
            </a:r>
            <a:r>
              <a:rPr lang="en-US" altLang="zh-CN" sz="2400" b="1" kern="100" dirty="0">
                <a:effectLst/>
                <a:latin typeface="+mn-ea"/>
              </a:rPr>
              <a:t>=</a:t>
            </a:r>
            <a:r>
              <a:rPr lang="zh-CN" altLang="en-US" sz="2400" b="1" kern="100" dirty="0">
                <a:effectLst/>
                <a:latin typeface="+mn-ea"/>
              </a:rPr>
              <a:t>利润额</a:t>
            </a:r>
            <a:r>
              <a:rPr lang="en-US" altLang="zh-CN" sz="2400" b="1" kern="100" dirty="0">
                <a:effectLst/>
                <a:latin typeface="+mn-ea"/>
              </a:rPr>
              <a:t>÷</a:t>
            </a:r>
            <a:r>
              <a:rPr lang="zh-CN" altLang="en-US" sz="2400" b="1" kern="100" dirty="0">
                <a:effectLst/>
                <a:latin typeface="+mn-ea"/>
              </a:rPr>
              <a:t>投资总额</a:t>
            </a:r>
            <a:r>
              <a:rPr lang="en-US" altLang="zh-CN" sz="2400" b="1" kern="100" dirty="0">
                <a:effectLst/>
                <a:latin typeface="+mn-ea"/>
              </a:rPr>
              <a:t>×100%</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3452183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Grp="1" noChangeArrowheads="1"/>
          </p:cNvSpPr>
          <p:nvPr>
            <p:ph idx="1"/>
          </p:nvPr>
        </p:nvSpPr>
        <p:spPr>
          <a:xfrm>
            <a:off x="838200" y="2159000"/>
            <a:ext cx="10515600" cy="4351338"/>
          </a:xfrm>
          <a:prstGeom prst="rect">
            <a:avLst/>
          </a:prstGeom>
        </p:spPr>
        <p:txBody>
          <a:bodyPr/>
          <a:lstStyle>
            <a:lvl1pPr algn="l" defTabSz="914400" rtl="0" eaLnBrk="1" latinLnBrk="0" hangingPunct="1">
              <a:lnSpc>
                <a:spcPct val="90000"/>
              </a:lnSpc>
              <a:spcBef>
                <a:spcPct val="0"/>
              </a:spcBef>
              <a:buNone/>
              <a:defRPr sz="3600" kern="1200">
                <a:solidFill>
                  <a:schemeClr val="tx1">
                    <a:lumMod val="50000"/>
                  </a:schemeClr>
                </a:solidFill>
                <a:latin typeface="微软雅黑" panose="020B0503020204020204" pitchFamily="34" charset="-122"/>
                <a:ea typeface="微软雅黑" panose="020B0503020204020204" pitchFamily="34" charset="-122"/>
                <a:cs typeface="+mj-cs"/>
              </a:defRPr>
            </a:lvl1pPr>
          </a:lstStyle>
          <a:p>
            <a:pPr algn="ctr"/>
            <a:r>
              <a:rPr lang="zh-CN" altLang="en-US" sz="7200" dirty="0">
                <a:solidFill>
                  <a:srgbClr val="000099"/>
                </a:solidFill>
                <a:ea typeface="华文行楷" pitchFamily="2" charset="-122"/>
              </a:rPr>
              <a:t>谢谢大家！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2" name="文本框 1"/>
          <p:cNvSpPr txBox="1"/>
          <p:nvPr/>
        </p:nvSpPr>
        <p:spPr>
          <a:xfrm>
            <a:off x="695960" y="1601077"/>
            <a:ext cx="10219690" cy="3894208"/>
          </a:xfrm>
          <a:prstGeom prst="rect">
            <a:avLst/>
          </a:prstGeom>
          <a:noFill/>
        </p:spPr>
        <p:txBody>
          <a:bodyPr wrap="square" rtlCol="0" anchor="t">
            <a:spAutoFit/>
          </a:bodyPr>
          <a:lstStyle/>
          <a:p>
            <a:pPr>
              <a:lnSpc>
                <a:spcPct val="150000"/>
              </a:lnSpc>
            </a:pPr>
            <a:r>
              <a:rPr lang="zh-CN" altLang="en-US" sz="2800" dirty="0">
                <a:solidFill>
                  <a:schemeClr val="accent1"/>
                </a:solidFill>
                <a:latin typeface="+mn-ea"/>
                <a:cs typeface="微软雅黑" panose="020B0503020204020204" pitchFamily="34" charset="-122"/>
              </a:rPr>
              <a:t>        </a:t>
            </a:r>
            <a:r>
              <a:rPr lang="zh-CN" altLang="en-US" sz="28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猪场的成本核算</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就是考核养猪生产中的各项消耗</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分析各项消耗增减原因</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从而找到降低成本的途径。</a:t>
            </a:r>
          </a:p>
          <a:p>
            <a:pPr>
              <a:lnSpc>
                <a:spcPct val="150000"/>
              </a:lnSpc>
            </a:pP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 成本是企业生产产品所消耗的</a:t>
            </a:r>
            <a:r>
              <a:rPr lang="zh-CN" altLang="en-US" sz="28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物化劳动</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和</a:t>
            </a:r>
            <a:r>
              <a:rPr lang="zh-CN" altLang="en-US" sz="28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活劳动</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的总和</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是在生产中被消耗掉的价值</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为了维持再生产</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这种消耗必在生产成果中予以补偿。</a:t>
            </a:r>
          </a:p>
        </p:txBody>
      </p:sp>
    </p:spTree>
    <p:extLst>
      <p:ext uri="{BB962C8B-B14F-4D97-AF65-F5344CB8AC3E}">
        <p14:creationId xmlns:p14="http://schemas.microsoft.com/office/powerpoint/2010/main" val="2960575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76891" y="1367656"/>
            <a:ext cx="10223612" cy="715581"/>
          </a:xfrm>
          <a:prstGeom prst="rect">
            <a:avLst/>
          </a:prstGeom>
        </p:spPr>
        <p:txBody>
          <a:bodyPr wrap="square">
            <a:spAutoFit/>
          </a:bodyPr>
          <a:lstStyle/>
          <a:p>
            <a:pPr>
              <a:lnSpc>
                <a:spcPct val="150000"/>
              </a:lnSpc>
              <a:spcBef>
                <a:spcPts val="1000"/>
              </a:spcBef>
            </a:pPr>
            <a:r>
              <a:rPr lang="en-US" altLang="zh-CN" sz="3200" b="1" dirty="0">
                <a:latin typeface="楷体" panose="02010609060101010101" charset="-122"/>
                <a:ea typeface="楷体" panose="02010609060101010101" charset="-122"/>
              </a:rPr>
              <a:t>(</a:t>
            </a:r>
            <a:r>
              <a:rPr lang="zh-CN" altLang="en-US" sz="3200" b="1" dirty="0">
                <a:latin typeface="楷体" panose="02010609060101010101" charset="-122"/>
                <a:ea typeface="楷体" panose="02010609060101010101" charset="-122"/>
              </a:rPr>
              <a:t>一</a:t>
            </a:r>
            <a:r>
              <a:rPr lang="en-US" altLang="zh-CN" sz="3200" b="1" dirty="0">
                <a:latin typeface="楷体" panose="02010609060101010101" charset="-122"/>
                <a:ea typeface="楷体" panose="02010609060101010101" charset="-122"/>
              </a:rPr>
              <a:t>)</a:t>
            </a:r>
            <a:r>
              <a:rPr lang="zh-CN" altLang="en-US" sz="3200" b="1" dirty="0">
                <a:latin typeface="楷体" panose="02010609060101010101" charset="-122"/>
                <a:ea typeface="楷体" panose="02010609060101010101" charset="-122"/>
              </a:rPr>
              <a:t>成本项目</a:t>
            </a:r>
            <a:endParaRPr lang="zh-CN" altLang="en-US" sz="3200" dirty="0">
              <a:latin typeface="楷体" panose="02010609060101010101" charset="-122"/>
              <a:ea typeface="楷体" panose="02010609060101010101" charset="-122"/>
            </a:endParaRPr>
          </a:p>
        </p:txBody>
      </p:sp>
      <p:sp>
        <p:nvSpPr>
          <p:cNvPr id="4" name="左大括号 3">
            <a:extLst>
              <a:ext uri="{FF2B5EF4-FFF2-40B4-BE49-F238E27FC236}">
                <a16:creationId xmlns:a16="http://schemas.microsoft.com/office/drawing/2014/main" xmlns="" id="{55A6D2CE-A44B-4F92-A366-F341CE524287}"/>
              </a:ext>
            </a:extLst>
          </p:cNvPr>
          <p:cNvSpPr/>
          <p:nvPr/>
        </p:nvSpPr>
        <p:spPr>
          <a:xfrm>
            <a:off x="2459979" y="2999533"/>
            <a:ext cx="364141" cy="231432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xmlns="" id="{82E78BEC-A0AC-477B-A465-D3A5BFEB5C54}"/>
              </a:ext>
            </a:extLst>
          </p:cNvPr>
          <p:cNvSpPr txBox="1"/>
          <p:nvPr/>
        </p:nvSpPr>
        <p:spPr>
          <a:xfrm>
            <a:off x="976891" y="3987305"/>
            <a:ext cx="1483088" cy="461665"/>
          </a:xfrm>
          <a:prstGeom prst="rect">
            <a:avLst/>
          </a:prstGeom>
          <a:noFill/>
        </p:spPr>
        <p:txBody>
          <a:bodyPr wrap="square" rtlCol="0">
            <a:spAutoFit/>
          </a:bodyPr>
          <a:lstStyle/>
          <a:p>
            <a:r>
              <a:rPr lang="zh-CN" altLang="en-US" sz="2400" b="1" dirty="0"/>
              <a:t>生产成本</a:t>
            </a:r>
          </a:p>
        </p:txBody>
      </p:sp>
      <p:sp>
        <p:nvSpPr>
          <p:cNvPr id="9" name="文本框 8">
            <a:extLst>
              <a:ext uri="{FF2B5EF4-FFF2-40B4-BE49-F238E27FC236}">
                <a16:creationId xmlns:a16="http://schemas.microsoft.com/office/drawing/2014/main" xmlns="" id="{D7E2C7BA-5468-42AF-BC28-AD53EEDC4C3F}"/>
              </a:ext>
            </a:extLst>
          </p:cNvPr>
          <p:cNvSpPr txBox="1"/>
          <p:nvPr/>
        </p:nvSpPr>
        <p:spPr>
          <a:xfrm>
            <a:off x="3058788" y="2821507"/>
            <a:ext cx="5456169" cy="830997"/>
          </a:xfrm>
          <a:prstGeom prst="rect">
            <a:avLst/>
          </a:prstGeom>
          <a:noFill/>
        </p:spPr>
        <p:txBody>
          <a:bodyPr wrap="square" rtlCol="0">
            <a:spAutoFit/>
          </a:bodyPr>
          <a:lstStyle/>
          <a:p>
            <a:r>
              <a:rPr lang="zh-CN" altLang="en-US" sz="2400" b="1" dirty="0"/>
              <a:t>直接成本：直接用于养猪生产的费用</a:t>
            </a:r>
            <a:endParaRPr lang="en-US" altLang="zh-CN" sz="2400" b="1" dirty="0"/>
          </a:p>
          <a:p>
            <a:endParaRPr lang="zh-CN" altLang="en-US" sz="2400" b="1" dirty="0"/>
          </a:p>
        </p:txBody>
      </p:sp>
      <p:sp>
        <p:nvSpPr>
          <p:cNvPr id="10" name="文本框 9">
            <a:extLst>
              <a:ext uri="{FF2B5EF4-FFF2-40B4-BE49-F238E27FC236}">
                <a16:creationId xmlns:a16="http://schemas.microsoft.com/office/drawing/2014/main" xmlns="" id="{1A5DA0D4-950E-49CA-8F41-9C9B9052A3AF}"/>
              </a:ext>
            </a:extLst>
          </p:cNvPr>
          <p:cNvSpPr txBox="1"/>
          <p:nvPr/>
        </p:nvSpPr>
        <p:spPr>
          <a:xfrm>
            <a:off x="3034512" y="4988824"/>
            <a:ext cx="7825000" cy="1200329"/>
          </a:xfrm>
          <a:prstGeom prst="rect">
            <a:avLst/>
          </a:prstGeom>
          <a:noFill/>
        </p:spPr>
        <p:txBody>
          <a:bodyPr wrap="square" rtlCol="0">
            <a:spAutoFit/>
          </a:bodyPr>
          <a:lstStyle/>
          <a:p>
            <a:r>
              <a:rPr lang="zh-CN" altLang="en-US" sz="2400" b="1" dirty="0"/>
              <a:t>间接成本：直接用于养猪生产的费用（管理人员工资、固定资产折旧费、种畜价值摊销费、设备维修费、贷款利息、供暖费、水电费、差旅费、招持费等）</a:t>
            </a:r>
          </a:p>
        </p:txBody>
      </p:sp>
      <p:sp>
        <p:nvSpPr>
          <p:cNvPr id="11" name="左大括号 10">
            <a:extLst>
              <a:ext uri="{FF2B5EF4-FFF2-40B4-BE49-F238E27FC236}">
                <a16:creationId xmlns:a16="http://schemas.microsoft.com/office/drawing/2014/main" xmlns="" id="{E82E0100-5D2C-4B69-B5DD-1F9C25308CB3}"/>
              </a:ext>
            </a:extLst>
          </p:cNvPr>
          <p:cNvSpPr/>
          <p:nvPr/>
        </p:nvSpPr>
        <p:spPr>
          <a:xfrm>
            <a:off x="8410070" y="2166626"/>
            <a:ext cx="534074" cy="1836592"/>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xmlns="" id="{41FC2E9E-D163-49FA-822B-78552A534882}"/>
              </a:ext>
            </a:extLst>
          </p:cNvPr>
          <p:cNvSpPr txBox="1"/>
          <p:nvPr/>
        </p:nvSpPr>
        <p:spPr>
          <a:xfrm>
            <a:off x="9088030" y="1839452"/>
            <a:ext cx="2265770" cy="2677656"/>
          </a:xfrm>
          <a:prstGeom prst="rect">
            <a:avLst/>
          </a:prstGeom>
          <a:noFill/>
        </p:spPr>
        <p:txBody>
          <a:bodyPr wrap="square" rtlCol="0">
            <a:spAutoFit/>
          </a:bodyPr>
          <a:lstStyle/>
          <a:p>
            <a:r>
              <a:rPr lang="zh-CN" altLang="en-US" sz="2400" b="1" dirty="0"/>
              <a:t>饲料费</a:t>
            </a:r>
            <a:endParaRPr lang="en-US" altLang="zh-CN" sz="2400" b="1" dirty="0"/>
          </a:p>
          <a:p>
            <a:endParaRPr lang="en-US" altLang="zh-CN" sz="2400" b="1" dirty="0"/>
          </a:p>
          <a:p>
            <a:r>
              <a:rPr lang="zh-CN" altLang="en-US" sz="2400" b="1" dirty="0"/>
              <a:t>防疫费</a:t>
            </a:r>
            <a:endParaRPr lang="en-US" altLang="zh-CN" sz="2400" b="1" dirty="0"/>
          </a:p>
          <a:p>
            <a:endParaRPr lang="en-US" altLang="zh-CN" sz="2400" b="1" dirty="0"/>
          </a:p>
          <a:p>
            <a:r>
              <a:rPr lang="zh-CN" altLang="en-US" sz="2400" b="1" dirty="0"/>
              <a:t>兽药费</a:t>
            </a:r>
            <a:endParaRPr lang="en-US" altLang="zh-CN" sz="2400" b="1" dirty="0"/>
          </a:p>
          <a:p>
            <a:endParaRPr lang="en-US" altLang="zh-CN" sz="2400" b="1" dirty="0"/>
          </a:p>
          <a:p>
            <a:r>
              <a:rPr lang="zh-CN" altLang="en-US" sz="2400" b="1" dirty="0"/>
              <a:t>劳务费</a:t>
            </a: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1331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637675"/>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成本项目</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437957" y="2033276"/>
            <a:ext cx="9401176" cy="4292778"/>
          </a:xfrm>
          <a:prstGeom prst="rect">
            <a:avLst/>
          </a:prstGeom>
          <a:noFill/>
        </p:spPr>
        <p:txBody>
          <a:bodyPr wrap="square">
            <a:spAutoFit/>
          </a:bodyPr>
          <a:lstStyle/>
          <a:p>
            <a:pPr algn="just">
              <a:lnSpc>
                <a:spcPct val="150000"/>
              </a:lnSpc>
            </a:pPr>
            <a:r>
              <a:rPr lang="en-US" altLang="zh-CN" sz="2400" b="1" kern="100" dirty="0">
                <a:effectLst/>
                <a:latin typeface="+mn-ea"/>
              </a:rPr>
              <a:t>1</a:t>
            </a:r>
            <a:r>
              <a:rPr lang="zh-CN" altLang="en-US" sz="2400" b="1" kern="100" dirty="0">
                <a:effectLst/>
                <a:latin typeface="+mn-ea"/>
              </a:rPr>
              <a:t>、直接成本</a:t>
            </a:r>
            <a:endParaRPr lang="en-US" altLang="zh-CN" sz="2400" b="1" kern="100" dirty="0">
              <a:effectLst/>
              <a:latin typeface="+mn-ea"/>
            </a:endParaRPr>
          </a:p>
          <a:p>
            <a:pPr marL="285750" indent="-285750" algn="just">
              <a:lnSpc>
                <a:spcPct val="150000"/>
              </a:lnSpc>
              <a:buFont typeface="Wingdings" panose="05000000000000000000" pitchFamily="2" charset="2"/>
              <a:buChar char="Ø"/>
            </a:pPr>
            <a:r>
              <a:rPr lang="zh-CN" altLang="zh-CN" sz="2000" kern="100" dirty="0">
                <a:effectLst/>
                <a:latin typeface="+mn-ea"/>
              </a:rPr>
              <a:t>工资和福利费。指全场工作人员的工资和福利开支。</a:t>
            </a:r>
          </a:p>
          <a:p>
            <a:pPr marL="285750" indent="-285750" algn="just">
              <a:lnSpc>
                <a:spcPct val="150000"/>
              </a:lnSpc>
              <a:buFont typeface="Wingdings" panose="05000000000000000000" pitchFamily="2" charset="2"/>
              <a:buChar char="Ø"/>
            </a:pPr>
            <a:r>
              <a:rPr lang="zh-CN" altLang="zh-CN" sz="2000" kern="100" dirty="0">
                <a:effectLst/>
                <a:latin typeface="+mn-ea"/>
              </a:rPr>
              <a:t>饲料费。指直接用于各猪群的各种饲料和添加剂等方面的开支。</a:t>
            </a:r>
          </a:p>
          <a:p>
            <a:pPr marL="285750" indent="-285750" algn="just">
              <a:lnSpc>
                <a:spcPct val="150000"/>
              </a:lnSpc>
              <a:buFont typeface="Wingdings" panose="05000000000000000000" pitchFamily="2" charset="2"/>
              <a:buChar char="Ø"/>
            </a:pPr>
            <a:r>
              <a:rPr lang="zh-CN" altLang="zh-CN" sz="2000" kern="100" dirty="0">
                <a:effectLst/>
                <a:latin typeface="+mn-ea"/>
              </a:rPr>
              <a:t>燃料和动力费。指饲养所耗用的煤、柴油、电等方面的开支。</a:t>
            </a:r>
          </a:p>
          <a:p>
            <a:pPr marL="285750" indent="-285750" algn="just">
              <a:lnSpc>
                <a:spcPct val="150000"/>
              </a:lnSpc>
              <a:buFont typeface="Wingdings" panose="05000000000000000000" pitchFamily="2" charset="2"/>
              <a:buChar char="Ø"/>
            </a:pPr>
            <a:r>
              <a:rPr lang="zh-CN" altLang="zh-CN" sz="2000" kern="100" dirty="0">
                <a:effectLst/>
                <a:latin typeface="+mn-ea"/>
              </a:rPr>
              <a:t>兽药费。指养猪所耗用的医药费、防疫费等能直接记入的医疗费用。</a:t>
            </a:r>
          </a:p>
          <a:p>
            <a:pPr marL="285750" indent="-285750" algn="just">
              <a:lnSpc>
                <a:spcPct val="150000"/>
              </a:lnSpc>
              <a:buFont typeface="Wingdings" panose="05000000000000000000" pitchFamily="2" charset="2"/>
              <a:buChar char="Ø"/>
            </a:pPr>
            <a:r>
              <a:rPr lang="zh-CN" altLang="zh-CN" sz="2000" kern="100" dirty="0">
                <a:effectLst/>
                <a:latin typeface="+mn-ea"/>
              </a:rPr>
              <a:t>产畜摊销费。指应负担的种公猪和生产母猪的摊销费用。若是成批购买断奶仔猪的情况，则将购买款直接计入成本。</a:t>
            </a:r>
          </a:p>
          <a:p>
            <a:pPr marL="285750" indent="-285750">
              <a:lnSpc>
                <a:spcPct val="150000"/>
              </a:lnSpc>
              <a:buFont typeface="Wingdings" panose="05000000000000000000" pitchFamily="2" charset="2"/>
              <a:buChar char="Ø"/>
            </a:pPr>
            <a:r>
              <a:rPr lang="zh-CN" altLang="zh-CN" sz="2000" kern="100" dirty="0">
                <a:effectLst/>
                <a:latin typeface="+mn-ea"/>
                <a:cs typeface="Times New Roman" panose="02020603050405020304" pitchFamily="18" charset="0"/>
              </a:rPr>
              <a:t>低值易耗品费用。指能够直接记入得到低值工具和劳保用品价值。如购买水桶、扫帚、手套等的开支。</a:t>
            </a:r>
            <a:endParaRPr lang="zh-CN" altLang="en-US" sz="2000" dirty="0">
              <a:latin typeface="+mn-ea"/>
            </a:endParaRPr>
          </a:p>
        </p:txBody>
      </p:sp>
    </p:spTree>
    <p:extLst>
      <p:ext uri="{BB962C8B-B14F-4D97-AF65-F5344CB8AC3E}">
        <p14:creationId xmlns:p14="http://schemas.microsoft.com/office/powerpoint/2010/main" val="303111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637675"/>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成本项目</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437957" y="2033276"/>
            <a:ext cx="9401176" cy="3369449"/>
          </a:xfrm>
          <a:prstGeom prst="rect">
            <a:avLst/>
          </a:prstGeom>
          <a:noFill/>
        </p:spPr>
        <p:txBody>
          <a:bodyPr wrap="square">
            <a:spAutoFit/>
          </a:bodyPr>
          <a:lstStyle/>
          <a:p>
            <a:pPr algn="just">
              <a:lnSpc>
                <a:spcPct val="150000"/>
              </a:lnSpc>
            </a:pPr>
            <a:r>
              <a:rPr lang="en-US" altLang="zh-CN" sz="2400" b="1" kern="100" dirty="0">
                <a:effectLst/>
                <a:latin typeface="+mn-ea"/>
              </a:rPr>
              <a:t>2</a:t>
            </a:r>
            <a:r>
              <a:rPr lang="zh-CN" altLang="en-US" sz="2400" b="1" kern="100" dirty="0">
                <a:effectLst/>
                <a:latin typeface="+mn-ea"/>
              </a:rPr>
              <a:t>、间接成本</a:t>
            </a:r>
            <a:endParaRPr lang="en-US" altLang="zh-CN" sz="2400" b="1" kern="100" dirty="0">
              <a:effectLst/>
              <a:latin typeface="+mn-ea"/>
            </a:endParaRPr>
          </a:p>
          <a:p>
            <a:pPr marL="285750" indent="-285750" algn="just">
              <a:lnSpc>
                <a:spcPct val="150000"/>
              </a:lnSpc>
              <a:buFont typeface="Wingdings" panose="05000000000000000000" pitchFamily="2" charset="2"/>
              <a:buChar char="Ø"/>
            </a:pPr>
            <a:r>
              <a:rPr lang="zh-CN" altLang="en-US" sz="2000" dirty="0">
                <a:latin typeface="+mn-ea"/>
              </a:rPr>
              <a:t>共同生产费。指几个车间（或猪群）的劳动保护费用、生产设备费用等。</a:t>
            </a:r>
          </a:p>
          <a:p>
            <a:pPr marL="285750" indent="-285750" algn="just">
              <a:lnSpc>
                <a:spcPct val="150000"/>
              </a:lnSpc>
              <a:buFont typeface="Wingdings" panose="05000000000000000000" pitchFamily="2" charset="2"/>
              <a:buChar char="Ø"/>
            </a:pPr>
            <a:r>
              <a:rPr lang="zh-CN" altLang="en-US" sz="2000" dirty="0">
                <a:latin typeface="+mn-ea"/>
              </a:rPr>
              <a:t>企业管理费。指应按一定标准分摊计入的场部、分场管理费和生产车间经费。</a:t>
            </a:r>
          </a:p>
          <a:p>
            <a:pPr marL="285750" indent="-285750" algn="just">
              <a:lnSpc>
                <a:spcPct val="150000"/>
              </a:lnSpc>
              <a:buFont typeface="Wingdings" panose="05000000000000000000" pitchFamily="2" charset="2"/>
              <a:buChar char="Ø"/>
            </a:pPr>
            <a:r>
              <a:rPr lang="zh-CN" altLang="en-US" sz="2000" dirty="0">
                <a:latin typeface="+mn-ea"/>
              </a:rPr>
              <a:t>固定资产折旧费。指养猪应负担并能直接记入的畜舍和专用机械设备折旧费。</a:t>
            </a:r>
          </a:p>
          <a:p>
            <a:pPr marL="285750" indent="-285750" algn="just">
              <a:lnSpc>
                <a:spcPct val="150000"/>
              </a:lnSpc>
              <a:buFont typeface="Wingdings" panose="05000000000000000000" pitchFamily="2" charset="2"/>
              <a:buChar char="Ø"/>
            </a:pPr>
            <a:r>
              <a:rPr lang="zh-CN" altLang="en-US" sz="2000" dirty="0">
                <a:latin typeface="+mn-ea"/>
              </a:rPr>
              <a:t>固定资产修理费。指固定资产所产生的一切维护保养费用和修理费用。如猪舍维修费、电动机修理费等。</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75660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2776722"/>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成本核算</a:t>
            </a:r>
            <a:r>
              <a:rPr lang="en-US" altLang="zh-CN" sz="1800" kern="100" dirty="0">
                <a:effectLst/>
                <a:latin typeface="Times New Roman" panose="02020603050405020304" pitchFamily="18" charset="0"/>
                <a:ea typeface="宋体" panose="02010600030101010101" pitchFamily="2" charset="-122"/>
              </a:rPr>
              <a:t> </a:t>
            </a:r>
          </a:p>
          <a:p>
            <a:pPr>
              <a:lnSpc>
                <a:spcPct val="150000"/>
              </a:lnSpc>
              <a:spcBef>
                <a:spcPts val="1000"/>
              </a:spcBef>
            </a:pPr>
            <a:r>
              <a:rPr lang="en-US" altLang="zh-CN" sz="2400" kern="100" dirty="0">
                <a:latin typeface="Times New Roman" panose="02020603050405020304" pitchFamily="18" charset="0"/>
                <a:ea typeface="宋体" panose="02010600030101010101" pitchFamily="2" charset="-122"/>
              </a:rPr>
              <a:t>        </a:t>
            </a:r>
            <a:r>
              <a:rPr lang="zh-CN" altLang="en-US" sz="2400" b="1" kern="100" dirty="0">
                <a:solidFill>
                  <a:srgbClr val="FF0000"/>
                </a:solidFill>
                <a:latin typeface="+mn-ea"/>
              </a:rPr>
              <a:t>包括</a:t>
            </a:r>
            <a:r>
              <a:rPr lang="zh-CN" altLang="zh-CN" sz="2400" b="1" kern="100" dirty="0">
                <a:solidFill>
                  <a:srgbClr val="FF0000"/>
                </a:solidFill>
                <a:effectLst/>
                <a:latin typeface="+mn-ea"/>
              </a:rPr>
              <a:t>饲养日成本、增重成本、活重成本和主产品成本等。</a:t>
            </a:r>
          </a:p>
          <a:p>
            <a:pPr>
              <a:lnSpc>
                <a:spcPct val="150000"/>
              </a:lnSpc>
              <a:spcBef>
                <a:spcPts val="1000"/>
              </a:spcBef>
            </a:pPr>
            <a:endParaRPr lang="en-US" altLang="zh-CN" sz="2400" b="1" dirty="0">
              <a:latin typeface="楷体" panose="02010609060101010101" charset="-122"/>
              <a:ea typeface="楷体" panose="02010609060101010101" charset="-122"/>
            </a:endParaRPr>
          </a:p>
          <a:p>
            <a:pPr>
              <a:lnSpc>
                <a:spcPct val="150000"/>
              </a:lnSpc>
              <a:spcBef>
                <a:spcPts val="1000"/>
              </a:spcBef>
            </a:pP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647507" y="3106745"/>
            <a:ext cx="9401176" cy="2169120"/>
          </a:xfrm>
          <a:prstGeom prst="rect">
            <a:avLst/>
          </a:prstGeom>
          <a:noFill/>
        </p:spPr>
        <p:txBody>
          <a:bodyPr wrap="square">
            <a:spAutoFit/>
          </a:bodyPr>
          <a:lstStyle/>
          <a:p>
            <a:pPr algn="just">
              <a:lnSpc>
                <a:spcPct val="150000"/>
              </a:lnSpc>
            </a:pPr>
            <a:r>
              <a:rPr lang="en-US" altLang="zh-CN" sz="2400" b="1" kern="100" dirty="0">
                <a:effectLst/>
                <a:latin typeface="+mn-ea"/>
              </a:rPr>
              <a:t>1</a:t>
            </a:r>
            <a:r>
              <a:rPr lang="zh-CN" altLang="en-US" sz="2400" b="1" kern="100" dirty="0">
                <a:effectLst/>
                <a:latin typeface="+mn-ea"/>
              </a:rPr>
              <a:t>．猪饲养日成本</a:t>
            </a:r>
          </a:p>
          <a:p>
            <a:pPr algn="just">
              <a:lnSpc>
                <a:spcPct val="150000"/>
              </a:lnSpc>
            </a:pPr>
            <a:r>
              <a:rPr lang="zh-CN" altLang="en-US" sz="2400" b="1" kern="100" dirty="0">
                <a:effectLst/>
                <a:latin typeface="+mn-ea"/>
              </a:rPr>
              <a:t>猪饲养日成本</a:t>
            </a:r>
            <a:r>
              <a:rPr lang="en-US" altLang="zh-CN" sz="2400" b="1" kern="100" dirty="0">
                <a:effectLst/>
                <a:latin typeface="+mn-ea"/>
              </a:rPr>
              <a:t>=</a:t>
            </a:r>
            <a:r>
              <a:rPr lang="zh-CN" altLang="en-US" sz="2400" b="1" kern="100" dirty="0">
                <a:effectLst/>
                <a:latin typeface="+mn-ea"/>
              </a:rPr>
              <a:t>猪群饲养费用</a:t>
            </a:r>
            <a:r>
              <a:rPr lang="en-US" altLang="zh-CN" sz="2400" b="1" kern="100" dirty="0">
                <a:effectLst/>
                <a:latin typeface="+mn-ea"/>
              </a:rPr>
              <a:t>÷</a:t>
            </a:r>
            <a:r>
              <a:rPr lang="zh-CN" altLang="en-US" sz="2400" b="1" kern="100" dirty="0">
                <a:effectLst/>
                <a:latin typeface="+mn-ea"/>
              </a:rPr>
              <a:t>猪群饲养头数</a:t>
            </a:r>
            <a:r>
              <a:rPr lang="en-US" altLang="zh-CN" sz="2400" b="1" kern="100" dirty="0">
                <a:effectLst/>
                <a:latin typeface="+mn-ea"/>
              </a:rPr>
              <a:t>÷</a:t>
            </a:r>
            <a:r>
              <a:rPr lang="zh-CN" altLang="en-US" sz="2400" b="1" kern="100" dirty="0">
                <a:effectLst/>
                <a:latin typeface="+mn-ea"/>
              </a:rPr>
              <a:t>猪群饲养日数</a:t>
            </a:r>
          </a:p>
          <a:p>
            <a:pPr algn="just">
              <a:lnSpc>
                <a:spcPct val="150000"/>
              </a:lnSpc>
            </a:pPr>
            <a:r>
              <a:rPr lang="zh-CN" altLang="en-US" sz="2400" b="1" kern="100" dirty="0">
                <a:effectLst/>
                <a:latin typeface="+mn-ea"/>
              </a:rPr>
              <a:t>主要表明猪场在饲养期内，平均每天每头猪支出的饲养费。</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118805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1412246"/>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成本核算</a:t>
            </a:r>
            <a:r>
              <a:rPr lang="en-US" altLang="zh-CN" sz="1800" kern="100" dirty="0">
                <a:effectLst/>
                <a:latin typeface="Times New Roman" panose="02020603050405020304" pitchFamily="18" charset="0"/>
                <a:ea typeface="宋体" panose="02010600030101010101" pitchFamily="2" charset="-122"/>
              </a:rPr>
              <a:t> </a:t>
            </a:r>
            <a:endParaRPr lang="en-US" altLang="zh-CN" sz="2400" b="1" dirty="0">
              <a:latin typeface="楷体" panose="02010609060101010101" charset="-122"/>
              <a:ea typeface="楷体" panose="02010609060101010101" charset="-122"/>
            </a:endParaRPr>
          </a:p>
          <a:p>
            <a:pPr>
              <a:lnSpc>
                <a:spcPct val="150000"/>
              </a:lnSpc>
              <a:spcBef>
                <a:spcPts val="1000"/>
              </a:spcBef>
            </a:pP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085532" y="2386843"/>
            <a:ext cx="10310813" cy="3277116"/>
          </a:xfrm>
          <a:prstGeom prst="rect">
            <a:avLst/>
          </a:prstGeom>
          <a:noFill/>
        </p:spPr>
        <p:txBody>
          <a:bodyPr wrap="square">
            <a:spAutoFit/>
          </a:bodyPr>
          <a:lstStyle/>
          <a:p>
            <a:pPr algn="just">
              <a:lnSpc>
                <a:spcPct val="150000"/>
              </a:lnSpc>
            </a:pPr>
            <a:r>
              <a:rPr lang="en-US" altLang="zh-CN" sz="2400" b="1" kern="100" dirty="0">
                <a:effectLst/>
                <a:latin typeface="+mn-ea"/>
              </a:rPr>
              <a:t>2.</a:t>
            </a:r>
            <a:r>
              <a:rPr lang="zh-CN" altLang="en-US" sz="2400" b="1" kern="100" dirty="0">
                <a:effectLst/>
                <a:latin typeface="+mn-ea"/>
              </a:rPr>
              <a:t>断奶仔猪活重单位成本</a:t>
            </a:r>
          </a:p>
          <a:p>
            <a:pPr algn="just">
              <a:lnSpc>
                <a:spcPct val="150000"/>
              </a:lnSpc>
            </a:pPr>
            <a:r>
              <a:rPr lang="zh-CN" altLang="en-US" sz="2400" b="1" kern="100" dirty="0">
                <a:effectLst/>
                <a:latin typeface="+mn-ea"/>
              </a:rPr>
              <a:t> 断奶仔猪活重单位成本</a:t>
            </a:r>
            <a:r>
              <a:rPr lang="en-US" altLang="zh-CN" sz="2400" b="1" kern="100" dirty="0">
                <a:effectLst/>
                <a:latin typeface="+mn-ea"/>
              </a:rPr>
              <a:t>=</a:t>
            </a:r>
            <a:r>
              <a:rPr lang="zh-CN" altLang="en-US" sz="2400" b="1" kern="100" dirty="0">
                <a:effectLst/>
                <a:latin typeface="+mn-ea"/>
              </a:rPr>
              <a:t>（生产母猪饲养费－副产品价值）</a:t>
            </a:r>
            <a:r>
              <a:rPr lang="en-US" altLang="zh-CN" sz="2400" b="1" kern="100" dirty="0">
                <a:effectLst/>
                <a:latin typeface="+mn-ea"/>
              </a:rPr>
              <a:t>÷</a:t>
            </a:r>
            <a:r>
              <a:rPr lang="zh-CN" altLang="en-US" sz="2400" b="1" kern="100" dirty="0">
                <a:effectLst/>
                <a:latin typeface="+mn-ea"/>
              </a:rPr>
              <a:t>断奶仔猪活重</a:t>
            </a:r>
          </a:p>
          <a:p>
            <a:pPr algn="just">
              <a:lnSpc>
                <a:spcPct val="150000"/>
              </a:lnSpc>
            </a:pPr>
            <a:r>
              <a:rPr lang="zh-CN" altLang="en-US" sz="2400" b="1" kern="100" dirty="0">
                <a:effectLst/>
                <a:latin typeface="+mn-ea"/>
              </a:rPr>
              <a:t>副产品价值一般就是指哺乳期内生产母猪群产生的粪便的价值。</a:t>
            </a:r>
          </a:p>
          <a:p>
            <a:pPr algn="just">
              <a:lnSpc>
                <a:spcPct val="150000"/>
              </a:lnSpc>
            </a:pPr>
            <a:r>
              <a:rPr lang="zh-CN" altLang="en-US" sz="2400" b="1" kern="100" dirty="0">
                <a:effectLst/>
                <a:latin typeface="+mn-ea"/>
              </a:rPr>
              <a:t>这一成本俗称“断奶猪毛重成本”，它表示断奶仔猪每千克活重所花费的饲养费用。</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16728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1350819"/>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成本核算</a:t>
            </a:r>
            <a:r>
              <a:rPr lang="en-US" altLang="zh-CN" sz="1800" kern="100" dirty="0">
                <a:effectLst/>
                <a:latin typeface="Times New Roman" panose="02020603050405020304" pitchFamily="18" charset="0"/>
                <a:ea typeface="宋体" panose="02010600030101010101" pitchFamily="2" charset="-122"/>
              </a:rPr>
              <a:t> </a:t>
            </a:r>
          </a:p>
          <a:p>
            <a:pPr>
              <a:lnSpc>
                <a:spcPct val="150000"/>
              </a:lnSpc>
              <a:spcBef>
                <a:spcPts val="1000"/>
              </a:spcBef>
            </a:pPr>
            <a:r>
              <a:rPr lang="en-US" altLang="zh-CN" sz="2400" kern="100" dirty="0">
                <a:latin typeface="Times New Roman" panose="02020603050405020304" pitchFamily="18" charset="0"/>
                <a:ea typeface="宋体" panose="02010600030101010101" pitchFamily="2" charset="-122"/>
              </a:rPr>
              <a:t>        </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218882" y="2408910"/>
            <a:ext cx="9401176" cy="3277116"/>
          </a:xfrm>
          <a:prstGeom prst="rect">
            <a:avLst/>
          </a:prstGeom>
          <a:noFill/>
        </p:spPr>
        <p:txBody>
          <a:bodyPr wrap="square">
            <a:spAutoFit/>
          </a:bodyPr>
          <a:lstStyle/>
          <a:p>
            <a:pPr algn="just">
              <a:lnSpc>
                <a:spcPct val="150000"/>
              </a:lnSpc>
            </a:pPr>
            <a:r>
              <a:rPr lang="en-US" altLang="zh-CN" sz="2400" b="1" kern="100" dirty="0">
                <a:effectLst/>
                <a:latin typeface="+mn-ea"/>
              </a:rPr>
              <a:t>3.</a:t>
            </a:r>
            <a:r>
              <a:rPr lang="zh-CN" altLang="en-US" sz="2400" b="1" kern="100" dirty="0">
                <a:effectLst/>
                <a:latin typeface="+mn-ea"/>
              </a:rPr>
              <a:t>育肥猪增重单位成本  育肥猪增重单位成本表示育肥猪每增重</a:t>
            </a:r>
            <a:r>
              <a:rPr lang="en-US" altLang="zh-CN" sz="2400" b="1" kern="100" dirty="0">
                <a:effectLst/>
                <a:latin typeface="+mn-ea"/>
              </a:rPr>
              <a:t>1kg</a:t>
            </a:r>
            <a:r>
              <a:rPr lang="zh-CN" altLang="en-US" sz="2400" b="1" kern="100" dirty="0">
                <a:effectLst/>
                <a:latin typeface="+mn-ea"/>
              </a:rPr>
              <a:t>所耗费的饲养费用。其计算公式如下：</a:t>
            </a:r>
          </a:p>
          <a:p>
            <a:pPr algn="just">
              <a:lnSpc>
                <a:spcPct val="150000"/>
              </a:lnSpc>
            </a:pPr>
            <a:r>
              <a:rPr lang="zh-CN" altLang="en-US" sz="2400" b="1" kern="100" dirty="0">
                <a:effectLst/>
                <a:latin typeface="+mn-ea"/>
              </a:rPr>
              <a:t>育肥猪增重单位成本</a:t>
            </a:r>
            <a:r>
              <a:rPr lang="en-US" altLang="zh-CN" sz="2400" b="1" kern="100" dirty="0">
                <a:effectLst/>
                <a:latin typeface="+mn-ea"/>
              </a:rPr>
              <a:t>=</a:t>
            </a:r>
            <a:r>
              <a:rPr lang="zh-CN" altLang="en-US" sz="2400" b="1" kern="100" dirty="0">
                <a:effectLst/>
                <a:latin typeface="+mn-ea"/>
              </a:rPr>
              <a:t>（猪群饲养费用－猪粪便价值）</a:t>
            </a:r>
            <a:r>
              <a:rPr lang="en-US" altLang="zh-CN" sz="2400" b="1" kern="100" dirty="0">
                <a:effectLst/>
                <a:latin typeface="+mn-ea"/>
              </a:rPr>
              <a:t>÷</a:t>
            </a:r>
            <a:r>
              <a:rPr lang="zh-CN" altLang="en-US" sz="2400" b="1" kern="100" dirty="0">
                <a:effectLst/>
                <a:latin typeface="+mn-ea"/>
              </a:rPr>
              <a:t>猪群增重量</a:t>
            </a:r>
          </a:p>
          <a:p>
            <a:pPr algn="just">
              <a:lnSpc>
                <a:spcPct val="150000"/>
              </a:lnSpc>
            </a:pPr>
            <a:r>
              <a:rPr lang="zh-CN" altLang="en-US" sz="2400" b="1" kern="100" dirty="0">
                <a:effectLst/>
                <a:latin typeface="+mn-ea"/>
              </a:rPr>
              <a:t>猪群增重量</a:t>
            </a:r>
            <a:r>
              <a:rPr lang="en-US" altLang="zh-CN" sz="2400" b="1" kern="100" dirty="0">
                <a:effectLst/>
                <a:latin typeface="+mn-ea"/>
              </a:rPr>
              <a:t>=</a:t>
            </a:r>
            <a:r>
              <a:rPr lang="zh-CN" altLang="en-US" sz="2400" b="1" kern="100" dirty="0">
                <a:effectLst/>
                <a:latin typeface="+mn-ea"/>
              </a:rPr>
              <a:t>猪群期末存栏活重</a:t>
            </a:r>
            <a:r>
              <a:rPr lang="en-US" altLang="zh-CN" sz="2400" b="1" kern="100" dirty="0">
                <a:effectLst/>
                <a:latin typeface="+mn-ea"/>
              </a:rPr>
              <a:t>+</a:t>
            </a:r>
            <a:r>
              <a:rPr lang="zh-CN" altLang="en-US" sz="2400" b="1" kern="100" dirty="0">
                <a:effectLst/>
                <a:latin typeface="+mn-ea"/>
              </a:rPr>
              <a:t>本期离群活重（包括死猪重量）－期初结转及期内转入的活重</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202903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11AE3FC-FD60-42C6-8895-0434D0AF36CB}"/>
              </a:ext>
            </a:extLst>
          </p:cNvPr>
          <p:cNvSpPr/>
          <p:nvPr/>
        </p:nvSpPr>
        <p:spPr>
          <a:xfrm>
            <a:off x="984194" y="1284267"/>
            <a:ext cx="10223612" cy="1350819"/>
          </a:xfrm>
          <a:prstGeom prst="rect">
            <a:avLst/>
          </a:prstGeom>
        </p:spPr>
        <p:txBody>
          <a:bodyPr wrap="square">
            <a:spAutoFit/>
          </a:bodyPr>
          <a:lstStyle/>
          <a:p>
            <a:pPr>
              <a:lnSpc>
                <a:spcPct val="150000"/>
              </a:lnSpc>
              <a:spcBef>
                <a:spcPts val="1000"/>
              </a:spcBef>
            </a:pP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一</a:t>
            </a:r>
            <a:r>
              <a:rPr lang="en-US" altLang="zh-CN" sz="2800" b="1" dirty="0">
                <a:latin typeface="楷体" panose="02010609060101010101" charset="-122"/>
                <a:ea typeface="楷体" panose="02010609060101010101" charset="-122"/>
              </a:rPr>
              <a:t>)</a:t>
            </a:r>
            <a:r>
              <a:rPr lang="zh-CN" altLang="en-US" sz="2800" b="1" dirty="0">
                <a:latin typeface="楷体" panose="02010609060101010101" charset="-122"/>
                <a:ea typeface="楷体" panose="02010609060101010101" charset="-122"/>
              </a:rPr>
              <a:t>成本核算</a:t>
            </a:r>
            <a:r>
              <a:rPr lang="en-US" altLang="zh-CN" sz="1800" kern="100" dirty="0">
                <a:effectLst/>
                <a:latin typeface="Times New Roman" panose="02020603050405020304" pitchFamily="18" charset="0"/>
                <a:ea typeface="宋体" panose="02010600030101010101" pitchFamily="2" charset="-122"/>
              </a:rPr>
              <a:t> </a:t>
            </a:r>
          </a:p>
          <a:p>
            <a:pPr>
              <a:lnSpc>
                <a:spcPct val="150000"/>
              </a:lnSpc>
              <a:spcBef>
                <a:spcPts val="1000"/>
              </a:spcBef>
            </a:pPr>
            <a:r>
              <a:rPr lang="en-US" altLang="zh-CN" sz="2400" kern="100" dirty="0">
                <a:latin typeface="Times New Roman" panose="02020603050405020304" pitchFamily="18" charset="0"/>
                <a:ea typeface="宋体" panose="02010600030101010101" pitchFamily="2" charset="-122"/>
              </a:rPr>
              <a:t>        </a:t>
            </a:r>
            <a:endParaRPr lang="zh-CN" altLang="en-US" sz="2800" dirty="0">
              <a:latin typeface="楷体" panose="02010609060101010101" charset="-122"/>
              <a:ea typeface="楷体" panose="02010609060101010101" charset="-122"/>
            </a:endParaRPr>
          </a:p>
        </p:txBody>
      </p:sp>
      <p:cxnSp>
        <p:nvCxnSpPr>
          <p:cNvPr id="12" name="直接连接符 11">
            <a:extLst>
              <a:ext uri="{FF2B5EF4-FFF2-40B4-BE49-F238E27FC236}">
                <a16:creationId xmlns:a16="http://schemas.microsoft.com/office/drawing/2014/main" xmlns="" id="{8A6E3C3B-4CE2-41F2-8784-570EF1A54FC8}"/>
              </a:ext>
            </a:extLst>
          </p:cNvPr>
          <p:cNvCxnSpPr/>
          <p:nvPr/>
        </p:nvCxnSpPr>
        <p:spPr>
          <a:xfrm flipV="1">
            <a:off x="839463" y="126220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标题 1">
            <a:extLst>
              <a:ext uri="{FF2B5EF4-FFF2-40B4-BE49-F238E27FC236}">
                <a16:creationId xmlns:a16="http://schemas.microsoft.com/office/drawing/2014/main" xmlns="" id="{2491A271-996E-4CB5-AB7A-00DE696911B0}"/>
              </a:ext>
            </a:extLst>
          </p:cNvPr>
          <p:cNvSpPr txBox="1"/>
          <p:nvPr/>
        </p:nvSpPr>
        <p:spPr>
          <a:xfrm>
            <a:off x="880745" y="1596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dirty="0">
                <a:latin typeface="微软雅黑" panose="020B0503020204020204" pitchFamily="34" charset="-122"/>
                <a:ea typeface="微软雅黑" panose="020B0503020204020204" pitchFamily="34" charset="-122"/>
              </a:rPr>
              <a:t>一、成本核算</a:t>
            </a:r>
            <a:endParaRPr lang="en-US" altLang="zh-CN" sz="36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xmlns="" id="{32BF1F0A-96DE-40A2-9A9A-616A03838C17}"/>
              </a:ext>
            </a:extLst>
          </p:cNvPr>
          <p:cNvSpPr txBox="1"/>
          <p:nvPr/>
        </p:nvSpPr>
        <p:spPr>
          <a:xfrm>
            <a:off x="1218882" y="2408910"/>
            <a:ext cx="9401176" cy="3277116"/>
          </a:xfrm>
          <a:prstGeom prst="rect">
            <a:avLst/>
          </a:prstGeom>
          <a:noFill/>
        </p:spPr>
        <p:txBody>
          <a:bodyPr wrap="square">
            <a:spAutoFit/>
          </a:bodyPr>
          <a:lstStyle/>
          <a:p>
            <a:pPr algn="just">
              <a:lnSpc>
                <a:spcPct val="150000"/>
              </a:lnSpc>
            </a:pPr>
            <a:r>
              <a:rPr lang="en-US" altLang="zh-CN" sz="2400" b="1" kern="100" dirty="0">
                <a:effectLst/>
                <a:latin typeface="+mn-ea"/>
              </a:rPr>
              <a:t>4.</a:t>
            </a:r>
            <a:r>
              <a:rPr lang="zh-CN" altLang="en-US" sz="2400" b="1" kern="100" dirty="0">
                <a:effectLst/>
                <a:latin typeface="+mn-ea"/>
              </a:rPr>
              <a:t>育肥猪活重单位成本</a:t>
            </a:r>
          </a:p>
          <a:p>
            <a:pPr algn="just">
              <a:lnSpc>
                <a:spcPct val="150000"/>
              </a:lnSpc>
            </a:pPr>
            <a:r>
              <a:rPr lang="zh-CN" altLang="en-US" sz="2400" b="1" kern="100" dirty="0">
                <a:effectLst/>
                <a:latin typeface="+mn-ea"/>
              </a:rPr>
              <a:t>育肥猪活重单位成本</a:t>
            </a:r>
            <a:r>
              <a:rPr lang="en-US" altLang="zh-CN" sz="2400" b="1" kern="100" dirty="0">
                <a:effectLst/>
                <a:latin typeface="+mn-ea"/>
              </a:rPr>
              <a:t>=</a:t>
            </a:r>
            <a:r>
              <a:rPr lang="zh-CN" altLang="en-US" sz="2400" b="1" kern="100" dirty="0">
                <a:effectLst/>
                <a:latin typeface="+mn-ea"/>
              </a:rPr>
              <a:t>（期初活重总成本</a:t>
            </a:r>
            <a:r>
              <a:rPr lang="en-US" altLang="zh-CN" sz="2400" b="1" kern="100" dirty="0">
                <a:effectLst/>
                <a:latin typeface="+mn-ea"/>
              </a:rPr>
              <a:t>+</a:t>
            </a:r>
            <a:r>
              <a:rPr lang="zh-CN" altLang="en-US" sz="2400" b="1" kern="100" dirty="0">
                <a:effectLst/>
                <a:latin typeface="+mn-ea"/>
              </a:rPr>
              <a:t>本期增重总成本</a:t>
            </a:r>
            <a:r>
              <a:rPr lang="en-US" altLang="zh-CN" sz="2400" b="1" kern="100" dirty="0">
                <a:effectLst/>
                <a:latin typeface="+mn-ea"/>
              </a:rPr>
              <a:t>+</a:t>
            </a:r>
            <a:r>
              <a:rPr lang="zh-CN" altLang="en-US" sz="2400" b="1" kern="100" dirty="0">
                <a:effectLst/>
                <a:latin typeface="+mn-ea"/>
              </a:rPr>
              <a:t>转入总成本－死猪残值）</a:t>
            </a:r>
            <a:r>
              <a:rPr lang="en-US" altLang="zh-CN" sz="2400" b="1" kern="100" dirty="0">
                <a:effectLst/>
                <a:latin typeface="+mn-ea"/>
              </a:rPr>
              <a:t>÷</a:t>
            </a:r>
            <a:r>
              <a:rPr lang="zh-CN" altLang="en-US" sz="2400" b="1" kern="100" dirty="0">
                <a:effectLst/>
                <a:latin typeface="+mn-ea"/>
              </a:rPr>
              <a:t>（期末存栏活重</a:t>
            </a:r>
            <a:r>
              <a:rPr lang="en-US" altLang="zh-CN" sz="2400" b="1" kern="100" dirty="0">
                <a:effectLst/>
                <a:latin typeface="+mn-ea"/>
              </a:rPr>
              <a:t>+</a:t>
            </a:r>
            <a:r>
              <a:rPr lang="zh-CN" altLang="en-US" sz="2400" b="1" kern="100" dirty="0">
                <a:effectLst/>
                <a:latin typeface="+mn-ea"/>
              </a:rPr>
              <a:t>期内离群活猪重）</a:t>
            </a:r>
          </a:p>
          <a:p>
            <a:pPr algn="just">
              <a:lnSpc>
                <a:spcPct val="150000"/>
              </a:lnSpc>
            </a:pPr>
            <a:r>
              <a:rPr lang="zh-CN" altLang="en-US" sz="2400" b="1" kern="100" dirty="0">
                <a:effectLst/>
                <a:latin typeface="+mn-ea"/>
              </a:rPr>
              <a:t>对于育肥猪生产来说，这是一个衡量饲养管理水平的综合指标，能较全面地反映生产管理的好坏，是极为重要的指标。</a:t>
            </a:r>
          </a:p>
          <a:p>
            <a:pPr marL="285750" indent="-285750" algn="just">
              <a:lnSpc>
                <a:spcPct val="150000"/>
              </a:lnSpc>
              <a:buFont typeface="Wingdings" panose="05000000000000000000" pitchFamily="2" charset="2"/>
              <a:buChar char="Ø"/>
            </a:pPr>
            <a:endParaRPr lang="zh-CN" altLang="en-US" sz="2000" dirty="0">
              <a:latin typeface="+mn-ea"/>
            </a:endParaRPr>
          </a:p>
        </p:txBody>
      </p:sp>
    </p:spTree>
    <p:extLst>
      <p:ext uri="{BB962C8B-B14F-4D97-AF65-F5344CB8AC3E}">
        <p14:creationId xmlns:p14="http://schemas.microsoft.com/office/powerpoint/2010/main" val="3513604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OC_GUID" val="{61597699-70f1-4b6a-ab61-0095a58b52b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项目一</Template>
  <TotalTime>1066</TotalTime>
  <Words>1273</Words>
  <Application>Microsoft Office PowerPoint</Application>
  <PresentationFormat>宽屏</PresentationFormat>
  <Paragraphs>100</Paragraphs>
  <Slides>17</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17</vt:i4>
      </vt:variant>
    </vt:vector>
  </HeadingPairs>
  <TitlesOfParts>
    <vt:vector size="29" baseType="lpstr">
      <vt:lpstr>【苹果】迟暮朝朝醉晚灯</vt:lpstr>
      <vt:lpstr>等线</vt:lpstr>
      <vt:lpstr>等线 Light</vt:lpstr>
      <vt:lpstr>方正兰亭超细黑简体</vt:lpstr>
      <vt:lpstr>华文行楷</vt:lpstr>
      <vt:lpstr>楷体</vt:lpstr>
      <vt:lpstr>宋体</vt:lpstr>
      <vt:lpstr>微软雅黑</vt:lpstr>
      <vt:lpstr>Arial</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动物繁殖与改良</dc:title>
  <dc:creator>李 玉丹</dc:creator>
  <cp:lastModifiedBy>FKL</cp:lastModifiedBy>
  <cp:revision>463</cp:revision>
  <dcterms:created xsi:type="dcterms:W3CDTF">2019-09-17T02:06:00Z</dcterms:created>
  <dcterms:modified xsi:type="dcterms:W3CDTF">2021-02-09T08:39:47Z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