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6" r:id="rId2"/>
    <p:sldId id="274" r:id="rId3"/>
    <p:sldId id="540" r:id="rId4"/>
    <p:sldId id="364" r:id="rId5"/>
    <p:sldId id="283" r:id="rId6"/>
    <p:sldId id="541" r:id="rId7"/>
    <p:sldId id="337" r:id="rId8"/>
    <p:sldId id="414" r:id="rId9"/>
    <p:sldId id="341" r:id="rId10"/>
    <p:sldId id="342" r:id="rId11"/>
    <p:sldId id="343" r:id="rId12"/>
    <p:sldId id="282" r:id="rId13"/>
    <p:sldId id="284" r:id="rId14"/>
    <p:sldId id="285" r:id="rId15"/>
    <p:sldId id="346" r:id="rId16"/>
    <p:sldId id="347" r:id="rId17"/>
    <p:sldId id="348" r:id="rId18"/>
    <p:sldId id="286" r:id="rId19"/>
    <p:sldId id="367" r:id="rId20"/>
    <p:sldId id="287" r:id="rId21"/>
    <p:sldId id="33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AE69B1E-4FDE-46DD-A7B7-721F22B0BB04}">
          <p14:sldIdLst>
            <p14:sldId id="266"/>
            <p14:sldId id="274"/>
            <p14:sldId id="540"/>
            <p14:sldId id="364"/>
            <p14:sldId id="283"/>
            <p14:sldId id="541"/>
            <p14:sldId id="337"/>
            <p14:sldId id="414"/>
            <p14:sldId id="341"/>
            <p14:sldId id="342"/>
            <p14:sldId id="343"/>
            <p14:sldId id="282"/>
            <p14:sldId id="284"/>
            <p14:sldId id="285"/>
            <p14:sldId id="346"/>
            <p14:sldId id="347"/>
            <p14:sldId id="348"/>
            <p14:sldId id="286"/>
            <p14:sldId id="367"/>
            <p14:sldId id="287"/>
            <p14:sldId id="332"/>
          </p14:sldIdLst>
        </p14:section>
      </p14:sectionLst>
    </p:ext>
    <p:ext uri="{EFAFB233-063F-42B5-8137-9DF3F51BA10A}">
      <p15:sldGuideLst xmlns:p15="http://schemas.microsoft.com/office/powerpoint/2012/main">
        <p15:guide id="1" orient="horz" pos="2160">
          <p15:clr>
            <a:srgbClr val="A4A3A4"/>
          </p15:clr>
        </p15:guide>
        <p15:guide id="2" pos="38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48" y="412"/>
      </p:cViewPr>
      <p:guideLst>
        <p:guide orient="horz" pos="2160"/>
        <p:guide pos="3801"/>
      </p:guideLst>
    </p:cSldViewPr>
  </p:slideViewPr>
  <p:notesTextViewPr>
    <p:cViewPr>
      <p:scale>
        <a:sx n="100" d="100"/>
        <a:sy n="100" d="100"/>
      </p:scale>
      <p:origin x="0" y="0"/>
    </p:cViewPr>
  </p:notesTextViewPr>
  <p:sorterViewPr>
    <p:cViewPr>
      <p:scale>
        <a:sx n="100" d="100"/>
        <a:sy n="100" d="100"/>
      </p:scale>
      <p:origin x="0" y="-2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D97F8A1-1665-4E9C-ABC2-420401C407F7}" type="doc">
      <dgm:prSet loTypeId="urn:microsoft.com/office/officeart/2005/8/layout/vList2#2" loCatId="list" qsTypeId="urn:microsoft.com/office/officeart/2005/8/quickstyle/simple3#5" qsCatId="simple" csTypeId="urn:microsoft.com/office/officeart/2005/8/colors/accent1_2#6" csCatId="accent1"/>
      <dgm:spPr/>
      <dgm:t>
        <a:bodyPr/>
        <a:lstStyle/>
        <a:p>
          <a:endParaRPr lang="zh-CN" altLang="en-US"/>
        </a:p>
      </dgm:t>
    </dgm:pt>
    <dgm:pt modelId="{4FEDF280-4600-4312-BDD5-C9D17E165733}">
      <dgm:prSet phldr="0" custT="1"/>
      <dgm:spPr/>
      <dgm:t>
        <a:bodyPr vert="horz" wrap="square"/>
        <a:lstStyle/>
        <a:p>
          <a:pPr>
            <a:lnSpc>
              <a:spcPct val="100000"/>
            </a:lnSpc>
            <a:spcBef>
              <a:spcPct val="0"/>
            </a:spcBef>
            <a:spcAft>
              <a:spcPct val="35000"/>
            </a:spcAft>
          </a:pPr>
          <a:r>
            <a:rPr lang="zh-CN" sz="2800" b="1">
              <a:latin typeface="微软雅黑" panose="020B0503020204020204" pitchFamily="34" charset="-122"/>
              <a:ea typeface="微软雅黑" panose="020B0503020204020204" pitchFamily="34" charset="-122"/>
            </a:rPr>
            <a:t>猪繁殖上的应用</a:t>
          </a:r>
          <a:endParaRPr lang="zh-CN" sz="2800" b="1" dirty="0">
            <a:latin typeface="微软雅黑" panose="020B0503020204020204" pitchFamily="34" charset="-122"/>
            <a:ea typeface="微软雅黑" panose="020B0503020204020204" pitchFamily="34" charset="-122"/>
          </a:endParaRPr>
        </a:p>
      </dgm:t>
    </dgm:pt>
    <dgm:pt modelId="{93F4D3AF-EC36-412F-BEFA-60FF3FD6DF5F}" type="parTrans" cxnId="{15F4E3E2-E63C-4D4E-9C19-0B28427A7C4C}">
      <dgm:prSet/>
      <dgm:spPr/>
      <dgm:t>
        <a:bodyPr/>
        <a:lstStyle/>
        <a:p>
          <a:endParaRPr lang="zh-CN" altLang="en-US">
            <a:solidFill>
              <a:schemeClr val="tx1"/>
            </a:solidFill>
          </a:endParaRPr>
        </a:p>
      </dgm:t>
    </dgm:pt>
    <dgm:pt modelId="{E2DF9124-9550-4D6B-BC00-BED468572B7F}" type="sibTrans" cxnId="{15F4E3E2-E63C-4D4E-9C19-0B28427A7C4C}">
      <dgm:prSet/>
      <dgm:spPr/>
      <dgm:t>
        <a:bodyPr/>
        <a:lstStyle/>
        <a:p>
          <a:endParaRPr lang="zh-CN" altLang="en-US">
            <a:solidFill>
              <a:schemeClr val="tx1"/>
            </a:solidFill>
          </a:endParaRPr>
        </a:p>
      </dgm:t>
    </dgm:pt>
    <dgm:pt modelId="{0691A64B-ADC7-4174-BCC9-38784105A1F4}">
      <dgm:prSet phldr="0" custT="1"/>
      <dgm:spPr/>
      <dgm:t>
        <a:bodyPr vert="horz" wrap="square"/>
        <a:lstStyle/>
        <a:p>
          <a:pPr>
            <a:lnSpc>
              <a:spcPct val="100000"/>
            </a:lnSpc>
            <a:spcBef>
              <a:spcPct val="0"/>
            </a:spcBef>
            <a:spcAft>
              <a:spcPct val="20000"/>
            </a:spcAft>
          </a:pPr>
          <a:r>
            <a:rPr lang="zh-CN" sz="2200" b="1" kern="1200" dirty="0">
              <a:solidFill>
                <a:srgbClr val="002060"/>
              </a:solidFill>
            </a:rPr>
            <a:t>提高母猪情期受胎率、产仔数</a:t>
          </a:r>
          <a:r>
            <a:rPr lang="zh-CN" sz="2200" b="1" kern="1200" dirty="0"/>
            <a:t>：</a:t>
          </a:r>
          <a:r>
            <a:rPr lang="zh-CN" sz="2200" kern="1200" dirty="0">
              <a:latin typeface="华文楷体" panose="02010600040101010101" pitchFamily="2" charset="-122"/>
              <a:ea typeface="华文楷体" panose="02010600040101010101" pitchFamily="2" charset="-122"/>
            </a:rPr>
            <a:t>母猪在</a:t>
          </a:r>
          <a:r>
            <a:rPr lang="zh-CN" sz="2200" b="1" kern="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发情的第</a:t>
          </a:r>
          <a:r>
            <a:rPr lang="en-US" sz="2200" b="1" kern="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sz="2200" b="1" kern="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天下午</a:t>
          </a:r>
          <a:r>
            <a:rPr lang="zh-CN" sz="2200" kern="1200" dirty="0">
              <a:latin typeface="华文楷体" panose="02010600040101010101" pitchFamily="2" charset="-122"/>
              <a:ea typeface="华文楷体" panose="02010600040101010101" pitchFamily="2" charset="-122"/>
            </a:rPr>
            <a:t>肌注</a:t>
          </a:r>
          <a:r>
            <a:rPr lang="en-US" sz="2200" kern="1200" dirty="0">
              <a:latin typeface="华文楷体" panose="02010600040101010101" pitchFamily="2" charset="-122"/>
              <a:ea typeface="华文楷体" panose="02010600040101010101" pitchFamily="2" charset="-122"/>
            </a:rPr>
            <a:t>25</a:t>
          </a:r>
          <a:r>
            <a:rPr lang="zh-CN" sz="2200" kern="1200" dirty="0">
              <a:latin typeface="华文楷体" panose="02010600040101010101" pitchFamily="2" charset="-122"/>
              <a:ea typeface="华文楷体" panose="02010600040101010101" pitchFamily="2" charset="-122"/>
            </a:rPr>
            <a:t>～</a:t>
          </a:r>
          <a:r>
            <a:rPr lang="en-US" sz="2200" kern="1200" dirty="0">
              <a:latin typeface="华文楷体" panose="02010600040101010101" pitchFamily="2" charset="-122"/>
              <a:ea typeface="华文楷体" panose="02010600040101010101" pitchFamily="2" charset="-122"/>
            </a:rPr>
            <a:t>50μg</a:t>
          </a:r>
          <a:endParaRPr lang="zh-CN" sz="2200" kern="1200" dirty="0">
            <a:latin typeface="华文楷体" panose="02010600040101010101" pitchFamily="2" charset="-122"/>
            <a:ea typeface="华文楷体" panose="02010600040101010101" pitchFamily="2" charset="-122"/>
          </a:endParaRPr>
        </a:p>
      </dgm:t>
    </dgm:pt>
    <dgm:pt modelId="{FC9B8CE2-F27E-421A-86B5-89240007D42D}" type="parTrans" cxnId="{ED450CB6-5853-48B0-BB73-AED5B3E34C9B}">
      <dgm:prSet/>
      <dgm:spPr/>
      <dgm:t>
        <a:bodyPr/>
        <a:lstStyle/>
        <a:p>
          <a:endParaRPr lang="zh-CN" altLang="en-US">
            <a:solidFill>
              <a:schemeClr val="tx1"/>
            </a:solidFill>
          </a:endParaRPr>
        </a:p>
      </dgm:t>
    </dgm:pt>
    <dgm:pt modelId="{A4FA6ABF-41EF-4ADB-B7C7-19C2843325F8}" type="sibTrans" cxnId="{ED450CB6-5853-48B0-BB73-AED5B3E34C9B}">
      <dgm:prSet/>
      <dgm:spPr/>
      <dgm:t>
        <a:bodyPr/>
        <a:lstStyle/>
        <a:p>
          <a:endParaRPr lang="zh-CN" altLang="en-US">
            <a:solidFill>
              <a:schemeClr val="tx1"/>
            </a:solidFill>
          </a:endParaRPr>
        </a:p>
      </dgm:t>
    </dgm:pt>
    <dgm:pt modelId="{93F14832-BE74-4B65-B418-3F3A8C894C19}">
      <dgm:prSet phldr="0" custT="1"/>
      <dgm:spPr/>
      <dgm:t>
        <a:bodyPr vert="horz" wrap="square"/>
        <a:lstStyle/>
        <a:p>
          <a:pPr>
            <a:lnSpc>
              <a:spcPct val="100000"/>
            </a:lnSpc>
            <a:spcBef>
              <a:spcPct val="0"/>
            </a:spcBef>
            <a:spcAft>
              <a:spcPct val="20000"/>
            </a:spcAft>
          </a:pPr>
          <a:r>
            <a:rPr lang="zh-CN" sz="2200" b="1" kern="1200" dirty="0">
              <a:solidFill>
                <a:srgbClr val="002060"/>
              </a:solidFill>
              <a:latin typeface="Gill Sans MT" panose="020B0502020104020203"/>
              <a:ea typeface="华文中宋" panose="02010600040101010101" pitchFamily="2" charset="-122"/>
              <a:cs typeface="+mn-cs"/>
            </a:rPr>
            <a:t>公猪性欲不强，</a:t>
          </a:r>
          <a:r>
            <a:rPr lang="zh-CN" sz="2200" b="1" kern="1200" dirty="0">
              <a:solidFill>
                <a:srgbClr val="FF0000"/>
              </a:solidFill>
              <a:latin typeface="华文楷体" panose="02010600040101010101" pitchFamily="2" charset="-122"/>
              <a:ea typeface="华文楷体" panose="02010600040101010101" pitchFamily="2" charset="-122"/>
              <a:cs typeface="+mn-cs"/>
            </a:rPr>
            <a:t>每天</a:t>
          </a:r>
          <a:r>
            <a:rPr lang="zh-CN" sz="2200" kern="1200" dirty="0">
              <a:latin typeface="华文楷体" panose="02010600040101010101" pitchFamily="2" charset="-122"/>
              <a:ea typeface="华文楷体" panose="02010600040101010101" pitchFamily="2" charset="-122"/>
              <a:cs typeface="+mn-cs"/>
            </a:rPr>
            <a:t>用</a:t>
          </a:r>
          <a:r>
            <a:rPr lang="en-US" sz="2200" kern="1200" dirty="0">
              <a:latin typeface="华文楷体" panose="02010600040101010101" pitchFamily="2" charset="-122"/>
              <a:ea typeface="华文楷体" panose="02010600040101010101" pitchFamily="2" charset="-122"/>
              <a:cs typeface="+mn-cs"/>
            </a:rPr>
            <a:t>25μg</a:t>
          </a:r>
          <a:r>
            <a:rPr lang="zh-CN" sz="2200" kern="1200" dirty="0">
              <a:latin typeface="华文楷体" panose="02010600040101010101" pitchFamily="2" charset="-122"/>
              <a:ea typeface="华文楷体" panose="02010600040101010101" pitchFamily="2" charset="-122"/>
              <a:cs typeface="+mn-cs"/>
            </a:rPr>
            <a:t>，连用</a:t>
          </a:r>
          <a:r>
            <a:rPr lang="en-US" sz="2200" kern="1200" dirty="0">
              <a:latin typeface="华文楷体" panose="02010600040101010101" pitchFamily="2" charset="-122"/>
              <a:ea typeface="华文楷体" panose="02010600040101010101" pitchFamily="2" charset="-122"/>
              <a:cs typeface="+mn-cs"/>
            </a:rPr>
            <a:t>3</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5</a:t>
          </a:r>
          <a:r>
            <a:rPr lang="zh-CN" sz="2200" kern="1200" dirty="0">
              <a:latin typeface="华文楷体" panose="02010600040101010101" pitchFamily="2" charset="-122"/>
              <a:ea typeface="华文楷体" panose="02010600040101010101" pitchFamily="2" charset="-122"/>
              <a:cs typeface="+mn-cs"/>
            </a:rPr>
            <a:t>天。</a:t>
          </a:r>
          <a:endParaRPr sz="5100"/>
        </a:p>
      </dgm:t>
    </dgm:pt>
    <dgm:pt modelId="{E2752DF0-8694-4475-8BF7-B47BDA94629B}" type="parTrans" cxnId="{0F3836A8-16B2-46EE-AA5F-4D066E76D443}">
      <dgm:prSet/>
      <dgm:spPr/>
    </dgm:pt>
    <dgm:pt modelId="{9D1B303B-CFEE-4FC1-AF97-4F60B2AB03E8}" type="sibTrans" cxnId="{0F3836A8-16B2-46EE-AA5F-4D066E76D443}">
      <dgm:prSet/>
      <dgm:spPr/>
    </dgm:pt>
    <dgm:pt modelId="{5CED7EDC-590E-4F0E-9D1F-8ACACEC4DF41}">
      <dgm:prSet phldr="0" custT="1"/>
      <dgm:spPr/>
      <dgm:t>
        <a:bodyPr vert="horz" wrap="square"/>
        <a:lstStyle/>
        <a:p>
          <a:pPr>
            <a:lnSpc>
              <a:spcPct val="100000"/>
            </a:lnSpc>
            <a:spcBef>
              <a:spcPct val="0"/>
            </a:spcBef>
            <a:spcAft>
              <a:spcPct val="35000"/>
            </a:spcAft>
          </a:pPr>
          <a:r>
            <a:rPr lang="zh-CN" sz="2800" b="1" dirty="0">
              <a:latin typeface="微软雅黑" panose="020B0503020204020204" pitchFamily="34" charset="-122"/>
              <a:ea typeface="微软雅黑" panose="020B0503020204020204" pitchFamily="34" charset="-122"/>
            </a:rPr>
            <a:t>羊繁殖上的应用</a:t>
          </a:r>
          <a:endParaRPr sz="2800"/>
        </a:p>
      </dgm:t>
    </dgm:pt>
    <dgm:pt modelId="{C3C6A0AC-C79F-4528-9137-55236C7C2975}" type="parTrans" cxnId="{253BAAAA-AC6C-4AA3-B7F1-2A084C9D638C}">
      <dgm:prSet/>
      <dgm:spPr/>
      <dgm:t>
        <a:bodyPr/>
        <a:lstStyle/>
        <a:p>
          <a:endParaRPr lang="zh-CN" altLang="en-US">
            <a:solidFill>
              <a:schemeClr val="tx1"/>
            </a:solidFill>
          </a:endParaRPr>
        </a:p>
      </dgm:t>
    </dgm:pt>
    <dgm:pt modelId="{1F1B825F-F9CF-4FBD-A718-39E03C78A550}" type="sibTrans" cxnId="{253BAAAA-AC6C-4AA3-B7F1-2A084C9D638C}">
      <dgm:prSet/>
      <dgm:spPr/>
      <dgm:t>
        <a:bodyPr/>
        <a:lstStyle/>
        <a:p>
          <a:endParaRPr lang="zh-CN" altLang="en-US">
            <a:solidFill>
              <a:schemeClr val="tx1"/>
            </a:solidFill>
          </a:endParaRPr>
        </a:p>
      </dgm:t>
    </dgm:pt>
    <dgm:pt modelId="{066BAF48-D08D-46EB-B790-C4BA2F8DF0CB}">
      <dgm:prSet phldr="0" custT="1"/>
      <dgm:spPr/>
      <dgm:t>
        <a:bodyPr vert="horz" wrap="square"/>
        <a:lstStyle/>
        <a:p>
          <a:pPr>
            <a:lnSpc>
              <a:spcPct val="100000"/>
            </a:lnSpc>
            <a:spcBef>
              <a:spcPct val="0"/>
            </a:spcBef>
            <a:spcAft>
              <a:spcPct val="20000"/>
            </a:spcAft>
          </a:pPr>
          <a:r>
            <a:rPr lang="zh-CN" sz="2200" b="1" kern="1200" dirty="0">
              <a:solidFill>
                <a:srgbClr val="002060"/>
              </a:solidFill>
              <a:latin typeface="Gill Sans MT" panose="020B0502020104020203"/>
              <a:ea typeface="华文中宋" panose="02010600040101010101" pitchFamily="2" charset="-122"/>
              <a:sym typeface="+mn-ea"/>
            </a:rPr>
            <a:t>山羊双胎率明显增加，绵羊增加产仔数量：</a:t>
          </a:r>
          <a:r>
            <a:rPr lang="zh-CN" sz="2200" kern="1200" dirty="0">
              <a:latin typeface="华文楷体" panose="02010600040101010101" pitchFamily="2" charset="-122"/>
              <a:ea typeface="华文楷体" panose="02010600040101010101" pitchFamily="2" charset="-122"/>
              <a:cs typeface="+mn-cs"/>
            </a:rPr>
            <a:t>母羊正常</a:t>
          </a:r>
          <a:r>
            <a:rPr lang="zh-CN" sz="2200" b="1" kern="1200" dirty="0">
              <a:solidFill>
                <a:srgbClr val="FF0000"/>
              </a:solidFill>
              <a:latin typeface="华文楷体" panose="02010600040101010101" pitchFamily="2" charset="-122"/>
              <a:ea typeface="华文楷体" panose="02010600040101010101" pitchFamily="2" charset="-122"/>
              <a:cs typeface="+mn-cs"/>
            </a:rPr>
            <a:t>发情后，立即</a:t>
          </a:r>
          <a:r>
            <a:rPr lang="zh-CN" sz="2200" kern="1200" dirty="0">
              <a:latin typeface="华文楷体" panose="02010600040101010101" pitchFamily="2" charset="-122"/>
              <a:ea typeface="华文楷体" panose="02010600040101010101" pitchFamily="2" charset="-122"/>
              <a:cs typeface="+mn-cs"/>
            </a:rPr>
            <a:t>肌注本品</a:t>
          </a:r>
          <a:r>
            <a:rPr lang="en-US" sz="2200" kern="1200" dirty="0">
              <a:latin typeface="华文楷体" panose="02010600040101010101" pitchFamily="2" charset="-122"/>
              <a:ea typeface="华文楷体" panose="02010600040101010101" pitchFamily="2" charset="-122"/>
              <a:cs typeface="+mn-cs"/>
            </a:rPr>
            <a:t>5</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10μg</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4</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6</a:t>
          </a:r>
          <a:r>
            <a:rPr lang="zh-CN" sz="2200" kern="1200" dirty="0">
              <a:latin typeface="华文楷体" panose="02010600040101010101" pitchFamily="2" charset="-122"/>
              <a:ea typeface="华文楷体" panose="02010600040101010101" pitchFamily="2" charset="-122"/>
              <a:cs typeface="+mn-cs"/>
            </a:rPr>
            <a:t>小时后即配种。</a:t>
          </a:r>
          <a:endParaRPr sz="5100"/>
        </a:p>
      </dgm:t>
    </dgm:pt>
    <dgm:pt modelId="{663615C4-AE26-4AD4-B2F7-5271DFAD5CC3}" type="parTrans" cxnId="{FE192DFA-49AF-4DB8-AD8D-BE0FB1BDD9D9}">
      <dgm:prSet/>
      <dgm:spPr/>
      <dgm:t>
        <a:bodyPr/>
        <a:lstStyle/>
        <a:p>
          <a:endParaRPr lang="zh-CN" altLang="en-US">
            <a:solidFill>
              <a:schemeClr val="tx1"/>
            </a:solidFill>
          </a:endParaRPr>
        </a:p>
      </dgm:t>
    </dgm:pt>
    <dgm:pt modelId="{C8765645-375F-4D66-8A9B-6C7248F827D9}" type="sibTrans" cxnId="{FE192DFA-49AF-4DB8-AD8D-BE0FB1BDD9D9}">
      <dgm:prSet/>
      <dgm:spPr/>
      <dgm:t>
        <a:bodyPr/>
        <a:lstStyle/>
        <a:p>
          <a:endParaRPr lang="zh-CN" altLang="en-US">
            <a:solidFill>
              <a:schemeClr val="tx1"/>
            </a:solidFill>
          </a:endParaRPr>
        </a:p>
      </dgm:t>
    </dgm:pt>
    <dgm:pt modelId="{7BC9B69A-740A-4BBC-B516-388CFFE60E3F}">
      <dgm:prSet phldr="0" custT="1"/>
      <dgm:spPr/>
      <dgm:t>
        <a:bodyPr vert="horz" wrap="square"/>
        <a:lstStyle/>
        <a:p>
          <a:pPr>
            <a:lnSpc>
              <a:spcPct val="100000"/>
            </a:lnSpc>
            <a:spcBef>
              <a:spcPct val="0"/>
            </a:spcBef>
            <a:spcAft>
              <a:spcPct val="35000"/>
            </a:spcAft>
          </a:pPr>
          <a:r>
            <a:rPr lang="zh-CN" altLang="en-US" sz="2800" b="1" kern="1200">
              <a:latin typeface="微软雅黑" panose="020B0503020204020204" pitchFamily="34" charset="-122"/>
              <a:ea typeface="微软雅黑" panose="020B0503020204020204" pitchFamily="34" charset="-122"/>
              <a:cs typeface="+mn-cs"/>
            </a:rPr>
            <a:t>其它</a:t>
          </a:r>
          <a:r>
            <a:rPr lang="zh-CN" sz="2800" b="1" kern="1200">
              <a:latin typeface="微软雅黑" panose="020B0503020204020204" pitchFamily="34" charset="-122"/>
              <a:ea typeface="微软雅黑" panose="020B0503020204020204" pitchFamily="34" charset="-122"/>
              <a:cs typeface="+mn-cs"/>
            </a:rPr>
            <a:t>家畜</a:t>
          </a:r>
          <a:r>
            <a:rPr lang="zh-CN" altLang="en-US" sz="2800" b="1" kern="1200">
              <a:latin typeface="微软雅黑" panose="020B0503020204020204" pitchFamily="34" charset="-122"/>
              <a:ea typeface="微软雅黑" panose="020B0503020204020204" pitchFamily="34" charset="-122"/>
              <a:cs typeface="+mn-cs"/>
            </a:rPr>
            <a:t>上的应用</a:t>
          </a:r>
          <a:endParaRPr lang="zh-CN" altLang="en-US" sz="2800" b="1" kern="1200" dirty="0">
            <a:latin typeface="微软雅黑" panose="020B0503020204020204" pitchFamily="34" charset="-122"/>
            <a:ea typeface="微软雅黑" panose="020B0503020204020204" pitchFamily="34" charset="-122"/>
            <a:cs typeface="+mn-cs"/>
          </a:endParaRPr>
        </a:p>
      </dgm:t>
    </dgm:pt>
    <dgm:pt modelId="{E053079A-9D1A-46CB-9F09-FF8E3C8208AC}" type="parTrans" cxnId="{B77BFF85-AD5F-4D12-8379-6600DF28E9FE}">
      <dgm:prSet/>
      <dgm:spPr/>
      <dgm:t>
        <a:bodyPr/>
        <a:lstStyle/>
        <a:p>
          <a:endParaRPr lang="zh-CN" altLang="en-US">
            <a:solidFill>
              <a:schemeClr val="tx1"/>
            </a:solidFill>
          </a:endParaRPr>
        </a:p>
      </dgm:t>
    </dgm:pt>
    <dgm:pt modelId="{5976889E-DB23-4DF8-A777-3560D9E0D98D}" type="sibTrans" cxnId="{B77BFF85-AD5F-4D12-8379-6600DF28E9FE}">
      <dgm:prSet/>
      <dgm:spPr/>
      <dgm:t>
        <a:bodyPr/>
        <a:lstStyle/>
        <a:p>
          <a:endParaRPr lang="zh-CN" altLang="en-US">
            <a:solidFill>
              <a:schemeClr val="tx1"/>
            </a:solidFill>
          </a:endParaRPr>
        </a:p>
      </dgm:t>
    </dgm:pt>
    <dgm:pt modelId="{F07B3884-EA14-46B5-BCD9-802D5C599A8E}">
      <dgm:prSet phldr="0" custT="1"/>
      <dgm:spPr/>
      <dgm:t>
        <a:bodyPr vert="horz" wrap="square"/>
        <a:lstStyle/>
        <a:p>
          <a:pPr>
            <a:lnSpc>
              <a:spcPct val="100000"/>
            </a:lnSpc>
            <a:spcBef>
              <a:spcPct val="0"/>
            </a:spcBef>
            <a:spcAft>
              <a:spcPct val="20000"/>
            </a:spcAft>
          </a:pPr>
          <a:r>
            <a:rPr lang="zh-CN" sz="2200" b="1" kern="1200" dirty="0">
              <a:solidFill>
                <a:srgbClr val="002060"/>
              </a:solidFill>
              <a:latin typeface="Gill Sans MT" panose="020B0502020104020203"/>
              <a:ea typeface="华文中宋" panose="02010600040101010101" pitchFamily="2" charset="-122"/>
              <a:cs typeface="+mn-cs"/>
            </a:rPr>
            <a:t>提高受胎率和产仔数</a:t>
          </a:r>
          <a:r>
            <a:rPr lang="zh-CN" sz="2200" kern="1200" dirty="0"/>
            <a:t>，</a:t>
          </a:r>
          <a:r>
            <a:rPr lang="zh-CN" sz="2200" b="1" kern="1200" dirty="0">
              <a:solidFill>
                <a:srgbClr val="FF0000"/>
              </a:solidFill>
              <a:latin typeface="华文楷体" panose="02010600040101010101" pitchFamily="2" charset="-122"/>
              <a:ea typeface="华文楷体" panose="02010600040101010101" pitchFamily="2" charset="-122"/>
              <a:cs typeface="+mn-cs"/>
            </a:rPr>
            <a:t>配种同时或配种前数小时</a:t>
          </a:r>
          <a:r>
            <a:rPr lang="zh-CN" sz="2200" kern="1200" dirty="0">
              <a:latin typeface="华文楷体" panose="02010600040101010101" pitchFamily="2" charset="-122"/>
              <a:ea typeface="华文楷体" panose="02010600040101010101" pitchFamily="2" charset="-122"/>
              <a:cs typeface="+mn-cs"/>
            </a:rPr>
            <a:t>肌注：鹿</a:t>
          </a:r>
          <a:r>
            <a:rPr lang="en-US" sz="2200" kern="1200" dirty="0">
              <a:latin typeface="华文楷体" panose="02010600040101010101" pitchFamily="2" charset="-122"/>
              <a:ea typeface="华文楷体" panose="02010600040101010101" pitchFamily="2" charset="-122"/>
              <a:cs typeface="+mn-cs"/>
            </a:rPr>
            <a:t>15μg/</a:t>
          </a:r>
          <a:r>
            <a:rPr lang="zh-CN" sz="2200" kern="1200" dirty="0">
              <a:latin typeface="华文楷体" panose="02010600040101010101" pitchFamily="2" charset="-122"/>
              <a:ea typeface="华文楷体" panose="02010600040101010101" pitchFamily="2" charset="-122"/>
              <a:cs typeface="+mn-cs"/>
            </a:rPr>
            <a:t>头、兔</a:t>
          </a:r>
          <a:r>
            <a:rPr lang="en-US" sz="2200" kern="1200" dirty="0">
              <a:latin typeface="华文楷体" panose="02010600040101010101" pitchFamily="2" charset="-122"/>
              <a:ea typeface="华文楷体" panose="02010600040101010101" pitchFamily="2" charset="-122"/>
              <a:cs typeface="+mn-cs"/>
            </a:rPr>
            <a:t>0.2</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0.5μg/</a:t>
          </a:r>
          <a:r>
            <a:rPr lang="zh-CN" sz="2200" kern="1200" dirty="0">
              <a:latin typeface="华文楷体" panose="02010600040101010101" pitchFamily="2" charset="-122"/>
              <a:ea typeface="华文楷体" panose="02010600040101010101" pitchFamily="2" charset="-122"/>
              <a:cs typeface="+mn-cs"/>
            </a:rPr>
            <a:t>头、犬狐</a:t>
          </a:r>
          <a:r>
            <a:rPr lang="en-US" sz="2200" kern="1200" dirty="0">
              <a:latin typeface="华文楷体" panose="02010600040101010101" pitchFamily="2" charset="-122"/>
              <a:ea typeface="华文楷体" panose="02010600040101010101" pitchFamily="2" charset="-122"/>
              <a:cs typeface="+mn-cs"/>
            </a:rPr>
            <a:t>15μg/</a:t>
          </a:r>
          <a:r>
            <a:rPr lang="zh-CN" sz="2200" kern="1200" dirty="0">
              <a:latin typeface="华文楷体" panose="02010600040101010101" pitchFamily="2" charset="-122"/>
              <a:ea typeface="华文楷体" panose="02010600040101010101" pitchFamily="2" charset="-122"/>
              <a:cs typeface="+mn-cs"/>
            </a:rPr>
            <a:t>头、皮用兽</a:t>
          </a:r>
          <a:r>
            <a:rPr lang="en-US" sz="2200" kern="1200" dirty="0">
              <a:latin typeface="华文楷体" panose="02010600040101010101" pitchFamily="2" charset="-122"/>
              <a:ea typeface="华文楷体" panose="02010600040101010101" pitchFamily="2" charset="-122"/>
              <a:cs typeface="+mn-cs"/>
            </a:rPr>
            <a:t>5μg/</a:t>
          </a:r>
          <a:r>
            <a:rPr lang="zh-CN" sz="2200" kern="1200" dirty="0">
              <a:latin typeface="华文楷体" panose="02010600040101010101" pitchFamily="2" charset="-122"/>
              <a:ea typeface="华文楷体" panose="02010600040101010101" pitchFamily="2" charset="-122"/>
              <a:cs typeface="+mn-cs"/>
            </a:rPr>
            <a:t>头。</a:t>
          </a:r>
          <a:endParaRPr sz="5100"/>
        </a:p>
      </dgm:t>
    </dgm:pt>
    <dgm:pt modelId="{25E1F564-CA99-4099-A46F-82DFE05442B2}" type="parTrans" cxnId="{DB50DDEF-C072-4DCD-BE74-6C2F8ADAAA88}">
      <dgm:prSet/>
      <dgm:spPr/>
      <dgm:t>
        <a:bodyPr/>
        <a:lstStyle/>
        <a:p>
          <a:endParaRPr lang="zh-CN" altLang="en-US">
            <a:solidFill>
              <a:schemeClr val="tx1"/>
            </a:solidFill>
          </a:endParaRPr>
        </a:p>
      </dgm:t>
    </dgm:pt>
    <dgm:pt modelId="{7CEE0A36-CA39-4BB3-8EB8-DD30CD0A5BDE}" type="sibTrans" cxnId="{DB50DDEF-C072-4DCD-BE74-6C2F8ADAAA88}">
      <dgm:prSet/>
      <dgm:spPr/>
      <dgm:t>
        <a:bodyPr/>
        <a:lstStyle/>
        <a:p>
          <a:endParaRPr lang="zh-CN" altLang="en-US">
            <a:solidFill>
              <a:schemeClr val="tx1"/>
            </a:solidFill>
          </a:endParaRPr>
        </a:p>
      </dgm:t>
    </dgm:pt>
    <dgm:pt modelId="{AEE34B26-03B4-4975-8BFE-BEC34F307AC5}" type="pres">
      <dgm:prSet presAssocID="{FD97F8A1-1665-4E9C-ABC2-420401C407F7}" presName="linear" presStyleCnt="0">
        <dgm:presLayoutVars>
          <dgm:animLvl val="lvl"/>
          <dgm:resizeHandles val="exact"/>
        </dgm:presLayoutVars>
      </dgm:prSet>
      <dgm:spPr/>
    </dgm:pt>
    <dgm:pt modelId="{DF7772BA-86C9-43E3-A759-BD1DACF067B4}" type="pres">
      <dgm:prSet presAssocID="{4FEDF280-4600-4312-BDD5-C9D17E165733}" presName="parentText" presStyleLbl="node1" presStyleIdx="0" presStyleCnt="3">
        <dgm:presLayoutVars>
          <dgm:chMax val="0"/>
          <dgm:bulletEnabled val="1"/>
        </dgm:presLayoutVars>
      </dgm:prSet>
      <dgm:spPr/>
    </dgm:pt>
    <dgm:pt modelId="{865F8F8E-9F58-41D8-AB5B-E9D224E7D4C6}" type="pres">
      <dgm:prSet presAssocID="{4FEDF280-4600-4312-BDD5-C9D17E165733}" presName="childText" presStyleLbl="revTx" presStyleIdx="0" presStyleCnt="3">
        <dgm:presLayoutVars>
          <dgm:bulletEnabled val="1"/>
        </dgm:presLayoutVars>
      </dgm:prSet>
      <dgm:spPr/>
    </dgm:pt>
    <dgm:pt modelId="{F66DB409-0450-460A-9F84-AA3C9A1EAAD5}" type="pres">
      <dgm:prSet presAssocID="{5CED7EDC-590E-4F0E-9D1F-8ACACEC4DF41}" presName="parentText" presStyleLbl="node1" presStyleIdx="1" presStyleCnt="3">
        <dgm:presLayoutVars>
          <dgm:chMax val="0"/>
          <dgm:bulletEnabled val="1"/>
        </dgm:presLayoutVars>
      </dgm:prSet>
      <dgm:spPr/>
    </dgm:pt>
    <dgm:pt modelId="{A0EF7AD5-9B88-4511-BD5F-080F3D16D61C}" type="pres">
      <dgm:prSet presAssocID="{5CED7EDC-590E-4F0E-9D1F-8ACACEC4DF41}" presName="childText" presStyleLbl="revTx" presStyleIdx="1" presStyleCnt="3">
        <dgm:presLayoutVars>
          <dgm:bulletEnabled val="1"/>
        </dgm:presLayoutVars>
      </dgm:prSet>
      <dgm:spPr/>
    </dgm:pt>
    <dgm:pt modelId="{3EA657DE-7E20-4A88-B3D6-B23EC9F2D9C8}" type="pres">
      <dgm:prSet presAssocID="{7BC9B69A-740A-4BBC-B516-388CFFE60E3F}" presName="parentText" presStyleLbl="node1" presStyleIdx="2" presStyleCnt="3">
        <dgm:presLayoutVars>
          <dgm:chMax val="0"/>
          <dgm:bulletEnabled val="1"/>
        </dgm:presLayoutVars>
      </dgm:prSet>
      <dgm:spPr/>
    </dgm:pt>
    <dgm:pt modelId="{B04FBAD5-84F5-48AE-B5E8-06B789489839}" type="pres">
      <dgm:prSet presAssocID="{7BC9B69A-740A-4BBC-B516-388CFFE60E3F}" presName="childText" presStyleLbl="revTx" presStyleIdx="2" presStyleCnt="3">
        <dgm:presLayoutVars>
          <dgm:bulletEnabled val="1"/>
        </dgm:presLayoutVars>
      </dgm:prSet>
      <dgm:spPr/>
    </dgm:pt>
  </dgm:ptLst>
  <dgm:cxnLst>
    <dgm:cxn modelId="{FE4FA448-144B-4AF6-940A-7BE0AA37C3E5}" type="presOf" srcId="{0691A64B-ADC7-4174-BCC9-38784105A1F4}" destId="{865F8F8E-9F58-41D8-AB5B-E9D224E7D4C6}" srcOrd="0" destOrd="0" presId="urn:microsoft.com/office/officeart/2005/8/layout/vList2#2"/>
    <dgm:cxn modelId="{B77BFF85-AD5F-4D12-8379-6600DF28E9FE}" srcId="{FD97F8A1-1665-4E9C-ABC2-420401C407F7}" destId="{7BC9B69A-740A-4BBC-B516-388CFFE60E3F}" srcOrd="2" destOrd="0" parTransId="{E053079A-9D1A-46CB-9F09-FF8E3C8208AC}" sibTransId="{5976889E-DB23-4DF8-A777-3560D9E0D98D}"/>
    <dgm:cxn modelId="{8664778D-535E-414A-8863-2BBA297DDFB3}" type="presOf" srcId="{066BAF48-D08D-46EB-B790-C4BA2F8DF0CB}" destId="{A0EF7AD5-9B88-4511-BD5F-080F3D16D61C}" srcOrd="0" destOrd="0" presId="urn:microsoft.com/office/officeart/2005/8/layout/vList2#2"/>
    <dgm:cxn modelId="{0F3836A8-16B2-46EE-AA5F-4D066E76D443}" srcId="{4FEDF280-4600-4312-BDD5-C9D17E165733}" destId="{93F14832-BE74-4B65-B418-3F3A8C894C19}" srcOrd="1" destOrd="0" parTransId="{E2752DF0-8694-4475-8BF7-B47BDA94629B}" sibTransId="{9D1B303B-CFEE-4FC1-AF97-4F60B2AB03E8}"/>
    <dgm:cxn modelId="{253BAAAA-AC6C-4AA3-B7F1-2A084C9D638C}" srcId="{FD97F8A1-1665-4E9C-ABC2-420401C407F7}" destId="{5CED7EDC-590E-4F0E-9D1F-8ACACEC4DF41}" srcOrd="1" destOrd="0" parTransId="{C3C6A0AC-C79F-4528-9137-55236C7C2975}" sibTransId="{1F1B825F-F9CF-4FBD-A718-39E03C78A550}"/>
    <dgm:cxn modelId="{3860A8AB-8537-4152-B6DC-B03DF1405DBB}" type="presOf" srcId="{4FEDF280-4600-4312-BDD5-C9D17E165733}" destId="{DF7772BA-86C9-43E3-A759-BD1DACF067B4}" srcOrd="0" destOrd="0" presId="urn:microsoft.com/office/officeart/2005/8/layout/vList2#2"/>
    <dgm:cxn modelId="{ED450CB6-5853-48B0-BB73-AED5B3E34C9B}" srcId="{4FEDF280-4600-4312-BDD5-C9D17E165733}" destId="{0691A64B-ADC7-4174-BCC9-38784105A1F4}" srcOrd="0" destOrd="0" parTransId="{FC9B8CE2-F27E-421A-86B5-89240007D42D}" sibTransId="{A4FA6ABF-41EF-4ADB-B7C7-19C2843325F8}"/>
    <dgm:cxn modelId="{E927EDB9-CF52-4467-9A0C-87CBF7D6F88B}" type="presOf" srcId="{5CED7EDC-590E-4F0E-9D1F-8ACACEC4DF41}" destId="{F66DB409-0450-460A-9F84-AA3C9A1EAAD5}" srcOrd="0" destOrd="0" presId="urn:microsoft.com/office/officeart/2005/8/layout/vList2#2"/>
    <dgm:cxn modelId="{BEA0ACBE-36D2-4423-B0B1-88C1E61D8C6A}" type="presOf" srcId="{F07B3884-EA14-46B5-BCD9-802D5C599A8E}" destId="{B04FBAD5-84F5-48AE-B5E8-06B789489839}" srcOrd="0" destOrd="0" presId="urn:microsoft.com/office/officeart/2005/8/layout/vList2#2"/>
    <dgm:cxn modelId="{E3B059C0-5D1D-4215-B37D-5AE10C6D1DE4}" type="presOf" srcId="{7BC9B69A-740A-4BBC-B516-388CFFE60E3F}" destId="{3EA657DE-7E20-4A88-B3D6-B23EC9F2D9C8}" srcOrd="0" destOrd="0" presId="urn:microsoft.com/office/officeart/2005/8/layout/vList2#2"/>
    <dgm:cxn modelId="{15F4E3E2-E63C-4D4E-9C19-0B28427A7C4C}" srcId="{FD97F8A1-1665-4E9C-ABC2-420401C407F7}" destId="{4FEDF280-4600-4312-BDD5-C9D17E165733}" srcOrd="0" destOrd="0" parTransId="{93F4D3AF-EC36-412F-BEFA-60FF3FD6DF5F}" sibTransId="{E2DF9124-9550-4D6B-BC00-BED468572B7F}"/>
    <dgm:cxn modelId="{DB50DDEF-C072-4DCD-BE74-6C2F8ADAAA88}" srcId="{7BC9B69A-740A-4BBC-B516-388CFFE60E3F}" destId="{F07B3884-EA14-46B5-BCD9-802D5C599A8E}" srcOrd="0" destOrd="0" parTransId="{25E1F564-CA99-4099-A46F-82DFE05442B2}" sibTransId="{7CEE0A36-CA39-4BB3-8EB8-DD30CD0A5BDE}"/>
    <dgm:cxn modelId="{FE192DFA-49AF-4DB8-AD8D-BE0FB1BDD9D9}" srcId="{5CED7EDC-590E-4F0E-9D1F-8ACACEC4DF41}" destId="{066BAF48-D08D-46EB-B790-C4BA2F8DF0CB}" srcOrd="0" destOrd="0" parTransId="{663615C4-AE26-4AD4-B2F7-5271DFAD5CC3}" sibTransId="{C8765645-375F-4D66-8A9B-6C7248F827D9}"/>
    <dgm:cxn modelId="{2F1380FE-666E-467D-9E68-6EA827A7E2B2}" type="presOf" srcId="{93F14832-BE74-4B65-B418-3F3A8C894C19}" destId="{865F8F8E-9F58-41D8-AB5B-E9D224E7D4C6}" srcOrd="0" destOrd="1" presId="urn:microsoft.com/office/officeart/2005/8/layout/vList2#2"/>
    <dgm:cxn modelId="{A9FE53FF-C2BA-441C-81AC-0D1881245EC6}" type="presOf" srcId="{FD97F8A1-1665-4E9C-ABC2-420401C407F7}" destId="{AEE34B26-03B4-4975-8BFE-BEC34F307AC5}" srcOrd="0" destOrd="0" presId="urn:microsoft.com/office/officeart/2005/8/layout/vList2#2"/>
    <dgm:cxn modelId="{C59DC93A-1227-403F-8F92-2E0680154594}" type="presParOf" srcId="{AEE34B26-03B4-4975-8BFE-BEC34F307AC5}" destId="{DF7772BA-86C9-43E3-A759-BD1DACF067B4}" srcOrd="0" destOrd="0" presId="urn:microsoft.com/office/officeart/2005/8/layout/vList2#2"/>
    <dgm:cxn modelId="{31299695-1C91-43C2-8E9D-6D8832CB85D1}" type="presParOf" srcId="{AEE34B26-03B4-4975-8BFE-BEC34F307AC5}" destId="{865F8F8E-9F58-41D8-AB5B-E9D224E7D4C6}" srcOrd="1" destOrd="0" presId="urn:microsoft.com/office/officeart/2005/8/layout/vList2#2"/>
    <dgm:cxn modelId="{C865AAF2-CAED-4E04-8C7F-6CF0D9EAF95A}" type="presParOf" srcId="{AEE34B26-03B4-4975-8BFE-BEC34F307AC5}" destId="{F66DB409-0450-460A-9F84-AA3C9A1EAAD5}" srcOrd="2" destOrd="0" presId="urn:microsoft.com/office/officeart/2005/8/layout/vList2#2"/>
    <dgm:cxn modelId="{7C8463B7-E993-4B14-AA01-71EF46F474D1}" type="presParOf" srcId="{AEE34B26-03B4-4975-8BFE-BEC34F307AC5}" destId="{A0EF7AD5-9B88-4511-BD5F-080F3D16D61C}" srcOrd="3" destOrd="0" presId="urn:microsoft.com/office/officeart/2005/8/layout/vList2#2"/>
    <dgm:cxn modelId="{A52C9CC4-5904-426D-BDC8-37A4D6CE0687}" type="presParOf" srcId="{AEE34B26-03B4-4975-8BFE-BEC34F307AC5}" destId="{3EA657DE-7E20-4A88-B3D6-B23EC9F2D9C8}" srcOrd="4" destOrd="0" presId="urn:microsoft.com/office/officeart/2005/8/layout/vList2#2"/>
    <dgm:cxn modelId="{282C6878-867C-4BF9-82F8-8D193822621C}" type="presParOf" srcId="{AEE34B26-03B4-4975-8BFE-BEC34F307AC5}" destId="{B04FBAD5-84F5-48AE-B5E8-06B789489839}" srcOrd="5"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772BA-86C9-43E3-A759-BD1DACF067B4}">
      <dsp:nvSpPr>
        <dsp:cNvPr id="0" name=""/>
        <dsp:cNvSpPr/>
      </dsp:nvSpPr>
      <dsp:spPr>
        <a:xfrm>
          <a:off x="0" y="39555"/>
          <a:ext cx="10178321" cy="101088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zh-CN" sz="2800" b="1" kern="1200">
              <a:latin typeface="微软雅黑" panose="020B0503020204020204" pitchFamily="34" charset="-122"/>
              <a:ea typeface="微软雅黑" panose="020B0503020204020204" pitchFamily="34" charset="-122"/>
            </a:rPr>
            <a:t>猪繁殖上的应用</a:t>
          </a:r>
          <a:endParaRPr lang="zh-CN" sz="2800" b="1" kern="1200" dirty="0">
            <a:latin typeface="微软雅黑" panose="020B0503020204020204" pitchFamily="34" charset="-122"/>
            <a:ea typeface="微软雅黑" panose="020B0503020204020204" pitchFamily="34" charset="-122"/>
          </a:endParaRPr>
        </a:p>
      </dsp:txBody>
      <dsp:txXfrm>
        <a:off x="49347" y="88902"/>
        <a:ext cx="10079627" cy="912186"/>
      </dsp:txXfrm>
    </dsp:sp>
    <dsp:sp modelId="{865F8F8E-9F58-41D8-AB5B-E9D224E7D4C6}">
      <dsp:nvSpPr>
        <dsp:cNvPr id="0" name=""/>
        <dsp:cNvSpPr/>
      </dsp:nvSpPr>
      <dsp:spPr>
        <a:xfrm>
          <a:off x="0" y="1050435"/>
          <a:ext cx="10178321" cy="106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62" tIns="27940" rIns="156464" bIns="27940" numCol="1" spcCol="1270" anchor="t" anchorCtr="0">
          <a:noAutofit/>
        </a:bodyPr>
        <a:lstStyle/>
        <a:p>
          <a:pPr marL="228600" lvl="1" indent="-228600" algn="l" defTabSz="977900">
            <a:lnSpc>
              <a:spcPct val="100000"/>
            </a:lnSpc>
            <a:spcBef>
              <a:spcPct val="0"/>
            </a:spcBef>
            <a:spcAft>
              <a:spcPct val="20000"/>
            </a:spcAft>
            <a:buChar char="•"/>
          </a:pPr>
          <a:r>
            <a:rPr lang="zh-CN" sz="2200" b="1" kern="1200" dirty="0">
              <a:solidFill>
                <a:srgbClr val="002060"/>
              </a:solidFill>
            </a:rPr>
            <a:t>提高母猪情期受胎率、产仔数</a:t>
          </a:r>
          <a:r>
            <a:rPr lang="zh-CN" sz="2200" b="1" kern="1200" dirty="0"/>
            <a:t>：</a:t>
          </a:r>
          <a:r>
            <a:rPr lang="zh-CN" sz="2200" kern="1200" dirty="0">
              <a:latin typeface="华文楷体" panose="02010600040101010101" pitchFamily="2" charset="-122"/>
              <a:ea typeface="华文楷体" panose="02010600040101010101" pitchFamily="2" charset="-122"/>
            </a:rPr>
            <a:t>母猪在</a:t>
          </a:r>
          <a:r>
            <a:rPr lang="zh-CN" sz="2200" b="1" kern="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发情的第</a:t>
          </a:r>
          <a:r>
            <a:rPr lang="en-US" sz="2200" b="1" kern="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sz="2200" b="1" kern="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天下午</a:t>
          </a:r>
          <a:r>
            <a:rPr lang="zh-CN" sz="2200" kern="1200" dirty="0">
              <a:latin typeface="华文楷体" panose="02010600040101010101" pitchFamily="2" charset="-122"/>
              <a:ea typeface="华文楷体" panose="02010600040101010101" pitchFamily="2" charset="-122"/>
            </a:rPr>
            <a:t>肌注</a:t>
          </a:r>
          <a:r>
            <a:rPr lang="en-US" sz="2200" kern="1200" dirty="0">
              <a:latin typeface="华文楷体" panose="02010600040101010101" pitchFamily="2" charset="-122"/>
              <a:ea typeface="华文楷体" panose="02010600040101010101" pitchFamily="2" charset="-122"/>
            </a:rPr>
            <a:t>25</a:t>
          </a:r>
          <a:r>
            <a:rPr lang="zh-CN" sz="2200" kern="1200" dirty="0">
              <a:latin typeface="华文楷体" panose="02010600040101010101" pitchFamily="2" charset="-122"/>
              <a:ea typeface="华文楷体" panose="02010600040101010101" pitchFamily="2" charset="-122"/>
            </a:rPr>
            <a:t>～</a:t>
          </a:r>
          <a:r>
            <a:rPr lang="en-US" sz="2200" kern="1200" dirty="0">
              <a:latin typeface="华文楷体" panose="02010600040101010101" pitchFamily="2" charset="-122"/>
              <a:ea typeface="华文楷体" panose="02010600040101010101" pitchFamily="2" charset="-122"/>
            </a:rPr>
            <a:t>50μg</a:t>
          </a:r>
          <a:endParaRPr lang="zh-CN" sz="2200" kern="1200" dirty="0">
            <a:latin typeface="华文楷体" panose="02010600040101010101" pitchFamily="2" charset="-122"/>
            <a:ea typeface="华文楷体" panose="02010600040101010101" pitchFamily="2" charset="-122"/>
          </a:endParaRPr>
        </a:p>
        <a:p>
          <a:pPr marL="228600" lvl="1" indent="-228600" algn="l" defTabSz="977900">
            <a:lnSpc>
              <a:spcPct val="100000"/>
            </a:lnSpc>
            <a:spcBef>
              <a:spcPct val="0"/>
            </a:spcBef>
            <a:spcAft>
              <a:spcPct val="20000"/>
            </a:spcAft>
            <a:buChar char="•"/>
          </a:pPr>
          <a:r>
            <a:rPr lang="zh-CN" sz="2200" b="1" kern="1200" dirty="0">
              <a:solidFill>
                <a:srgbClr val="002060"/>
              </a:solidFill>
              <a:latin typeface="Gill Sans MT" panose="020B0502020104020203"/>
              <a:ea typeface="华文中宋" panose="02010600040101010101" pitchFamily="2" charset="-122"/>
              <a:cs typeface="+mn-cs"/>
            </a:rPr>
            <a:t>公猪性欲不强，</a:t>
          </a:r>
          <a:r>
            <a:rPr lang="zh-CN" sz="2200" b="1" kern="1200" dirty="0">
              <a:solidFill>
                <a:srgbClr val="FF0000"/>
              </a:solidFill>
              <a:latin typeface="华文楷体" panose="02010600040101010101" pitchFamily="2" charset="-122"/>
              <a:ea typeface="华文楷体" panose="02010600040101010101" pitchFamily="2" charset="-122"/>
              <a:cs typeface="+mn-cs"/>
            </a:rPr>
            <a:t>每天</a:t>
          </a:r>
          <a:r>
            <a:rPr lang="zh-CN" sz="2200" kern="1200" dirty="0">
              <a:latin typeface="华文楷体" panose="02010600040101010101" pitchFamily="2" charset="-122"/>
              <a:ea typeface="华文楷体" panose="02010600040101010101" pitchFamily="2" charset="-122"/>
              <a:cs typeface="+mn-cs"/>
            </a:rPr>
            <a:t>用</a:t>
          </a:r>
          <a:r>
            <a:rPr lang="en-US" sz="2200" kern="1200" dirty="0">
              <a:latin typeface="华文楷体" panose="02010600040101010101" pitchFamily="2" charset="-122"/>
              <a:ea typeface="华文楷体" panose="02010600040101010101" pitchFamily="2" charset="-122"/>
              <a:cs typeface="+mn-cs"/>
            </a:rPr>
            <a:t>25μg</a:t>
          </a:r>
          <a:r>
            <a:rPr lang="zh-CN" sz="2200" kern="1200" dirty="0">
              <a:latin typeface="华文楷体" panose="02010600040101010101" pitchFamily="2" charset="-122"/>
              <a:ea typeface="华文楷体" panose="02010600040101010101" pitchFamily="2" charset="-122"/>
              <a:cs typeface="+mn-cs"/>
            </a:rPr>
            <a:t>，连用</a:t>
          </a:r>
          <a:r>
            <a:rPr lang="en-US" sz="2200" kern="1200" dirty="0">
              <a:latin typeface="华文楷体" panose="02010600040101010101" pitchFamily="2" charset="-122"/>
              <a:ea typeface="华文楷体" panose="02010600040101010101" pitchFamily="2" charset="-122"/>
              <a:cs typeface="+mn-cs"/>
            </a:rPr>
            <a:t>3</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5</a:t>
          </a:r>
          <a:r>
            <a:rPr lang="zh-CN" sz="2200" kern="1200" dirty="0">
              <a:latin typeface="华文楷体" panose="02010600040101010101" pitchFamily="2" charset="-122"/>
              <a:ea typeface="华文楷体" panose="02010600040101010101" pitchFamily="2" charset="-122"/>
              <a:cs typeface="+mn-cs"/>
            </a:rPr>
            <a:t>天。</a:t>
          </a:r>
          <a:endParaRPr sz="5100"/>
        </a:p>
      </dsp:txBody>
      <dsp:txXfrm>
        <a:off x="0" y="1050435"/>
        <a:ext cx="10178321" cy="1061909"/>
      </dsp:txXfrm>
    </dsp:sp>
    <dsp:sp modelId="{F66DB409-0450-460A-9F84-AA3C9A1EAAD5}">
      <dsp:nvSpPr>
        <dsp:cNvPr id="0" name=""/>
        <dsp:cNvSpPr/>
      </dsp:nvSpPr>
      <dsp:spPr>
        <a:xfrm>
          <a:off x="0" y="2112345"/>
          <a:ext cx="10178321" cy="101088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zh-CN" sz="2800" b="1" kern="1200" dirty="0">
              <a:latin typeface="微软雅黑" panose="020B0503020204020204" pitchFamily="34" charset="-122"/>
              <a:ea typeface="微软雅黑" panose="020B0503020204020204" pitchFamily="34" charset="-122"/>
            </a:rPr>
            <a:t>羊繁殖上的应用</a:t>
          </a:r>
          <a:endParaRPr sz="2800" kern="1200"/>
        </a:p>
      </dsp:txBody>
      <dsp:txXfrm>
        <a:off x="49347" y="2161692"/>
        <a:ext cx="10079627" cy="912186"/>
      </dsp:txXfrm>
    </dsp:sp>
    <dsp:sp modelId="{A0EF7AD5-9B88-4511-BD5F-080F3D16D61C}">
      <dsp:nvSpPr>
        <dsp:cNvPr id="0" name=""/>
        <dsp:cNvSpPr/>
      </dsp:nvSpPr>
      <dsp:spPr>
        <a:xfrm>
          <a:off x="0" y="3123225"/>
          <a:ext cx="10178321"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62" tIns="27940" rIns="156464" bIns="27940" numCol="1" spcCol="1270" anchor="t" anchorCtr="0">
          <a:noAutofit/>
        </a:bodyPr>
        <a:lstStyle/>
        <a:p>
          <a:pPr marL="228600" lvl="1" indent="-228600" algn="l" defTabSz="977900">
            <a:lnSpc>
              <a:spcPct val="100000"/>
            </a:lnSpc>
            <a:spcBef>
              <a:spcPct val="0"/>
            </a:spcBef>
            <a:spcAft>
              <a:spcPct val="20000"/>
            </a:spcAft>
            <a:buChar char="•"/>
          </a:pPr>
          <a:r>
            <a:rPr lang="zh-CN" sz="2200" b="1" kern="1200" dirty="0">
              <a:solidFill>
                <a:srgbClr val="002060"/>
              </a:solidFill>
              <a:latin typeface="Gill Sans MT" panose="020B0502020104020203"/>
              <a:ea typeface="华文中宋" panose="02010600040101010101" pitchFamily="2" charset="-122"/>
              <a:sym typeface="+mn-ea"/>
            </a:rPr>
            <a:t>山羊双胎率明显增加，绵羊增加产仔数量：</a:t>
          </a:r>
          <a:r>
            <a:rPr lang="zh-CN" sz="2200" kern="1200" dirty="0">
              <a:latin typeface="华文楷体" panose="02010600040101010101" pitchFamily="2" charset="-122"/>
              <a:ea typeface="华文楷体" panose="02010600040101010101" pitchFamily="2" charset="-122"/>
              <a:cs typeface="+mn-cs"/>
            </a:rPr>
            <a:t>母羊正常</a:t>
          </a:r>
          <a:r>
            <a:rPr lang="zh-CN" sz="2200" b="1" kern="1200" dirty="0">
              <a:solidFill>
                <a:srgbClr val="FF0000"/>
              </a:solidFill>
              <a:latin typeface="华文楷体" panose="02010600040101010101" pitchFamily="2" charset="-122"/>
              <a:ea typeface="华文楷体" panose="02010600040101010101" pitchFamily="2" charset="-122"/>
              <a:cs typeface="+mn-cs"/>
            </a:rPr>
            <a:t>发情后，立即</a:t>
          </a:r>
          <a:r>
            <a:rPr lang="zh-CN" sz="2200" kern="1200" dirty="0">
              <a:latin typeface="华文楷体" panose="02010600040101010101" pitchFamily="2" charset="-122"/>
              <a:ea typeface="华文楷体" panose="02010600040101010101" pitchFamily="2" charset="-122"/>
              <a:cs typeface="+mn-cs"/>
            </a:rPr>
            <a:t>肌注本品</a:t>
          </a:r>
          <a:r>
            <a:rPr lang="en-US" sz="2200" kern="1200" dirty="0">
              <a:latin typeface="华文楷体" panose="02010600040101010101" pitchFamily="2" charset="-122"/>
              <a:ea typeface="华文楷体" panose="02010600040101010101" pitchFamily="2" charset="-122"/>
              <a:cs typeface="+mn-cs"/>
            </a:rPr>
            <a:t>5</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10μg</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4</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6</a:t>
          </a:r>
          <a:r>
            <a:rPr lang="zh-CN" sz="2200" kern="1200" dirty="0">
              <a:latin typeface="华文楷体" panose="02010600040101010101" pitchFamily="2" charset="-122"/>
              <a:ea typeface="华文楷体" panose="02010600040101010101" pitchFamily="2" charset="-122"/>
              <a:cs typeface="+mn-cs"/>
            </a:rPr>
            <a:t>小时后即配种。</a:t>
          </a:r>
          <a:endParaRPr sz="5100"/>
        </a:p>
      </dsp:txBody>
      <dsp:txXfrm>
        <a:off x="0" y="3123225"/>
        <a:ext cx="10178321" cy="894240"/>
      </dsp:txXfrm>
    </dsp:sp>
    <dsp:sp modelId="{3EA657DE-7E20-4A88-B3D6-B23EC9F2D9C8}">
      <dsp:nvSpPr>
        <dsp:cNvPr id="0" name=""/>
        <dsp:cNvSpPr/>
      </dsp:nvSpPr>
      <dsp:spPr>
        <a:xfrm>
          <a:off x="0" y="4017465"/>
          <a:ext cx="10178321" cy="101088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zh-CN" altLang="en-US" sz="2800" b="1" kern="1200">
              <a:latin typeface="微软雅黑" panose="020B0503020204020204" pitchFamily="34" charset="-122"/>
              <a:ea typeface="微软雅黑" panose="020B0503020204020204" pitchFamily="34" charset="-122"/>
              <a:cs typeface="+mn-cs"/>
            </a:rPr>
            <a:t>其它</a:t>
          </a:r>
          <a:r>
            <a:rPr lang="zh-CN" sz="2800" b="1" kern="1200">
              <a:latin typeface="微软雅黑" panose="020B0503020204020204" pitchFamily="34" charset="-122"/>
              <a:ea typeface="微软雅黑" panose="020B0503020204020204" pitchFamily="34" charset="-122"/>
              <a:cs typeface="+mn-cs"/>
            </a:rPr>
            <a:t>家畜</a:t>
          </a:r>
          <a:r>
            <a:rPr lang="zh-CN" altLang="en-US" sz="2800" b="1" kern="1200">
              <a:latin typeface="微软雅黑" panose="020B0503020204020204" pitchFamily="34" charset="-122"/>
              <a:ea typeface="微软雅黑" panose="020B0503020204020204" pitchFamily="34" charset="-122"/>
              <a:cs typeface="+mn-cs"/>
            </a:rPr>
            <a:t>上的应用</a:t>
          </a:r>
          <a:endParaRPr lang="zh-CN" altLang="en-US" sz="2800" b="1" kern="1200" dirty="0">
            <a:latin typeface="微软雅黑" panose="020B0503020204020204" pitchFamily="34" charset="-122"/>
            <a:ea typeface="微软雅黑" panose="020B0503020204020204" pitchFamily="34" charset="-122"/>
            <a:cs typeface="+mn-cs"/>
          </a:endParaRPr>
        </a:p>
      </dsp:txBody>
      <dsp:txXfrm>
        <a:off x="49347" y="4066812"/>
        <a:ext cx="10079627" cy="912186"/>
      </dsp:txXfrm>
    </dsp:sp>
    <dsp:sp modelId="{B04FBAD5-84F5-48AE-B5E8-06B789489839}">
      <dsp:nvSpPr>
        <dsp:cNvPr id="0" name=""/>
        <dsp:cNvSpPr/>
      </dsp:nvSpPr>
      <dsp:spPr>
        <a:xfrm>
          <a:off x="0" y="5028345"/>
          <a:ext cx="10178321"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62" tIns="27940" rIns="156464" bIns="27940" numCol="1" spcCol="1270" anchor="t" anchorCtr="0">
          <a:noAutofit/>
        </a:bodyPr>
        <a:lstStyle/>
        <a:p>
          <a:pPr marL="228600" lvl="1" indent="-228600" algn="l" defTabSz="977900">
            <a:lnSpc>
              <a:spcPct val="100000"/>
            </a:lnSpc>
            <a:spcBef>
              <a:spcPct val="0"/>
            </a:spcBef>
            <a:spcAft>
              <a:spcPct val="20000"/>
            </a:spcAft>
            <a:buChar char="•"/>
          </a:pPr>
          <a:r>
            <a:rPr lang="zh-CN" sz="2200" b="1" kern="1200" dirty="0">
              <a:solidFill>
                <a:srgbClr val="002060"/>
              </a:solidFill>
              <a:latin typeface="Gill Sans MT" panose="020B0502020104020203"/>
              <a:ea typeface="华文中宋" panose="02010600040101010101" pitchFamily="2" charset="-122"/>
              <a:cs typeface="+mn-cs"/>
            </a:rPr>
            <a:t>提高受胎率和产仔数</a:t>
          </a:r>
          <a:r>
            <a:rPr lang="zh-CN" sz="2200" kern="1200" dirty="0"/>
            <a:t>，</a:t>
          </a:r>
          <a:r>
            <a:rPr lang="zh-CN" sz="2200" b="1" kern="1200" dirty="0">
              <a:solidFill>
                <a:srgbClr val="FF0000"/>
              </a:solidFill>
              <a:latin typeface="华文楷体" panose="02010600040101010101" pitchFamily="2" charset="-122"/>
              <a:ea typeface="华文楷体" panose="02010600040101010101" pitchFamily="2" charset="-122"/>
              <a:cs typeface="+mn-cs"/>
            </a:rPr>
            <a:t>配种同时或配种前数小时</a:t>
          </a:r>
          <a:r>
            <a:rPr lang="zh-CN" sz="2200" kern="1200" dirty="0">
              <a:latin typeface="华文楷体" panose="02010600040101010101" pitchFamily="2" charset="-122"/>
              <a:ea typeface="华文楷体" panose="02010600040101010101" pitchFamily="2" charset="-122"/>
              <a:cs typeface="+mn-cs"/>
            </a:rPr>
            <a:t>肌注：鹿</a:t>
          </a:r>
          <a:r>
            <a:rPr lang="en-US" sz="2200" kern="1200" dirty="0">
              <a:latin typeface="华文楷体" panose="02010600040101010101" pitchFamily="2" charset="-122"/>
              <a:ea typeface="华文楷体" panose="02010600040101010101" pitchFamily="2" charset="-122"/>
              <a:cs typeface="+mn-cs"/>
            </a:rPr>
            <a:t>15μg/</a:t>
          </a:r>
          <a:r>
            <a:rPr lang="zh-CN" sz="2200" kern="1200" dirty="0">
              <a:latin typeface="华文楷体" panose="02010600040101010101" pitchFamily="2" charset="-122"/>
              <a:ea typeface="华文楷体" panose="02010600040101010101" pitchFamily="2" charset="-122"/>
              <a:cs typeface="+mn-cs"/>
            </a:rPr>
            <a:t>头、兔</a:t>
          </a:r>
          <a:r>
            <a:rPr lang="en-US" sz="2200" kern="1200" dirty="0">
              <a:latin typeface="华文楷体" panose="02010600040101010101" pitchFamily="2" charset="-122"/>
              <a:ea typeface="华文楷体" panose="02010600040101010101" pitchFamily="2" charset="-122"/>
              <a:cs typeface="+mn-cs"/>
            </a:rPr>
            <a:t>0.2</a:t>
          </a:r>
          <a:r>
            <a:rPr lang="zh-CN" sz="2200" kern="1200" dirty="0">
              <a:latin typeface="华文楷体" panose="02010600040101010101" pitchFamily="2" charset="-122"/>
              <a:ea typeface="华文楷体" panose="02010600040101010101" pitchFamily="2" charset="-122"/>
              <a:cs typeface="+mn-cs"/>
            </a:rPr>
            <a:t>～</a:t>
          </a:r>
          <a:r>
            <a:rPr lang="en-US" sz="2200" kern="1200" dirty="0">
              <a:latin typeface="华文楷体" panose="02010600040101010101" pitchFamily="2" charset="-122"/>
              <a:ea typeface="华文楷体" panose="02010600040101010101" pitchFamily="2" charset="-122"/>
              <a:cs typeface="+mn-cs"/>
            </a:rPr>
            <a:t>0.5μg/</a:t>
          </a:r>
          <a:r>
            <a:rPr lang="zh-CN" sz="2200" kern="1200" dirty="0">
              <a:latin typeface="华文楷体" panose="02010600040101010101" pitchFamily="2" charset="-122"/>
              <a:ea typeface="华文楷体" panose="02010600040101010101" pitchFamily="2" charset="-122"/>
              <a:cs typeface="+mn-cs"/>
            </a:rPr>
            <a:t>头、犬狐</a:t>
          </a:r>
          <a:r>
            <a:rPr lang="en-US" sz="2200" kern="1200" dirty="0">
              <a:latin typeface="华文楷体" panose="02010600040101010101" pitchFamily="2" charset="-122"/>
              <a:ea typeface="华文楷体" panose="02010600040101010101" pitchFamily="2" charset="-122"/>
              <a:cs typeface="+mn-cs"/>
            </a:rPr>
            <a:t>15μg/</a:t>
          </a:r>
          <a:r>
            <a:rPr lang="zh-CN" sz="2200" kern="1200" dirty="0">
              <a:latin typeface="华文楷体" panose="02010600040101010101" pitchFamily="2" charset="-122"/>
              <a:ea typeface="华文楷体" panose="02010600040101010101" pitchFamily="2" charset="-122"/>
              <a:cs typeface="+mn-cs"/>
            </a:rPr>
            <a:t>头、皮用兽</a:t>
          </a:r>
          <a:r>
            <a:rPr lang="en-US" sz="2200" kern="1200" dirty="0">
              <a:latin typeface="华文楷体" panose="02010600040101010101" pitchFamily="2" charset="-122"/>
              <a:ea typeface="华文楷体" panose="02010600040101010101" pitchFamily="2" charset="-122"/>
              <a:cs typeface="+mn-cs"/>
            </a:rPr>
            <a:t>5μg/</a:t>
          </a:r>
          <a:r>
            <a:rPr lang="zh-CN" sz="2200" kern="1200" dirty="0">
              <a:latin typeface="华文楷体" panose="02010600040101010101" pitchFamily="2" charset="-122"/>
              <a:ea typeface="华文楷体" panose="02010600040101010101" pitchFamily="2" charset="-122"/>
              <a:cs typeface="+mn-cs"/>
            </a:rPr>
            <a:t>头。</a:t>
          </a:r>
          <a:endParaRPr sz="5100"/>
        </a:p>
      </dsp:txBody>
      <dsp:txXfrm>
        <a:off x="0" y="5028345"/>
        <a:ext cx="10178321" cy="894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5">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zh-CN"/>
          </a:p>
        </p:txBody>
      </p:sp>
      <p:sp>
        <p:nvSpPr>
          <p:cNvPr id="727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7270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27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727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9F9AB439-B785-474E-9CA8-48E0E0B19F8A}"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曾有试验试图在母猪配种或输精时，肌注ＧｎＲＨ的类似物以期母猪集中排卵，提高卵子受精率，进而增加母猪产仔数，但是试验结果不稳定，因为尽管母猪有较多的受精卵，并不是必然产出较多的仔猪。</a:t>
            </a:r>
            <a:endParaRPr lang="en-US" altLang="zh-CN" sz="1200" kern="1200" dirty="0">
              <a:solidFill>
                <a:schemeClr val="tx1"/>
              </a:solidFill>
              <a:effectLst/>
              <a:latin typeface="Arial" panose="020B0604020202020204" pitchFamily="34" charset="0"/>
              <a:ea typeface="宋体" panose="02010600030101010101" pitchFamily="2" charset="-122"/>
              <a:cs typeface="+mn-cs"/>
            </a:endParaRPr>
          </a:p>
          <a:p>
            <a:endParaRPr lang="en-US" altLang="zh-CN" sz="1200" kern="1200" dirty="0">
              <a:solidFill>
                <a:schemeClr val="tx1"/>
              </a:solidFill>
              <a:effectLst/>
              <a:latin typeface="Arial" panose="020B0604020202020204" pitchFamily="34" charset="0"/>
              <a:ea typeface="宋体" panose="02010600030101010101" pitchFamily="2" charset="-122"/>
              <a:cs typeface="+mn-cs"/>
            </a:endParaRPr>
          </a:p>
          <a:p>
            <a:r>
              <a:rPr lang="zh-CN" altLang="en-US" sz="1200" b="0" i="0" u="none" strike="noStrike" kern="1200" dirty="0">
                <a:solidFill>
                  <a:schemeClr val="tx1"/>
                </a:solidFill>
                <a:effectLst/>
                <a:latin typeface="Arial" panose="020B0604020202020204" pitchFamily="34" charset="0"/>
                <a:ea typeface="宋体" panose="02010600030101010101" pitchFamily="2" charset="-122"/>
                <a:cs typeface="+mn-cs"/>
              </a:rPr>
              <a:t>尽管理论上ＧｎＲＨ的类似物可促进公猪性欲，但在生产实践中以ＧｎＲＨ的类似物处理精液品质较差的公猪，期望提高其精液品质的效果并不理想。</a:t>
            </a:r>
            <a:endParaRPr lang="zh-CN" altLang="en-US" dirty="0"/>
          </a:p>
        </p:txBody>
      </p:sp>
      <p:sp>
        <p:nvSpPr>
          <p:cNvPr id="4" name="灯片编号占位符 3"/>
          <p:cNvSpPr>
            <a:spLocks noGrp="1"/>
          </p:cNvSpPr>
          <p:nvPr>
            <p:ph type="sldNum" sz="quarter" idx="5"/>
          </p:nvPr>
        </p:nvSpPr>
        <p:spPr/>
        <p:txBody>
          <a:bodyPr/>
          <a:lstStyle/>
          <a:p>
            <a:fld id="{9F9AB439-B785-474E-9CA8-48E0E0B19F8A}" type="slidenum">
              <a:rPr lang="en-US" altLang="zh-CN" smtClean="0"/>
              <a:t>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r>
              <a:rPr lang="zh-CN" altLang="en-US"/>
              <a:t>2012/11/05</a:t>
            </a:r>
            <a:endParaRPr lang="en-US" altLang="zh-CN"/>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ltLang="zh-CN"/>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94AC296-AB04-4668-914B-FB096636D9F1}" type="slidenum">
              <a:rPr lang="en-US" altLang="zh-CN" smtClean="0"/>
              <a:t>‹#›</a:t>
            </a:fld>
            <a:endParaRPr lang="en-US" altLang="zh-CN"/>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65950" y="6375679"/>
            <a:ext cx="1232456" cy="348462"/>
          </a:xfrm>
        </p:spPr>
        <p:txBody>
          <a:bodyPr/>
          <a:lstStyle/>
          <a:p>
            <a:r>
              <a:rPr lang="zh-CN" altLang="en-US"/>
              <a:t>2012/11/05</a:t>
            </a:r>
            <a:endParaRPr lang="en-US" altLang="zh-CN"/>
          </a:p>
        </p:txBody>
      </p:sp>
      <p:sp>
        <p:nvSpPr>
          <p:cNvPr id="6" name="Footer Placeholder 5"/>
          <p:cNvSpPr>
            <a:spLocks noGrp="1"/>
          </p:cNvSpPr>
          <p:nvPr>
            <p:ph type="ftr" sz="quarter" idx="11"/>
          </p:nvPr>
        </p:nvSpPr>
        <p:spPr>
          <a:xfrm>
            <a:off x="2103621" y="6375679"/>
            <a:ext cx="3482178" cy="345796"/>
          </a:xfrm>
        </p:spPr>
        <p:txBody>
          <a:bodyPr/>
          <a:lstStyle/>
          <a:p>
            <a:endParaRPr lang="en-US" altLang="zh-CN"/>
          </a:p>
        </p:txBody>
      </p:sp>
      <p:sp>
        <p:nvSpPr>
          <p:cNvPr id="7" name="Slide Number Placeholder 6"/>
          <p:cNvSpPr>
            <a:spLocks noGrp="1"/>
          </p:cNvSpPr>
          <p:nvPr>
            <p:ph type="sldNum" sz="quarter" idx="12"/>
          </p:nvPr>
        </p:nvSpPr>
        <p:spPr>
          <a:xfrm>
            <a:off x="5687568" y="6375679"/>
            <a:ext cx="1234440" cy="345796"/>
          </a:xfrm>
        </p:spPr>
        <p:txBody>
          <a:bodyPr/>
          <a:lstStyle/>
          <a:p>
            <a:fld id="{3AC074D0-1292-4868-8E53-0111DB95A75A}" type="slidenum">
              <a:rPr lang="en-US" altLang="zh-CN" smtClean="0"/>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zh-CN" altLang="en-US"/>
              <a:t>2012/11/05</a:t>
            </a:r>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AA1CD2DB-9059-4B19-8C32-73572C296355}" type="slidenum">
              <a:rPr lang="en-US" altLang="zh-CN" smtClean="0"/>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zh-CN" altLang="en-US"/>
              <a:t>2012/11/05</a:t>
            </a:r>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3213033A-50C1-4297-9167-71787475D3DD}" type="slidenum">
              <a:rPr lang="en-US" altLang="zh-CN" smtClean="0"/>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6"/>
            <a:ext cx="10178322" cy="596022"/>
          </a:xfrm>
        </p:spPr>
        <p:txBody>
          <a:bodyPr>
            <a:normAutofit/>
          </a:bodyPr>
          <a:lstStyle>
            <a:lvl1pPr>
              <a:defRPr sz="36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hasCustomPrompt="1"/>
          </p:nvPr>
        </p:nvSpPr>
        <p:spPr>
          <a:xfrm>
            <a:off x="1251678" y="1136904"/>
            <a:ext cx="10178322" cy="5111496"/>
          </a:xfrm>
        </p:spPr>
        <p:txBody>
          <a:bodyPr/>
          <a:lstStyle>
            <a:lvl1pPr>
              <a:lnSpc>
                <a:spcPct val="110000"/>
              </a:lnSpc>
              <a:spcBef>
                <a:spcPts val="1500"/>
              </a:spcBef>
              <a:spcAft>
                <a:spcPts val="0"/>
              </a:spcAft>
              <a:buFont typeface="Wingdings" panose="05000000000000000000" charset="0"/>
              <a:buChar char="p"/>
              <a:defRPr sz="2400" b="1">
                <a:solidFill>
                  <a:schemeClr val="tx1"/>
                </a:solidFill>
                <a:latin typeface="微软雅黑" panose="020B0503020204020204" pitchFamily="34" charset="-122"/>
                <a:ea typeface="微软雅黑" panose="020B0503020204020204" pitchFamily="34" charset="-122"/>
              </a:defRPr>
            </a:lvl1pPr>
            <a:lvl2pPr>
              <a:buFont typeface="Wingdings" panose="05000000000000000000" charset="0"/>
              <a:buChar char="u"/>
              <a:defRPr sz="2000" b="1">
                <a:solidFill>
                  <a:schemeClr val="tx1"/>
                </a:solidFill>
                <a:latin typeface="微软雅黑" panose="020B0503020204020204" pitchFamily="34" charset="-122"/>
                <a:ea typeface="微软雅黑" panose="020B0503020204020204" pitchFamily="34" charset="-122"/>
              </a:defRPr>
            </a:lvl2pPr>
            <a:lvl3pPr>
              <a:buFont typeface="Wingdings" panose="05000000000000000000" charset="0"/>
              <a:buChar char="n"/>
              <a:defRPr sz="1800" b="1">
                <a:solidFill>
                  <a:schemeClr val="tx1"/>
                </a:solidFill>
                <a:latin typeface="微软雅黑" panose="020B0503020204020204" pitchFamily="34" charset="-122"/>
                <a:ea typeface="微软雅黑" panose="020B0503020204020204" pitchFamily="34" charset="-122"/>
              </a:defRPr>
            </a:lvl3pPr>
            <a:lvl4pPr>
              <a:buFont typeface="Wingdings" panose="05000000000000000000" charset="0"/>
              <a:buChar char="l"/>
              <a:defRPr sz="1600" b="1">
                <a:solidFill>
                  <a:schemeClr val="tx1"/>
                </a:solidFill>
                <a:latin typeface="微软雅黑" panose="020B0503020204020204" pitchFamily="34" charset="-122"/>
                <a:ea typeface="微软雅黑" panose="020B0503020204020204" pitchFamily="34" charset="-122"/>
              </a:defRPr>
            </a:lvl4pPr>
            <a:lvl5pPr>
              <a:defRPr b="1">
                <a:solidFill>
                  <a:schemeClr val="tx1"/>
                </a:solidFill>
                <a:latin typeface="微软雅黑" panose="020B0503020204020204" pitchFamily="34" charset="-122"/>
                <a:ea typeface="微软雅黑" panose="020B0503020204020204" pitchFamily="34" charset="-122"/>
              </a:defRPr>
            </a:lvl5pPr>
          </a:lstStyle>
          <a:p>
            <a:pPr lvl="0"/>
            <a:r>
              <a:rPr lang="zh-CN" altLang="en-US" dirty="0"/>
              <a:t>  单击此处编辑母版文本样式</a:t>
            </a:r>
          </a:p>
          <a:p>
            <a:pPr lvl="1"/>
            <a:r>
              <a:rPr lang="zh-CN" altLang="en-US" dirty="0"/>
              <a:t>  二级</a:t>
            </a:r>
          </a:p>
          <a:p>
            <a:pPr lvl="2"/>
            <a:r>
              <a:rPr lang="zh-CN" altLang="en-US" dirty="0"/>
              <a:t>  三级</a:t>
            </a:r>
          </a:p>
          <a:p>
            <a:pPr lvl="3"/>
            <a:r>
              <a:rPr lang="zh-CN" altLang="en-US" dirty="0"/>
              <a:t> 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r>
              <a:rPr lang="zh-CN" altLang="en-US"/>
              <a:t>2012/11/05</a:t>
            </a:r>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42EF0F20-42B3-45F7-86A7-660DD5FBA883}" type="slidenum">
              <a:rPr lang="en-US" altLang="zh-CN" smtClean="0"/>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685800"/>
            <a:ext cx="10178322" cy="5111496"/>
          </a:xfrm>
        </p:spPr>
        <p:txBody>
          <a:bodyPr/>
          <a:lstStyle>
            <a:lvl1pPr>
              <a:buFont typeface="Wingdings" panose="05000000000000000000" charset="0"/>
              <a:buChar char="p"/>
              <a:defRPr sz="2400">
                <a:solidFill>
                  <a:schemeClr val="tx1"/>
                </a:solidFill>
                <a:latin typeface="微软雅黑" panose="020B0503020204020204" pitchFamily="34" charset="-122"/>
                <a:ea typeface="微软雅黑" panose="020B0503020204020204" pitchFamily="34" charset="-122"/>
              </a:defRPr>
            </a:lvl1pPr>
            <a:lvl2pPr>
              <a:buFont typeface="Wingdings" panose="05000000000000000000" charset="0"/>
              <a:buChar char="u"/>
              <a:defRPr sz="2000">
                <a:solidFill>
                  <a:schemeClr val="tx1"/>
                </a:solidFill>
                <a:latin typeface="微软雅黑" panose="020B0503020204020204" pitchFamily="34" charset="-122"/>
                <a:ea typeface="微软雅黑" panose="020B0503020204020204" pitchFamily="34" charset="-122"/>
              </a:defRPr>
            </a:lvl2pPr>
            <a:lvl3pPr>
              <a:buFont typeface="Wingdings" panose="05000000000000000000" charset="0"/>
              <a:buChar char="n"/>
              <a:defRPr sz="1800">
                <a:solidFill>
                  <a:schemeClr val="tx1"/>
                </a:solidFill>
                <a:latin typeface="微软雅黑" panose="020B0503020204020204" pitchFamily="34" charset="-122"/>
                <a:ea typeface="微软雅黑" panose="020B0503020204020204" pitchFamily="34" charset="-122"/>
              </a:defRPr>
            </a:lvl3pPr>
            <a:lvl4pPr marL="1371600" indent="0">
              <a:buFont typeface="Wingdings" panose="05000000000000000000" charset="0"/>
              <a:buChar char="l"/>
              <a:defRPr sz="1600">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r>
              <a:rPr lang="zh-CN" altLang="en-US"/>
              <a:t>2012/11/05</a:t>
            </a:r>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42EF0F20-42B3-45F7-86A7-660DD5FBA883}" type="slidenum">
              <a:rPr lang="en-US" altLang="zh-CN" smtClean="0"/>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r>
              <a:rPr lang="zh-CN" altLang="en-US"/>
              <a:t>2012/11/05</a:t>
            </a:r>
            <a:endParaRPr lang="en-US" altLang="zh-CN"/>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ltLang="zh-CN"/>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914582D-660D-49DD-BE87-958040E26973}" type="slidenum">
              <a:rPr lang="en-US" altLang="zh-CN" smtClean="0"/>
              <a:t>‹#›</a:t>
            </a:fld>
            <a:endParaRPr lang="en-US" altLang="zh-CN"/>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ln>
          </p:spPr>
        </p: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84415"/>
          </a:xfrm>
        </p:spPr>
        <p:txBody>
          <a:bodyPr>
            <a:normAutofit/>
          </a:bodyPr>
          <a:lstStyle>
            <a:lvl1pPr>
              <a:defRPr sz="3600"/>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r>
              <a:rPr lang="zh-CN" altLang="en-US"/>
              <a:t>2012/11/05</a:t>
            </a:r>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0F8F0853-F8F9-409F-A589-2F2034B73B4C}" type="slidenum">
              <a:rPr lang="en-US" altLang="zh-CN" smtClean="0"/>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57300" y="2909102"/>
            <a:ext cx="4800600" cy="29963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633864" y="2909102"/>
            <a:ext cx="4800600" cy="29963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r>
              <a:rPr lang="zh-CN" altLang="en-US"/>
              <a:t>2012/11/05</a:t>
            </a:r>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D41D9351-294D-4B02-87AE-499130531305}" type="slidenum">
              <a:rPr lang="en-US" altLang="zh-CN" smtClean="0"/>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r>
              <a:rPr lang="zh-CN" altLang="en-US"/>
              <a:t>2012/11/05</a:t>
            </a:r>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ABD76476-472B-433F-B487-1EE5D1404809}" type="slidenum">
              <a:rPr lang="en-US" altLang="zh-CN" smtClean="0"/>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zh-CN" altLang="en-US"/>
              <a:t>2012/11/05</a:t>
            </a:r>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9FDAB757-F1BA-4690-AA2A-B62D4C1B5FB1}" type="slidenum">
              <a:rPr lang="en-US" altLang="zh-CN" smtClean="0"/>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zh-CN" altLang="en-US"/>
              <a:t>单击此处编辑母版标题样式</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65051" y="6375679"/>
            <a:ext cx="1233355" cy="348462"/>
          </a:xfrm>
        </p:spPr>
        <p:txBody>
          <a:bodyPr/>
          <a:lstStyle/>
          <a:p>
            <a:r>
              <a:rPr lang="zh-CN" altLang="en-US"/>
              <a:t>2012/11/05</a:t>
            </a:r>
            <a:endParaRPr lang="en-US" altLang="zh-CN"/>
          </a:p>
        </p:txBody>
      </p:sp>
      <p:sp>
        <p:nvSpPr>
          <p:cNvPr id="6" name="Footer Placeholder 5"/>
          <p:cNvSpPr>
            <a:spLocks noGrp="1"/>
          </p:cNvSpPr>
          <p:nvPr>
            <p:ph type="ftr" sz="quarter" idx="11"/>
          </p:nvPr>
        </p:nvSpPr>
        <p:spPr>
          <a:xfrm>
            <a:off x="2103620" y="6375679"/>
            <a:ext cx="3482179" cy="345796"/>
          </a:xfrm>
        </p:spPr>
        <p:txBody>
          <a:bodyPr/>
          <a:lstStyle/>
          <a:p>
            <a:endParaRPr lang="en-US" altLang="zh-CN"/>
          </a:p>
        </p:txBody>
      </p:sp>
      <p:sp>
        <p:nvSpPr>
          <p:cNvPr id="7" name="Slide Number Placeholder 6"/>
          <p:cNvSpPr>
            <a:spLocks noGrp="1"/>
          </p:cNvSpPr>
          <p:nvPr>
            <p:ph type="sldNum" sz="quarter" idx="12"/>
          </p:nvPr>
        </p:nvSpPr>
        <p:spPr>
          <a:xfrm>
            <a:off x="5691014" y="6375679"/>
            <a:ext cx="1232456" cy="345796"/>
          </a:xfrm>
        </p:spPr>
        <p:txBody>
          <a:bodyPr/>
          <a:lstStyle/>
          <a:p>
            <a:fld id="{83150105-9413-48DF-864F-9375A8FC5B3C}" type="slidenum">
              <a:rPr lang="en-US" altLang="zh-CN" smtClean="0"/>
              <a:t>‹#›</a:t>
            </a:fld>
            <a:endParaRPr lang="en-US" altLang="zh-CN"/>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836815"/>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1371601"/>
            <a:ext cx="10178322" cy="450799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zh-CN" altLang="en-US"/>
              <a:t>2012/11/05</a:t>
            </a:r>
            <a:endParaRPr lang="en-US" altLang="zh-CN"/>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ltLang="zh-CN"/>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ED7B3CA-8F06-4B6D-872D-FAF9C2553A85}" type="slidenum">
              <a:rPr lang="en-US" altLang="zh-CN" smtClean="0"/>
              <a:t>‹#›</a:t>
            </a:fld>
            <a:endParaRPr lang="en-US" altLang="zh-CN"/>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3600" kern="1200" cap="all" spc="200" baseline="0">
          <a:solidFill>
            <a:schemeClr val="tx2"/>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400" b="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2000" b="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800" b="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600" b="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b="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ctrTitle"/>
          </p:nvPr>
        </p:nvSpPr>
        <p:spPr/>
        <p:txBody>
          <a:bodyPr/>
          <a:lstStyle/>
          <a:p>
            <a:r>
              <a:rPr lang="zh-CN" altLang="en-US" sz="6000" dirty="0"/>
              <a:t>生 殖 激 素</a:t>
            </a:r>
          </a:p>
        </p:txBody>
      </p:sp>
      <p:sp>
        <p:nvSpPr>
          <p:cNvPr id="15363" name="Rectangle 3"/>
          <p:cNvSpPr>
            <a:spLocks noGrp="1" noChangeArrowheads="1"/>
          </p:cNvSpPr>
          <p:nvPr>
            <p:ph type="subTitle" idx="1"/>
          </p:nvPr>
        </p:nvSpPr>
        <p:spPr/>
        <p:txBody>
          <a:bodyPr/>
          <a:lstStyle/>
          <a:p>
            <a:endParaRPr lang="en-US" altLang="zh-CN" dirty="0"/>
          </a:p>
        </p:txBody>
      </p:sp>
      <p:sp>
        <p:nvSpPr>
          <p:cNvPr id="5" name="日期占位符 5"/>
          <p:cNvSpPr>
            <a:spLocks noGrp="1"/>
          </p:cNvSpPr>
          <p:nvPr>
            <p:ph type="dt" sz="half" idx="10"/>
          </p:nvPr>
        </p:nvSpPr>
        <p:spPr/>
        <p:txBody>
          <a:bodyPr/>
          <a:lstStyle/>
          <a:p>
            <a:r>
              <a:rPr lang="zh-CN" altLang="en-US"/>
              <a:t>2012/11/05</a:t>
            </a:r>
            <a:endParaRPr lang="en-US" altLang="zh-CN"/>
          </a:p>
        </p:txBody>
      </p:sp>
      <p:sp>
        <p:nvSpPr>
          <p:cNvPr id="4" name="灯片编号占位符 4"/>
          <p:cNvSpPr>
            <a:spLocks noGrp="1"/>
          </p:cNvSpPr>
          <p:nvPr>
            <p:ph type="sldNum" sz="quarter" idx="12"/>
          </p:nvPr>
        </p:nvSpPr>
        <p:spPr/>
        <p:txBody>
          <a:bodyPr/>
          <a:lstStyle/>
          <a:p>
            <a:fld id="{BC2249B3-78C1-4C11-9765-CF53280DE925}" type="slidenum">
              <a:rPr lang="en-US" altLang="zh-CN"/>
              <a:t>1</a:t>
            </a:fld>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内容占位符 8"/>
          <p:cNvGraphicFramePr>
            <a:graphicFrameLocks noGrp="1"/>
          </p:cNvGraphicFramePr>
          <p:nvPr>
            <p:ph idx="1"/>
          </p:nvPr>
        </p:nvGraphicFramePr>
        <p:xfrm>
          <a:off x="1143000" y="381000"/>
          <a:ext cx="10178322" cy="5962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日期占位符 5"/>
          <p:cNvSpPr>
            <a:spLocks noGrp="1"/>
          </p:cNvSpPr>
          <p:nvPr>
            <p:ph type="dt" sz="half" idx="10"/>
          </p:nvPr>
        </p:nvSpPr>
        <p:spPr/>
        <p:txBody>
          <a:bodyPr/>
          <a:lstStyle/>
          <a:p>
            <a:r>
              <a:rPr lang="zh-CN" altLang="en-US"/>
              <a:t>2012/11/05</a:t>
            </a:r>
            <a:endParaRPr lang="en-US" altLang="zh-CN"/>
          </a:p>
        </p:txBody>
      </p:sp>
      <p:sp>
        <p:nvSpPr>
          <p:cNvPr id="4" name="灯片编号占位符 4"/>
          <p:cNvSpPr>
            <a:spLocks noGrp="1"/>
          </p:cNvSpPr>
          <p:nvPr>
            <p:ph type="sldNum" sz="quarter" idx="12"/>
          </p:nvPr>
        </p:nvSpPr>
        <p:spPr/>
        <p:txBody>
          <a:bodyPr/>
          <a:lstStyle/>
          <a:p>
            <a:fld id="{89A9AF0C-1877-4527-B41E-4BE13410BF3A}" type="slidenum">
              <a:rPr lang="en-US" altLang="zh-CN"/>
              <a:t>10</a:t>
            </a:fld>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p:txBody>
          <a:bodyPr>
            <a:normAutofit/>
          </a:bodyPr>
          <a:lstStyle/>
          <a:p>
            <a:r>
              <a:rPr lang="zh-CN" altLang="en-US" b="1" dirty="0">
                <a:solidFill>
                  <a:srgbClr val="002060"/>
                </a:solidFill>
              </a:rPr>
              <a:t>（二）催产素 </a:t>
            </a:r>
            <a:r>
              <a:rPr lang="en-US" altLang="zh-CN" b="1" dirty="0">
                <a:solidFill>
                  <a:srgbClr val="002060"/>
                </a:solidFill>
              </a:rPr>
              <a:t>(</a:t>
            </a:r>
            <a:r>
              <a:rPr lang="zh-CN" altLang="en-US" b="1" dirty="0">
                <a:solidFill>
                  <a:srgbClr val="002060"/>
                </a:solidFill>
              </a:rPr>
              <a:t>缩宫素）</a:t>
            </a:r>
            <a:r>
              <a:rPr lang="en-US" altLang="zh-CN" b="1" dirty="0">
                <a:solidFill>
                  <a:srgbClr val="002060"/>
                </a:solidFill>
              </a:rPr>
              <a:t>——</a:t>
            </a:r>
            <a:r>
              <a:rPr lang="zh-CN" altLang="en-US" b="1" dirty="0">
                <a:solidFill>
                  <a:srgbClr val="002060"/>
                </a:solidFill>
              </a:rPr>
              <a:t>垂体后叶素</a:t>
            </a:r>
          </a:p>
        </p:txBody>
      </p:sp>
      <p:sp>
        <p:nvSpPr>
          <p:cNvPr id="128003" name="Rectangle 3"/>
          <p:cNvSpPr>
            <a:spLocks noGrp="1" noChangeArrowheads="1"/>
          </p:cNvSpPr>
          <p:nvPr>
            <p:ph idx="1"/>
          </p:nvPr>
        </p:nvSpPr>
        <p:spPr>
          <a:xfrm>
            <a:off x="1236438" y="1219200"/>
            <a:ext cx="10178322" cy="3593591"/>
          </a:xfrm>
        </p:spPr>
        <p:txBody>
          <a:bodyPr>
            <a:noAutofit/>
          </a:bodyPr>
          <a:lstStyle/>
          <a:p>
            <a:pPr marL="457200" indent="-457200">
              <a:lnSpc>
                <a:spcPct val="160000"/>
              </a:lnSpc>
              <a:buFont typeface="+mj-ea"/>
              <a:buAutoNum type="circleNumDbPlain"/>
            </a:pPr>
            <a:r>
              <a:rPr lang="zh-CN" altLang="en-US" b="1" dirty="0">
                <a:solidFill>
                  <a:srgbClr val="C00000"/>
                </a:solidFill>
              </a:rPr>
              <a:t>来源：</a:t>
            </a:r>
            <a:r>
              <a:rPr lang="zh-CN" altLang="en-US" dirty="0"/>
              <a:t>催产素是一种垂体激素，由下丘脑视上核和室旁核的巨细胞</a:t>
            </a:r>
            <a:r>
              <a:rPr lang="zh-CN" altLang="en-US" dirty="0">
                <a:solidFill>
                  <a:srgbClr val="FF0000"/>
                </a:solidFill>
              </a:rPr>
              <a:t>制造</a:t>
            </a:r>
            <a:r>
              <a:rPr lang="zh-CN" altLang="en-US" dirty="0"/>
              <a:t>，经下丘脑一垂体轴神经纤维输送到到垂体后叶存储并分泌，入血。</a:t>
            </a:r>
            <a:endParaRPr lang="en-US" altLang="zh-CN" dirty="0"/>
          </a:p>
          <a:p>
            <a:pPr marL="457200" indent="-457200">
              <a:lnSpc>
                <a:spcPct val="160000"/>
              </a:lnSpc>
              <a:buFont typeface="+mj-ea"/>
              <a:buAutoNum type="circleNumDbPlain"/>
            </a:pPr>
            <a:r>
              <a:rPr lang="zh-CN" altLang="en-US" b="1" dirty="0">
                <a:solidFill>
                  <a:srgbClr val="C00000"/>
                </a:solidFill>
              </a:rPr>
              <a:t>化学特性：</a:t>
            </a:r>
            <a:r>
              <a:rPr lang="zh-CN" altLang="en-US" dirty="0"/>
              <a:t>九肽结构，相对分子量约为</a:t>
            </a:r>
            <a:r>
              <a:rPr lang="en-US" altLang="zh-CN" dirty="0"/>
              <a:t>1000</a:t>
            </a:r>
            <a:r>
              <a:rPr lang="zh-CN" altLang="en-US" dirty="0"/>
              <a:t>。</a:t>
            </a:r>
          </a:p>
        </p:txBody>
      </p:sp>
      <p:sp>
        <p:nvSpPr>
          <p:cNvPr id="6" name="日期占位符 5"/>
          <p:cNvSpPr>
            <a:spLocks noGrp="1"/>
          </p:cNvSpPr>
          <p:nvPr>
            <p:ph type="dt" sz="half" idx="10"/>
          </p:nvPr>
        </p:nvSpPr>
        <p:spPr/>
        <p:txBody>
          <a:bodyPr/>
          <a:lstStyle/>
          <a:p>
            <a:r>
              <a:rPr lang="zh-CN" altLang="en-US"/>
              <a:t>2012/11/05</a:t>
            </a:r>
            <a:endParaRPr lang="en-US" altLang="zh-CN"/>
          </a:p>
        </p:txBody>
      </p:sp>
      <p:sp>
        <p:nvSpPr>
          <p:cNvPr id="5" name="灯片编号占位符 4"/>
          <p:cNvSpPr>
            <a:spLocks noGrp="1"/>
          </p:cNvSpPr>
          <p:nvPr>
            <p:ph type="sldNum" sz="quarter" idx="12"/>
          </p:nvPr>
        </p:nvSpPr>
        <p:spPr/>
        <p:txBody>
          <a:bodyPr/>
          <a:lstStyle/>
          <a:p>
            <a:fld id="{8F061CED-3176-440E-A63D-F2E4E7275351}" type="slidenum">
              <a:rPr lang="en-US" altLang="zh-CN"/>
              <a:t>11</a:t>
            </a:fld>
            <a:endParaRPr lang="en-US" altLang="zh-CN"/>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8126" t="7942" r="9375"/>
          <a:stretch>
            <a:fillRect/>
          </a:stretch>
        </p:blipFill>
        <p:spPr>
          <a:xfrm>
            <a:off x="3856084" y="3931161"/>
            <a:ext cx="4201045" cy="24439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251678" y="353811"/>
            <a:ext cx="10178322" cy="596022"/>
          </a:xfrm>
        </p:spPr>
        <p:txBody>
          <a:bodyPr>
            <a:normAutofit fontScale="90000"/>
          </a:bodyPr>
          <a:lstStyle/>
          <a:p>
            <a:pPr marL="742950" indent="-742950">
              <a:buFont typeface="+mj-ea"/>
              <a:buAutoNum type="circleNumDbPlain" startAt="3"/>
            </a:pPr>
            <a:r>
              <a:rPr lang="zh-CN" altLang="en-US" dirty="0">
                <a:solidFill>
                  <a:srgbClr val="FF0000"/>
                </a:solidFill>
                <a:latin typeface="+mn-ea"/>
              </a:rPr>
              <a:t>催产素的生理作用</a:t>
            </a:r>
            <a:br>
              <a:rPr lang="zh-CN" altLang="en-US" dirty="0">
                <a:solidFill>
                  <a:srgbClr val="FF0000"/>
                </a:solidFill>
                <a:latin typeface="+mn-ea"/>
              </a:rPr>
            </a:br>
            <a:endParaRPr lang="zh-CN" altLang="en-US" dirty="0"/>
          </a:p>
        </p:txBody>
      </p:sp>
      <p:sp>
        <p:nvSpPr>
          <p:cNvPr id="5" name="内容占位符 4"/>
          <p:cNvSpPr>
            <a:spLocks noGrp="1"/>
          </p:cNvSpPr>
          <p:nvPr>
            <p:ph idx="1"/>
          </p:nvPr>
        </p:nvSpPr>
        <p:spPr>
          <a:xfrm>
            <a:off x="752475" y="1793240"/>
            <a:ext cx="6468110" cy="4448175"/>
          </a:xfrm>
        </p:spPr>
        <p:txBody>
          <a:bodyPr>
            <a:normAutofit lnSpcReduction="10000"/>
          </a:bodyPr>
          <a:lstStyle/>
          <a:p>
            <a:pPr marL="457200" indent="-457200">
              <a:lnSpc>
                <a:spcPct val="100000"/>
              </a:lnSpc>
              <a:spcBef>
                <a:spcPts val="1500"/>
              </a:spcBef>
              <a:buFont typeface="+mj-lt"/>
              <a:buAutoNum type="alphaLcPeriod"/>
            </a:pPr>
            <a:r>
              <a:rPr lang="zh-CN" altLang="en-US" dirty="0"/>
              <a:t>刺激乳腺分泌和子宫收缩，以刺激乳腺为主。</a:t>
            </a:r>
            <a:endParaRPr lang="en-US" altLang="zh-CN" dirty="0">
              <a:solidFill>
                <a:srgbClr val="000000"/>
              </a:solidFill>
              <a:latin typeface="+mn-ea"/>
            </a:endParaRPr>
          </a:p>
          <a:p>
            <a:pPr lvl="1">
              <a:lnSpc>
                <a:spcPct val="100000"/>
              </a:lnSpc>
              <a:spcBef>
                <a:spcPts val="1500"/>
              </a:spcBef>
              <a:buFont typeface="Wingdings" panose="05000000000000000000" charset="0"/>
              <a:buChar char="p"/>
            </a:pPr>
            <a:r>
              <a:rPr lang="zh-CN" altLang="en-US" b="0" dirty="0">
                <a:solidFill>
                  <a:srgbClr val="000000"/>
                </a:solidFill>
                <a:latin typeface="+mn-ea"/>
              </a:rPr>
              <a:t>刺激子宫平滑肌收缩，促进子宫收缩迫使胎儿从阴道产出；促进胎衣排出和子宫复原。雌激素能增加子宫对催产素的敏感性，而孕激素则相反。</a:t>
            </a:r>
            <a:r>
              <a:rPr lang="zh-CN" altLang="en-US" b="0" dirty="0">
                <a:latin typeface="+mn-ea"/>
              </a:rPr>
              <a:t> </a:t>
            </a:r>
            <a:endParaRPr lang="en-US" altLang="zh-CN" b="0" dirty="0">
              <a:latin typeface="+mn-ea"/>
            </a:endParaRPr>
          </a:p>
          <a:p>
            <a:pPr lvl="1">
              <a:lnSpc>
                <a:spcPct val="100000"/>
              </a:lnSpc>
              <a:spcBef>
                <a:spcPts val="1500"/>
              </a:spcBef>
              <a:buFont typeface="Wingdings" panose="05000000000000000000" charset="0"/>
              <a:buChar char="p"/>
            </a:pPr>
            <a:r>
              <a:rPr lang="zh-CN" altLang="en-US" b="0" dirty="0">
                <a:solidFill>
                  <a:srgbClr val="000000"/>
                </a:solidFill>
                <a:latin typeface="+mn-ea"/>
              </a:rPr>
              <a:t>促使乳腺腺泡周围的肌上皮样细胞收缩，促使乳汁排出。</a:t>
            </a:r>
            <a:endParaRPr lang="en-US" altLang="zh-CN" b="0" dirty="0">
              <a:solidFill>
                <a:srgbClr val="000000"/>
              </a:solidFill>
              <a:latin typeface="+mn-ea"/>
            </a:endParaRPr>
          </a:p>
          <a:p>
            <a:pPr lvl="1">
              <a:lnSpc>
                <a:spcPct val="100000"/>
              </a:lnSpc>
              <a:spcBef>
                <a:spcPts val="1500"/>
              </a:spcBef>
              <a:buFont typeface="Wingdings" panose="05000000000000000000" charset="0"/>
              <a:buChar char="p"/>
            </a:pPr>
            <a:r>
              <a:rPr lang="zh-CN" altLang="en-US" b="0" dirty="0">
                <a:solidFill>
                  <a:srgbClr val="000000"/>
                </a:solidFill>
                <a:latin typeface="+mn-ea"/>
              </a:rPr>
              <a:t>促进不断分泌乳汁，贮存于乳腺腺泡之中。</a:t>
            </a:r>
            <a:endParaRPr lang="en-US" altLang="zh-CN" dirty="0">
              <a:solidFill>
                <a:srgbClr val="000000"/>
              </a:solidFill>
              <a:latin typeface="+mn-ea"/>
            </a:endParaRPr>
          </a:p>
          <a:p>
            <a:pPr marL="457200" indent="-457200">
              <a:lnSpc>
                <a:spcPct val="100000"/>
              </a:lnSpc>
              <a:spcBef>
                <a:spcPts val="1500"/>
              </a:spcBef>
              <a:buFont typeface="+mj-lt"/>
              <a:buAutoNum type="alphaLcPeriod"/>
            </a:pPr>
            <a:r>
              <a:rPr lang="zh-CN" altLang="en-US" dirty="0">
                <a:latin typeface="+mn-ea"/>
              </a:rPr>
              <a:t>大量的催产素可引起子宫合成和释放前列腺素，引起黄体溶解。</a:t>
            </a:r>
          </a:p>
          <a:p>
            <a:pPr marL="457200" indent="-457200">
              <a:lnSpc>
                <a:spcPct val="100000"/>
              </a:lnSpc>
              <a:spcBef>
                <a:spcPts val="1500"/>
              </a:spcBef>
              <a:buFont typeface="+mj-lt"/>
              <a:buAutoNum type="alphaLcPeriod"/>
            </a:pPr>
            <a:r>
              <a:rPr lang="zh-CN" altLang="en-US" dirty="0">
                <a:latin typeface="+mn-ea"/>
              </a:rPr>
              <a:t>刺激输卵管平滑肌收缩，有利于精子和卵子的运行</a:t>
            </a:r>
          </a:p>
        </p:txBody>
      </p:sp>
      <p:sp>
        <p:nvSpPr>
          <p:cNvPr id="8" name="日期占位符 3"/>
          <p:cNvSpPr>
            <a:spLocks noGrp="1"/>
          </p:cNvSpPr>
          <p:nvPr>
            <p:ph type="dt" sz="half" idx="10"/>
          </p:nvPr>
        </p:nvSpPr>
        <p:spPr/>
        <p:txBody>
          <a:bodyPr/>
          <a:lstStyle/>
          <a:p>
            <a:r>
              <a:rPr lang="zh-CN" altLang="en-US"/>
              <a:t>2012/11/05</a:t>
            </a:r>
            <a:endParaRPr lang="en-US" altLang="zh-CN"/>
          </a:p>
        </p:txBody>
      </p:sp>
      <p:sp>
        <p:nvSpPr>
          <p:cNvPr id="7" name="灯片编号占位符 2"/>
          <p:cNvSpPr>
            <a:spLocks noGrp="1"/>
          </p:cNvSpPr>
          <p:nvPr>
            <p:ph type="sldNum" sz="quarter" idx="12"/>
          </p:nvPr>
        </p:nvSpPr>
        <p:spPr/>
        <p:txBody>
          <a:bodyPr/>
          <a:lstStyle/>
          <a:p>
            <a:fld id="{8D3C4459-A289-406D-920B-E2694223BF7C}" type="slidenum">
              <a:rPr lang="en-US" altLang="zh-CN"/>
              <a:t>12</a:t>
            </a:fld>
            <a:endParaRPr lang="en-US" altLang="zh-CN"/>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830" y="1222375"/>
            <a:ext cx="4662170" cy="4413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rmAutofit/>
          </a:bodyPr>
          <a:lstStyle/>
          <a:p>
            <a:pPr marL="742950" indent="-742950">
              <a:buFont typeface="+mj-ea"/>
              <a:buAutoNum type="circleNumDbPlain" startAt="4"/>
            </a:pPr>
            <a:r>
              <a:rPr lang="zh-CN" altLang="en-US" dirty="0">
                <a:solidFill>
                  <a:srgbClr val="FF0000"/>
                </a:solidFill>
              </a:rPr>
              <a:t>催产素的应用：</a:t>
            </a:r>
            <a:endParaRPr lang="zh-CN" altLang="en-US" dirty="0"/>
          </a:p>
        </p:txBody>
      </p:sp>
      <p:sp>
        <p:nvSpPr>
          <p:cNvPr id="9" name="内容占位符 8"/>
          <p:cNvSpPr>
            <a:spLocks noGrp="1"/>
          </p:cNvSpPr>
          <p:nvPr>
            <p:ph idx="1"/>
          </p:nvPr>
        </p:nvSpPr>
        <p:spPr>
          <a:xfrm>
            <a:off x="1251585" y="1105535"/>
            <a:ext cx="10178415" cy="2701925"/>
          </a:xfrm>
        </p:spPr>
        <p:txBody>
          <a:bodyPr>
            <a:normAutofit/>
          </a:bodyPr>
          <a:lstStyle/>
          <a:p>
            <a:pPr>
              <a:lnSpc>
                <a:spcPct val="100000"/>
              </a:lnSpc>
              <a:buFont typeface="Wingdings" panose="05000000000000000000" pitchFamily="2" charset="2"/>
              <a:buChar char="ü"/>
            </a:pPr>
            <a:r>
              <a:rPr lang="zh-CN" altLang="en-US" dirty="0"/>
              <a:t>提高受胎率</a:t>
            </a:r>
          </a:p>
          <a:p>
            <a:pPr>
              <a:lnSpc>
                <a:spcPct val="100000"/>
              </a:lnSpc>
              <a:buFont typeface="Wingdings" panose="05000000000000000000" pitchFamily="2" charset="2"/>
              <a:buChar char="ü"/>
            </a:pPr>
            <a:r>
              <a:rPr lang="zh-CN" altLang="en-US" dirty="0"/>
              <a:t>诱发同期分娩，助产</a:t>
            </a:r>
            <a:r>
              <a:rPr lang="en-US" altLang="zh-CN" dirty="0"/>
              <a:t>/</a:t>
            </a:r>
            <a:r>
              <a:rPr lang="zh-CN" altLang="en-US" dirty="0"/>
              <a:t>催产：</a:t>
            </a:r>
          </a:p>
          <a:p>
            <a:pPr>
              <a:lnSpc>
                <a:spcPct val="100000"/>
              </a:lnSpc>
              <a:buFont typeface="Wingdings" panose="05000000000000000000" pitchFamily="2" charset="2"/>
              <a:buChar char="ü"/>
            </a:pPr>
            <a:r>
              <a:rPr lang="zh-CN" altLang="en-US" dirty="0"/>
              <a:t>治疗胎衣不下、子宫脱出、子宫出血和子宫内容物（如恶露、子宫积脓或木乃伊）的排出等。</a:t>
            </a:r>
            <a:endParaRPr lang="en-US" altLang="zh-CN" dirty="0"/>
          </a:p>
          <a:p>
            <a:pPr>
              <a:lnSpc>
                <a:spcPct val="100000"/>
              </a:lnSpc>
              <a:buFont typeface="Wingdings" panose="05000000000000000000" pitchFamily="2" charset="2"/>
              <a:buChar char="ü"/>
            </a:pPr>
            <a:r>
              <a:rPr lang="zh-CN" altLang="en-US" dirty="0"/>
              <a:t>治疗排乳困难。 </a:t>
            </a:r>
            <a:endParaRPr lang="zh-CN" altLang="en-US" dirty="0">
              <a:latin typeface="华文楷体" panose="02010600040101010101" pitchFamily="2" charset="-122"/>
              <a:ea typeface="华文楷体" panose="02010600040101010101" pitchFamily="2" charset="-122"/>
            </a:endParaRPr>
          </a:p>
        </p:txBody>
      </p:sp>
      <p:sp>
        <p:nvSpPr>
          <p:cNvPr id="5" name="日期占位符 3"/>
          <p:cNvSpPr>
            <a:spLocks noGrp="1"/>
          </p:cNvSpPr>
          <p:nvPr>
            <p:ph type="dt" sz="half" idx="10"/>
          </p:nvPr>
        </p:nvSpPr>
        <p:spPr/>
        <p:txBody>
          <a:bodyPr/>
          <a:lstStyle/>
          <a:p>
            <a:r>
              <a:rPr lang="zh-CN" altLang="en-US"/>
              <a:t>2012/11/05</a:t>
            </a:r>
            <a:endParaRPr lang="en-US" altLang="zh-CN"/>
          </a:p>
        </p:txBody>
      </p:sp>
      <p:sp>
        <p:nvSpPr>
          <p:cNvPr id="4" name="灯片编号占位符 2"/>
          <p:cNvSpPr>
            <a:spLocks noGrp="1"/>
          </p:cNvSpPr>
          <p:nvPr>
            <p:ph type="sldNum" sz="quarter" idx="12"/>
          </p:nvPr>
        </p:nvSpPr>
        <p:spPr/>
        <p:txBody>
          <a:bodyPr/>
          <a:lstStyle/>
          <a:p>
            <a:fld id="{665E80FE-F7D8-4145-BAEB-55D1634CAA08}" type="slidenum">
              <a:rPr lang="en-US" altLang="zh-CN"/>
              <a:t>13</a:t>
            </a:fld>
            <a:endParaRPr lang="en-US" altLang="zh-CN"/>
          </a:p>
        </p:txBody>
      </p:sp>
      <p:sp>
        <p:nvSpPr>
          <p:cNvPr id="2" name="文本框 1"/>
          <p:cNvSpPr txBox="1"/>
          <p:nvPr/>
        </p:nvSpPr>
        <p:spPr>
          <a:xfrm>
            <a:off x="1250950" y="4263390"/>
            <a:ext cx="10179050" cy="1938020"/>
          </a:xfrm>
          <a:prstGeom prst="rect">
            <a:avLst/>
          </a:prstGeom>
          <a:noFill/>
        </p:spPr>
        <p:txBody>
          <a:bodyPr wrap="square" rtlCol="0" anchor="t">
            <a:spAutoFit/>
          </a:bodyPr>
          <a:lstStyle/>
          <a:p>
            <a:pPr indent="0">
              <a:lnSpc>
                <a:spcPct val="100000"/>
              </a:lnSpc>
              <a:buNone/>
            </a:pPr>
            <a:r>
              <a:rPr lang="zh-CN" altLang="en-US" sz="2400" b="1" dirty="0">
                <a:latin typeface="微软雅黑" panose="020B0503020204020204" pitchFamily="34" charset="-122"/>
                <a:ea typeface="微软雅黑" panose="020B0503020204020204" pitchFamily="34" charset="-122"/>
                <a:sym typeface="+mn-ea"/>
              </a:rPr>
              <a:t>使用注意事项：</a:t>
            </a:r>
            <a:endParaRPr lang="zh-CN" altLang="en-US" sz="2400" b="1" dirty="0">
              <a:latin typeface="微软雅黑" panose="020B0503020204020204" pitchFamily="34" charset="-122"/>
              <a:ea typeface="微软雅黑" panose="020B0503020204020204" pitchFamily="34" charset="-122"/>
            </a:endParaRPr>
          </a:p>
          <a:p>
            <a:pPr marL="800100" lvl="1" indent="-342900">
              <a:lnSpc>
                <a:spcPct val="100000"/>
              </a:lnSpc>
              <a:buFont typeface="Wingdings" panose="05000000000000000000" charset="0"/>
              <a:buChar char="p"/>
            </a:pPr>
            <a:r>
              <a:rPr lang="zh-CN" altLang="en-US" sz="2400" dirty="0">
                <a:latin typeface="华文楷体" panose="02010600040101010101" pitchFamily="2" charset="-122"/>
                <a:ea typeface="华文楷体" panose="02010600040101010101" pitchFamily="2" charset="-122"/>
                <a:sym typeface="+mn-ea"/>
              </a:rPr>
              <a:t>用于催产时必须注意用药时期，在产道未完全扩张前大量使用催产素，易引起子宫撕裂 、胎儿拥堵。</a:t>
            </a:r>
            <a:endParaRPr lang="en-US" altLang="zh-CN" sz="2400" dirty="0">
              <a:latin typeface="华文楷体" panose="02010600040101010101" pitchFamily="2" charset="-122"/>
              <a:ea typeface="华文楷体" panose="02010600040101010101" pitchFamily="2" charset="-122"/>
            </a:endParaRPr>
          </a:p>
          <a:p>
            <a:pPr marL="800100" lvl="1" indent="-342900">
              <a:lnSpc>
                <a:spcPct val="100000"/>
              </a:lnSpc>
              <a:buFont typeface="Wingdings" panose="05000000000000000000" charset="0"/>
              <a:buChar char="p"/>
            </a:pPr>
            <a:r>
              <a:rPr lang="zh-CN" altLang="en-US" sz="2400" dirty="0">
                <a:latin typeface="华文楷体" panose="02010600040101010101" pitchFamily="2" charset="-122"/>
                <a:ea typeface="华文楷体" panose="02010600040101010101" pitchFamily="2" charset="-122"/>
                <a:sym typeface="+mn-ea"/>
              </a:rPr>
              <a:t>催产素作用时间较短，约</a:t>
            </a:r>
            <a:r>
              <a:rPr lang="en-US" altLang="zh-CN" sz="2400" dirty="0">
                <a:latin typeface="华文楷体" panose="02010600040101010101" pitchFamily="2" charset="-122"/>
                <a:ea typeface="华文楷体" panose="02010600040101010101" pitchFamily="2" charset="-122"/>
                <a:sym typeface="+mn-ea"/>
              </a:rPr>
              <a:t>30</a:t>
            </a:r>
            <a:r>
              <a:rPr lang="zh-CN" altLang="en-US" sz="2400" dirty="0">
                <a:latin typeface="华文楷体" panose="02010600040101010101" pitchFamily="2" charset="-122"/>
                <a:ea typeface="华文楷体" panose="02010600040101010101" pitchFamily="2" charset="-122"/>
                <a:sym typeface="+mn-ea"/>
              </a:rPr>
              <a:t>分钟左右。 </a:t>
            </a:r>
            <a:endParaRPr lang="zh-CN" altLang="en-US" sz="2400" dirty="0">
              <a:latin typeface="华文楷体" panose="02010600040101010101" pitchFamily="2" charset="-122"/>
              <a:ea typeface="华文楷体" panose="02010600040101010101" pitchFamily="2" charset="-122"/>
            </a:endParaRPr>
          </a:p>
          <a:p>
            <a:pPr marL="800100" lvl="1" indent="-342900">
              <a:lnSpc>
                <a:spcPct val="100000"/>
              </a:lnSpc>
              <a:buFont typeface="Wingdings" panose="05000000000000000000" charset="0"/>
              <a:buChar char="p"/>
            </a:pPr>
            <a:r>
              <a:rPr lang="zh-CN" altLang="en-US" sz="2400" dirty="0">
                <a:latin typeface="华文楷体" panose="02010600040101010101" pitchFamily="2" charset="-122"/>
                <a:ea typeface="华文楷体" panose="02010600040101010101" pitchFamily="2" charset="-122"/>
                <a:sym typeface="+mn-ea"/>
              </a:rPr>
              <a:t>事先用雌激素处理，可增强子宫对催产素的敏感性。</a:t>
            </a:r>
            <a:endParaRPr lang="zh-CN"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3"/>
          <p:cNvSpPr>
            <a:spLocks noGrp="1"/>
          </p:cNvSpPr>
          <p:nvPr>
            <p:ph type="dt" sz="half" idx="10"/>
          </p:nvPr>
        </p:nvSpPr>
        <p:spPr/>
        <p:txBody>
          <a:bodyPr/>
          <a:lstStyle/>
          <a:p>
            <a:r>
              <a:rPr lang="zh-CN" altLang="en-US"/>
              <a:t>2012/11/05</a:t>
            </a:r>
            <a:endParaRPr lang="en-US" altLang="zh-CN"/>
          </a:p>
        </p:txBody>
      </p:sp>
      <p:sp>
        <p:nvSpPr>
          <p:cNvPr id="10" name="灯片编号占位符 2"/>
          <p:cNvSpPr>
            <a:spLocks noGrp="1"/>
          </p:cNvSpPr>
          <p:nvPr>
            <p:ph type="sldNum" sz="quarter" idx="12"/>
          </p:nvPr>
        </p:nvSpPr>
        <p:spPr/>
        <p:txBody>
          <a:bodyPr/>
          <a:lstStyle/>
          <a:p>
            <a:fld id="{8537C28E-C606-4D9B-9A1F-D7ABCF2E4DDF}" type="slidenum">
              <a:rPr lang="en-US" altLang="zh-CN"/>
              <a:t>14</a:t>
            </a:fld>
            <a:endParaRPr lang="en-US" altLang="zh-CN"/>
          </a:p>
        </p:txBody>
      </p:sp>
      <p:sp>
        <p:nvSpPr>
          <p:cNvPr id="62466" name="Rectangle 2"/>
          <p:cNvSpPr>
            <a:spLocks noChangeArrowheads="1"/>
          </p:cNvSpPr>
          <p:nvPr/>
        </p:nvSpPr>
        <p:spPr bwMode="auto">
          <a:xfrm>
            <a:off x="1211038" y="569439"/>
            <a:ext cx="60279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r>
              <a:rPr lang="zh-CN" altLang="en-US" sz="3600" b="1" dirty="0">
                <a:solidFill>
                  <a:srgbClr val="002060"/>
                </a:solidFill>
                <a:effectLst>
                  <a:outerShdw blurRad="38100" dist="38100" dir="2700000" algn="tl">
                    <a:srgbClr val="C0C0C0"/>
                  </a:outerShdw>
                </a:effectLst>
              </a:rPr>
              <a:t>（三）垂体促性腺激素</a:t>
            </a:r>
            <a:r>
              <a:rPr lang="zh-CN" altLang="en-US" dirty="0">
                <a:solidFill>
                  <a:srgbClr val="002060"/>
                </a:solidFill>
              </a:rPr>
              <a:t> </a:t>
            </a:r>
          </a:p>
        </p:txBody>
      </p:sp>
      <p:sp>
        <p:nvSpPr>
          <p:cNvPr id="62468" name="Rectangle 4"/>
          <p:cNvSpPr>
            <a:spLocks noChangeArrowheads="1"/>
          </p:cNvSpPr>
          <p:nvPr/>
        </p:nvSpPr>
        <p:spPr bwMode="auto">
          <a:xfrm>
            <a:off x="6086475" y="2994025"/>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p>
        </p:txBody>
      </p:sp>
      <p:sp>
        <p:nvSpPr>
          <p:cNvPr id="62467" name="Rectangle 3"/>
          <p:cNvSpPr>
            <a:spLocks noChangeArrowheads="1"/>
          </p:cNvSpPr>
          <p:nvPr/>
        </p:nvSpPr>
        <p:spPr bwMode="auto">
          <a:xfrm>
            <a:off x="4437064" y="393223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p>
        </p:txBody>
      </p:sp>
      <p:sp>
        <p:nvSpPr>
          <p:cNvPr id="62472" name="Rectangle 8"/>
          <p:cNvSpPr>
            <a:spLocks noChangeArrowheads="1"/>
          </p:cNvSpPr>
          <p:nvPr/>
        </p:nvSpPr>
        <p:spPr bwMode="auto">
          <a:xfrm>
            <a:off x="2133600" y="4521201"/>
            <a:ext cx="7620000"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ts val="2500"/>
              </a:lnSpc>
              <a:spcBef>
                <a:spcPts val="600"/>
              </a:spcBef>
              <a:spcAft>
                <a:spcPts val="600"/>
              </a:spcAft>
            </a:pPr>
            <a:endParaRPr kumimoji="1" lang="en-US" altLang="zh-CN" sz="2800">
              <a:latin typeface="Times New Roman" panose="02020603050405020304" pitchFamily="18" charset="0"/>
              <a:ea typeface="ˎ̥"/>
              <a:cs typeface="ˎ̥"/>
            </a:endParaRPr>
          </a:p>
          <a:p>
            <a:endParaRPr lang="en-US" altLang="zh-CN"/>
          </a:p>
        </p:txBody>
      </p:sp>
      <p:sp>
        <p:nvSpPr>
          <p:cNvPr id="62473" name="Rectangle 9"/>
          <p:cNvSpPr>
            <a:spLocks noChangeArrowheads="1"/>
          </p:cNvSpPr>
          <p:nvPr/>
        </p:nvSpPr>
        <p:spPr bwMode="auto">
          <a:xfrm>
            <a:off x="2057400" y="3886201"/>
            <a:ext cx="184150"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ts val="2500"/>
              </a:lnSpc>
              <a:spcBef>
                <a:spcPts val="600"/>
              </a:spcBef>
              <a:spcAft>
                <a:spcPts val="600"/>
              </a:spcAft>
            </a:pPr>
            <a:endParaRPr kumimoji="1" lang="en-US" altLang="zh-CN" sz="2800">
              <a:latin typeface="Times New Roman" panose="02020603050405020304" pitchFamily="18" charset="0"/>
              <a:ea typeface="ˎ̥"/>
              <a:cs typeface="ˎ̥"/>
            </a:endParaRPr>
          </a:p>
          <a:p>
            <a:endParaRPr lang="en-US" altLang="zh-CN"/>
          </a:p>
        </p:txBody>
      </p:sp>
      <p:sp>
        <p:nvSpPr>
          <p:cNvPr id="62474" name="Rectangle 10"/>
          <p:cNvSpPr>
            <a:spLocks noChangeArrowheads="1"/>
          </p:cNvSpPr>
          <p:nvPr/>
        </p:nvSpPr>
        <p:spPr bwMode="auto">
          <a:xfrm>
            <a:off x="2057400" y="4419601"/>
            <a:ext cx="184150"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ts val="2500"/>
              </a:lnSpc>
              <a:spcBef>
                <a:spcPts val="600"/>
              </a:spcBef>
              <a:spcAft>
                <a:spcPts val="600"/>
              </a:spcAft>
            </a:pPr>
            <a:endParaRPr kumimoji="1" lang="en-US" altLang="zh-CN" sz="2800">
              <a:latin typeface="Times New Roman" panose="02020603050405020304" pitchFamily="18" charset="0"/>
              <a:ea typeface="ˎ̥"/>
              <a:cs typeface="ˎ̥"/>
            </a:endParaRPr>
          </a:p>
          <a:p>
            <a:endParaRPr lang="en-US" altLang="zh-CN"/>
          </a:p>
        </p:txBody>
      </p:sp>
      <p:sp>
        <p:nvSpPr>
          <p:cNvPr id="62476" name="Rectangle 12"/>
          <p:cNvSpPr>
            <a:spLocks noChangeArrowheads="1"/>
          </p:cNvSpPr>
          <p:nvPr/>
        </p:nvSpPr>
        <p:spPr bwMode="auto">
          <a:xfrm>
            <a:off x="1241518" y="1672949"/>
            <a:ext cx="10330722"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nSpc>
                <a:spcPct val="150000"/>
              </a:lnSpc>
            </a:pPr>
            <a:r>
              <a:rPr lang="en-US" altLang="zh-CN" sz="2800" b="1" dirty="0">
                <a:solidFill>
                  <a:srgbClr val="FF0000"/>
                </a:solidFill>
                <a:latin typeface="微软雅黑" panose="020B0503020204020204" pitchFamily="34" charset="-122"/>
                <a:ea typeface="微软雅黑" panose="020B0503020204020204" pitchFamily="34" charset="-122"/>
              </a:rPr>
              <a:t>1.</a:t>
            </a:r>
            <a:r>
              <a:rPr lang="zh-CN" altLang="en-US" sz="2800" b="1" dirty="0">
                <a:solidFill>
                  <a:srgbClr val="FF0000"/>
                </a:solidFill>
                <a:latin typeface="微软雅黑" panose="020B0503020204020204" pitchFamily="34" charset="-122"/>
                <a:ea typeface="微软雅黑" panose="020B0503020204020204" pitchFamily="34" charset="-122"/>
              </a:rPr>
              <a:t>促卵泡素</a:t>
            </a:r>
            <a:r>
              <a:rPr lang="en-US" altLang="zh-CN" sz="2800" b="1" dirty="0">
                <a:latin typeface="微软雅黑" panose="020B0503020204020204" pitchFamily="34" charset="-122"/>
                <a:ea typeface="微软雅黑" panose="020B0503020204020204" pitchFamily="34" charset="-122"/>
              </a:rPr>
              <a:t>(</a:t>
            </a:r>
            <a:r>
              <a:rPr lang="en-US" altLang="zh-CN" sz="2800" b="1" dirty="0" err="1">
                <a:latin typeface="微软雅黑" panose="020B0503020204020204" pitchFamily="34" charset="-122"/>
                <a:ea typeface="微软雅黑" panose="020B0503020204020204" pitchFamily="34" charset="-122"/>
              </a:rPr>
              <a:t>follitropin</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又名卵泡刺激素</a:t>
            </a:r>
            <a:r>
              <a:rPr lang="zh-CN" altLang="en-US" sz="2800" b="1" dirty="0">
                <a:solidFill>
                  <a:srgbClr val="FF0000"/>
                </a:solidFill>
                <a:latin typeface="微软雅黑" panose="020B0503020204020204" pitchFamily="34" charset="-122"/>
                <a:ea typeface="微软雅黑" panose="020B0503020204020204" pitchFamily="34" charset="-122"/>
              </a:rPr>
              <a:t>（</a:t>
            </a:r>
            <a:r>
              <a:rPr lang="en-US" altLang="zh-CN" sz="2800" b="1" dirty="0">
                <a:solidFill>
                  <a:srgbClr val="FF0000"/>
                </a:solidFill>
                <a:latin typeface="微软雅黑" panose="020B0503020204020204" pitchFamily="34" charset="-122"/>
                <a:ea typeface="微软雅黑" panose="020B0503020204020204" pitchFamily="34" charset="-122"/>
              </a:rPr>
              <a:t>FSH</a:t>
            </a:r>
            <a:r>
              <a:rPr lang="zh-CN" altLang="en-US" sz="2800" b="1" dirty="0">
                <a:solidFill>
                  <a:srgbClr val="FF0000"/>
                </a:solidFill>
                <a:latin typeface="微软雅黑" panose="020B0503020204020204" pitchFamily="34" charset="-122"/>
                <a:ea typeface="微软雅黑" panose="020B0503020204020204" pitchFamily="34" charset="-122"/>
              </a:rPr>
              <a:t>）</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514350" indent="-514350">
              <a:lnSpc>
                <a:spcPct val="150000"/>
              </a:lnSpc>
              <a:buFont typeface="+mj-ea"/>
              <a:buAutoNum type="circleNumDbPlain"/>
            </a:pPr>
            <a:r>
              <a:rPr lang="zh-CN" altLang="en-US" sz="2400" b="1" dirty="0">
                <a:latin typeface="微软雅黑" panose="020B0503020204020204" pitchFamily="34" charset="-122"/>
                <a:ea typeface="微软雅黑" panose="020B0503020204020204" pitchFamily="34" charset="-122"/>
              </a:rPr>
              <a:t>来源与特性</a:t>
            </a:r>
          </a:p>
          <a:p>
            <a:pPr marL="914400" lvl="1" indent="-457200">
              <a:lnSpc>
                <a:spcPct val="150000"/>
              </a:lnSpc>
              <a:buFont typeface="+mj-lt"/>
              <a:buAutoNum type="alphaLcPeriod"/>
            </a:pPr>
            <a:r>
              <a:rPr lang="zh-CN" altLang="en-US" sz="2000" b="1" dirty="0">
                <a:latin typeface="微软雅黑" panose="020B0503020204020204" pitchFamily="34" charset="-122"/>
                <a:ea typeface="微软雅黑" panose="020B0503020204020204" pitchFamily="34" charset="-122"/>
              </a:rPr>
              <a:t>是一种由</a:t>
            </a:r>
            <a:r>
              <a:rPr lang="zh-CN" altLang="en-US" sz="2000" b="1" dirty="0">
                <a:solidFill>
                  <a:srgbClr val="FF0000"/>
                </a:solidFill>
                <a:latin typeface="微软雅黑" panose="020B0503020204020204" pitchFamily="34" charset="-122"/>
                <a:ea typeface="微软雅黑" panose="020B0503020204020204" pitchFamily="34" charset="-122"/>
              </a:rPr>
              <a:t>脑垂体前叶</a:t>
            </a:r>
            <a:r>
              <a:rPr lang="zh-CN" altLang="en-US" sz="2000" b="1" dirty="0">
                <a:latin typeface="微软雅黑" panose="020B0503020204020204" pitchFamily="34" charset="-122"/>
                <a:ea typeface="微软雅黑" panose="020B0503020204020204" pitchFamily="34" charset="-122"/>
              </a:rPr>
              <a:t>的嗜碱性粒细胞分泌的激素，属于</a:t>
            </a:r>
            <a:r>
              <a:rPr lang="zh-CN" altLang="en-US" sz="2000" b="1" dirty="0">
                <a:solidFill>
                  <a:srgbClr val="FF0000"/>
                </a:solidFill>
                <a:latin typeface="微软雅黑" panose="020B0503020204020204" pitchFamily="34" charset="-122"/>
                <a:ea typeface="微软雅黑" panose="020B0503020204020204" pitchFamily="34" charset="-122"/>
              </a:rPr>
              <a:t>糖基化蛋白质激素</a:t>
            </a:r>
            <a:r>
              <a:rPr lang="zh-CN" altLang="en-US" sz="2000" b="1" dirty="0">
                <a:latin typeface="微软雅黑" panose="020B0503020204020204" pitchFamily="34" charset="-122"/>
                <a:ea typeface="微软雅黑" panose="020B0503020204020204" pitchFamily="34" charset="-122"/>
              </a:rPr>
              <a:t>，因最早发现其对女性卵泡成熟的刺激作用而得名。</a:t>
            </a:r>
            <a:endParaRPr lang="en-US" altLang="zh-CN" sz="2000" b="1" dirty="0">
              <a:latin typeface="微软雅黑" panose="020B0503020204020204" pitchFamily="34" charset="-122"/>
              <a:ea typeface="微软雅黑" panose="020B0503020204020204" pitchFamily="34" charset="-122"/>
            </a:endParaRPr>
          </a:p>
          <a:p>
            <a:pPr marL="914400" lvl="1" indent="-457200">
              <a:lnSpc>
                <a:spcPct val="150000"/>
              </a:lnSpc>
              <a:buFont typeface="+mj-lt"/>
              <a:buAutoNum type="alphaLcPeriod"/>
            </a:pPr>
            <a:r>
              <a:rPr lang="zh-CN" altLang="en-US" sz="2000" b="1" dirty="0">
                <a:latin typeface="微软雅黑" panose="020B0503020204020204" pitchFamily="34" charset="-122"/>
                <a:ea typeface="微软雅黑" panose="020B0503020204020204" pitchFamily="34" charset="-122"/>
              </a:rPr>
              <a:t>促卵泡激素在</a:t>
            </a:r>
            <a:r>
              <a:rPr lang="zh-CN" altLang="en-US" sz="2000" b="1" dirty="0">
                <a:solidFill>
                  <a:srgbClr val="FF0000"/>
                </a:solidFill>
                <a:latin typeface="微软雅黑" panose="020B0503020204020204" pitchFamily="34" charset="-122"/>
                <a:ea typeface="微软雅黑" panose="020B0503020204020204" pitchFamily="34" charset="-122"/>
              </a:rPr>
              <a:t>男女两性体内都是很重要的激素之一</a:t>
            </a:r>
            <a:r>
              <a:rPr lang="zh-CN" altLang="en-US" sz="2000" b="1" dirty="0">
                <a:latin typeface="微软雅黑" panose="020B0503020204020204" pitchFamily="34" charset="-122"/>
                <a:ea typeface="微软雅黑" panose="020B0503020204020204" pitchFamily="34" charset="-122"/>
              </a:rPr>
              <a:t>，调控着发育、生长、青春期性成熟、以及生殖相关的一系列生理过程。</a:t>
            </a:r>
          </a:p>
          <a:p>
            <a:pPr marL="914400" lvl="1" indent="-457200">
              <a:lnSpc>
                <a:spcPct val="150000"/>
              </a:lnSpc>
              <a:buFont typeface="+mj-lt"/>
              <a:buAutoNum type="alphaLcPeriod"/>
            </a:pPr>
            <a:r>
              <a:rPr lang="zh-CN" altLang="en-US" sz="2000" b="1" dirty="0">
                <a:latin typeface="微软雅黑" panose="020B0503020204020204" pitchFamily="34" charset="-122"/>
                <a:ea typeface="微软雅黑" panose="020B0503020204020204" pitchFamily="34" charset="-122"/>
              </a:rPr>
              <a:t>促卵泡激素和黄体激素协同发挥着至关重要的作用。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rmAutofit/>
          </a:bodyPr>
          <a:lstStyle/>
          <a:p>
            <a:pPr marL="742950" indent="-742950">
              <a:buFont typeface="+mj-ea"/>
              <a:buAutoNum type="circleNumDbPlain" startAt="2"/>
            </a:pPr>
            <a:r>
              <a:rPr lang="zh-CN" altLang="en-US" dirty="0"/>
              <a:t>促卵泡素主要功能：</a:t>
            </a:r>
          </a:p>
        </p:txBody>
      </p:sp>
      <p:sp>
        <p:nvSpPr>
          <p:cNvPr id="131075" name="Rectangle 3"/>
          <p:cNvSpPr>
            <a:spLocks noGrp="1" noChangeArrowheads="1"/>
          </p:cNvSpPr>
          <p:nvPr>
            <p:ph idx="1"/>
          </p:nvPr>
        </p:nvSpPr>
        <p:spPr>
          <a:xfrm>
            <a:off x="1404078" y="1437081"/>
            <a:ext cx="9873522" cy="5111496"/>
          </a:xfrm>
        </p:spPr>
        <p:txBody>
          <a:bodyPr>
            <a:normAutofit/>
          </a:bodyPr>
          <a:lstStyle/>
          <a:p>
            <a:pPr marL="457200" indent="-457200">
              <a:lnSpc>
                <a:spcPct val="150000"/>
              </a:lnSpc>
              <a:buFont typeface="+mj-lt"/>
              <a:buAutoNum type="alphaLcPeriod"/>
            </a:pPr>
            <a:r>
              <a:rPr lang="zh-CN" altLang="en-US" dirty="0"/>
              <a:t>刺激雌性动物卵泡生长和发育</a:t>
            </a:r>
            <a:r>
              <a:rPr lang="zh-CN" altLang="en-US" dirty="0">
                <a:latin typeface="华文楷体" panose="02010600040101010101" pitchFamily="2" charset="-122"/>
                <a:ea typeface="华文楷体" panose="02010600040101010101" pitchFamily="2" charset="-122"/>
              </a:rPr>
              <a:t>，提高卵泡壁细胞的摄氧量，增加蛋白质的合成。</a:t>
            </a:r>
          </a:p>
          <a:p>
            <a:pPr marL="457200" indent="-457200">
              <a:lnSpc>
                <a:spcPct val="150000"/>
              </a:lnSpc>
              <a:buFont typeface="+mj-lt"/>
              <a:buAutoNum type="alphaLcPeriod"/>
            </a:pPr>
            <a:r>
              <a:rPr lang="zh-CN" altLang="en-US" dirty="0"/>
              <a:t>在生理条件下，</a:t>
            </a:r>
            <a:r>
              <a:rPr lang="en-US" altLang="zh-CN" dirty="0"/>
              <a:t>FSH</a:t>
            </a:r>
            <a:r>
              <a:rPr lang="zh-CN" altLang="en-US" dirty="0"/>
              <a:t>与促黄体素有协同作用。</a:t>
            </a:r>
          </a:p>
          <a:p>
            <a:pPr marL="457200" indent="-457200">
              <a:lnSpc>
                <a:spcPct val="150000"/>
              </a:lnSpc>
              <a:buFont typeface="+mj-lt"/>
              <a:buAutoNum type="alphaLcPeriod"/>
            </a:pPr>
            <a:r>
              <a:rPr lang="en-US" altLang="zh-CN" dirty="0"/>
              <a:t>FSH</a:t>
            </a:r>
            <a:r>
              <a:rPr lang="zh-CN" altLang="en-US" dirty="0"/>
              <a:t>可与颗粒细胞表面的受体结合，</a:t>
            </a:r>
            <a:r>
              <a:rPr lang="zh-CN" altLang="en-US" dirty="0">
                <a:latin typeface="华文楷体" panose="02010600040101010101" pitchFamily="2" charset="-122"/>
                <a:ea typeface="华文楷体" panose="02010600040101010101" pitchFamily="2" charset="-122"/>
              </a:rPr>
              <a:t>激活翔安酸环化酶等以诱导基因产物的表达，</a:t>
            </a:r>
            <a:r>
              <a:rPr lang="zh-CN" altLang="en-US" b="0" dirty="0"/>
              <a:t>使更多的雄激素转化为雌激素。</a:t>
            </a:r>
            <a:r>
              <a:rPr lang="zh-CN" altLang="en-US" dirty="0"/>
              <a:t> 仅靠</a:t>
            </a:r>
            <a:r>
              <a:rPr lang="en-US" altLang="zh-CN" dirty="0"/>
              <a:t>FSH</a:t>
            </a:r>
            <a:r>
              <a:rPr lang="zh-CN" altLang="en-US" dirty="0"/>
              <a:t>不能促使卵泡分泌雌激素，也不能引起排卵。</a:t>
            </a:r>
          </a:p>
          <a:p>
            <a:pPr marL="457200" indent="-457200">
              <a:lnSpc>
                <a:spcPct val="150000"/>
              </a:lnSpc>
              <a:buFont typeface="+mj-lt"/>
              <a:buAutoNum type="alphaLcPeriod"/>
            </a:pPr>
            <a:r>
              <a:rPr lang="zh-CN" altLang="en-US" dirty="0"/>
              <a:t>促进雄性动物生精上皮发育和精细管的增长使睾丸增大。</a:t>
            </a:r>
          </a:p>
        </p:txBody>
      </p:sp>
      <p:sp>
        <p:nvSpPr>
          <p:cNvPr id="5" name="日期占位符 5"/>
          <p:cNvSpPr>
            <a:spLocks noGrp="1"/>
          </p:cNvSpPr>
          <p:nvPr>
            <p:ph type="dt" sz="half" idx="10"/>
          </p:nvPr>
        </p:nvSpPr>
        <p:spPr/>
        <p:txBody>
          <a:bodyPr/>
          <a:lstStyle/>
          <a:p>
            <a:r>
              <a:rPr lang="zh-CN" altLang="en-US"/>
              <a:t>2012/11/05</a:t>
            </a:r>
            <a:endParaRPr lang="en-US" altLang="zh-CN"/>
          </a:p>
        </p:txBody>
      </p:sp>
      <p:sp>
        <p:nvSpPr>
          <p:cNvPr id="4" name="灯片编号占位符 4"/>
          <p:cNvSpPr>
            <a:spLocks noGrp="1"/>
          </p:cNvSpPr>
          <p:nvPr>
            <p:ph type="sldNum" sz="quarter" idx="12"/>
          </p:nvPr>
        </p:nvSpPr>
        <p:spPr/>
        <p:txBody>
          <a:bodyPr/>
          <a:lstStyle/>
          <a:p>
            <a:fld id="{3C01B098-1D10-4CA1-B0C1-9F1475A51734}" type="slidenum">
              <a:rPr lang="en-US" altLang="zh-CN"/>
              <a:t>15</a:t>
            </a:fld>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p:txBody>
          <a:bodyPr>
            <a:normAutofit/>
          </a:bodyPr>
          <a:lstStyle/>
          <a:p>
            <a:pPr marL="742950" indent="-742950">
              <a:buFont typeface="+mj-ea"/>
              <a:buAutoNum type="circleNumDbPlain" startAt="3"/>
            </a:pPr>
            <a:r>
              <a:rPr lang="zh-CN" altLang="en-US" b="1" dirty="0"/>
              <a:t>促卵泡素的应用： </a:t>
            </a:r>
          </a:p>
        </p:txBody>
      </p:sp>
      <p:sp>
        <p:nvSpPr>
          <p:cNvPr id="132099" name="Rectangle 3"/>
          <p:cNvSpPr>
            <a:spLocks noGrp="1" noChangeArrowheads="1"/>
          </p:cNvSpPr>
          <p:nvPr>
            <p:ph idx="1"/>
          </p:nvPr>
        </p:nvSpPr>
        <p:spPr>
          <a:xfrm>
            <a:off x="1251678" y="1289583"/>
            <a:ext cx="10330722" cy="5111496"/>
          </a:xfrm>
        </p:spPr>
        <p:txBody>
          <a:bodyPr/>
          <a:lstStyle/>
          <a:p>
            <a:pPr marL="457200" indent="-457200">
              <a:buFont typeface="+mj-lt"/>
              <a:buAutoNum type="alphaLcPeriod"/>
            </a:pPr>
            <a:r>
              <a:rPr lang="zh-CN" altLang="en-US" dirty="0"/>
              <a:t>在下丘脑</a:t>
            </a:r>
            <a:r>
              <a:rPr lang="en-US" altLang="zh-CN" dirty="0"/>
              <a:t>-</a:t>
            </a:r>
            <a:r>
              <a:rPr lang="zh-CN" altLang="en-US" dirty="0"/>
              <a:t>垂体功能障碍，包括多囊卵巢综合症，可促进单个卵泡的发育。</a:t>
            </a:r>
            <a:r>
              <a:rPr lang="zh-CN" altLang="en-US" dirty="0">
                <a:latin typeface="楷体" panose="02010609060101010101" pitchFamily="49" charset="-122"/>
                <a:ea typeface="楷体" panose="02010609060101010101" pitchFamily="49" charset="-122"/>
              </a:rPr>
              <a:t>在缺少内源性</a:t>
            </a:r>
            <a:r>
              <a:rPr lang="en-US" altLang="zh-CN" dirty="0">
                <a:latin typeface="楷体" panose="02010609060101010101" pitchFamily="49" charset="-122"/>
                <a:ea typeface="楷体" panose="02010609060101010101" pitchFamily="49" charset="-122"/>
              </a:rPr>
              <a:t>LH</a:t>
            </a:r>
            <a:r>
              <a:rPr lang="zh-CN" altLang="en-US" dirty="0">
                <a:latin typeface="楷体" panose="02010609060101010101" pitchFamily="49" charset="-122"/>
                <a:ea typeface="楷体" panose="02010609060101010101" pitchFamily="49" charset="-122"/>
              </a:rPr>
              <a:t>峰的情况下，当监测结果显示卵泡已充分发育时，注射本品后应注射人绒毛膜促性腺激素（</a:t>
            </a:r>
            <a:r>
              <a:rPr lang="en-US" altLang="zh-CN" dirty="0">
                <a:latin typeface="楷体" panose="02010609060101010101" pitchFamily="49" charset="-122"/>
                <a:ea typeface="楷体" panose="02010609060101010101" pitchFamily="49" charset="-122"/>
              </a:rPr>
              <a:t>HCG</a:t>
            </a:r>
            <a:r>
              <a:rPr lang="zh-CN" altLang="en-US" dirty="0">
                <a:latin typeface="楷体" panose="02010609060101010101" pitchFamily="49" charset="-122"/>
                <a:ea typeface="楷体" panose="02010609060101010101" pitchFamily="49" charset="-122"/>
              </a:rPr>
              <a:t>），以促进卵泡充分发育成熟和排卵。</a:t>
            </a:r>
            <a:endParaRPr lang="en-US" altLang="zh-CN" dirty="0">
              <a:latin typeface="楷体" panose="02010609060101010101" pitchFamily="49" charset="-122"/>
              <a:ea typeface="楷体" panose="02010609060101010101" pitchFamily="49" charset="-122"/>
            </a:endParaRPr>
          </a:p>
          <a:p>
            <a:pPr marL="457200" indent="-457200">
              <a:buFont typeface="+mj-lt"/>
              <a:buAutoNum type="alphaLcPeriod"/>
            </a:pPr>
            <a:r>
              <a:rPr lang="zh-CN" altLang="en-US" dirty="0"/>
              <a:t>超数排卵。</a:t>
            </a:r>
            <a:endParaRPr lang="en-US" altLang="zh-CN" dirty="0"/>
          </a:p>
          <a:p>
            <a:pPr marL="457200" indent="-457200">
              <a:buFont typeface="+mj-lt"/>
              <a:buAutoNum type="alphaLcPeriod"/>
            </a:pPr>
            <a:r>
              <a:rPr lang="zh-CN" altLang="en-US" dirty="0"/>
              <a:t>诱导发情。</a:t>
            </a:r>
            <a:endParaRPr lang="en-US" altLang="zh-CN" dirty="0"/>
          </a:p>
          <a:p>
            <a:pPr marL="457200" indent="-457200">
              <a:buFont typeface="+mj-lt"/>
              <a:buAutoNum type="alphaLcPeriod"/>
            </a:pPr>
            <a:r>
              <a:rPr lang="zh-CN" altLang="en-US" dirty="0"/>
              <a:t>母畜不发情、安静发情。</a:t>
            </a:r>
            <a:endParaRPr lang="en-US" altLang="zh-CN" dirty="0"/>
          </a:p>
          <a:p>
            <a:pPr marL="457200" indent="-457200">
              <a:buFont typeface="+mj-lt"/>
              <a:buAutoNum type="alphaLcPeriod"/>
            </a:pPr>
            <a:r>
              <a:rPr lang="zh-CN" altLang="en-US" dirty="0"/>
              <a:t>卵巢发育不全、卵巢萎缩、卵巢硬化等。</a:t>
            </a:r>
            <a:endParaRPr lang="en-US" altLang="zh-CN" dirty="0"/>
          </a:p>
        </p:txBody>
      </p:sp>
      <p:sp>
        <p:nvSpPr>
          <p:cNvPr id="6" name="日期占位符 5"/>
          <p:cNvSpPr>
            <a:spLocks noGrp="1"/>
          </p:cNvSpPr>
          <p:nvPr>
            <p:ph type="dt" sz="half" idx="10"/>
          </p:nvPr>
        </p:nvSpPr>
        <p:spPr/>
        <p:txBody>
          <a:bodyPr/>
          <a:lstStyle/>
          <a:p>
            <a:r>
              <a:rPr lang="zh-CN" altLang="en-US"/>
              <a:t>2012/11/05</a:t>
            </a:r>
            <a:endParaRPr lang="en-US" altLang="zh-CN"/>
          </a:p>
        </p:txBody>
      </p:sp>
      <p:sp>
        <p:nvSpPr>
          <p:cNvPr id="5" name="灯片编号占位符 4"/>
          <p:cNvSpPr>
            <a:spLocks noGrp="1"/>
          </p:cNvSpPr>
          <p:nvPr>
            <p:ph type="sldNum" sz="quarter" idx="12"/>
          </p:nvPr>
        </p:nvSpPr>
        <p:spPr/>
        <p:txBody>
          <a:bodyPr/>
          <a:lstStyle/>
          <a:p>
            <a:fld id="{482F2B38-B630-465A-9DB8-905F4E9ACB3A}" type="slidenum">
              <a:rPr lang="en-US" altLang="zh-CN"/>
              <a:t>16</a:t>
            </a:fld>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zh-CN" b="1" dirty="0"/>
              <a:t>FSH</a:t>
            </a:r>
            <a:r>
              <a:rPr lang="zh-CN" altLang="en-US" b="1" dirty="0"/>
              <a:t>水平异常</a:t>
            </a:r>
          </a:p>
        </p:txBody>
      </p:sp>
      <p:sp>
        <p:nvSpPr>
          <p:cNvPr id="134147" name="Rectangle 3"/>
          <p:cNvSpPr>
            <a:spLocks noGrp="1" noChangeArrowheads="1"/>
          </p:cNvSpPr>
          <p:nvPr>
            <p:ph sz="half" idx="1"/>
          </p:nvPr>
        </p:nvSpPr>
        <p:spPr>
          <a:xfrm>
            <a:off x="1257300" y="1295400"/>
            <a:ext cx="5067300" cy="4610100"/>
          </a:xfrm>
        </p:spPr>
        <p:txBody>
          <a:bodyPr>
            <a:normAutofit/>
          </a:bodyPr>
          <a:lstStyle/>
          <a:p>
            <a:pPr marL="457200" indent="-457200">
              <a:buFont typeface="+mj-lt"/>
              <a:buAutoNum type="arabicPeriod"/>
            </a:pPr>
            <a:r>
              <a:rPr lang="en-US" altLang="zh-CN" b="1" dirty="0">
                <a:solidFill>
                  <a:srgbClr val="002060"/>
                </a:solidFill>
              </a:rPr>
              <a:t>FSH</a:t>
            </a:r>
            <a:r>
              <a:rPr lang="zh-CN" altLang="en-US" b="1" dirty="0">
                <a:solidFill>
                  <a:srgbClr val="002060"/>
                </a:solidFill>
              </a:rPr>
              <a:t>水平降低： </a:t>
            </a:r>
          </a:p>
          <a:p>
            <a:pPr lvl="1"/>
            <a:r>
              <a:rPr lang="zh-CN" altLang="en-US" b="1" dirty="0"/>
              <a:t>病变可能在垂体，</a:t>
            </a:r>
            <a:endParaRPr lang="en-US" altLang="zh-CN" b="1" dirty="0"/>
          </a:p>
          <a:p>
            <a:pPr lvl="1"/>
            <a:r>
              <a:rPr lang="zh-CN" altLang="en-US" b="1" dirty="0"/>
              <a:t>肥胖性生殖无能综合征、下丘脑病变等。 </a:t>
            </a:r>
          </a:p>
          <a:p>
            <a:pPr lvl="1"/>
            <a:r>
              <a:rPr lang="zh-CN" altLang="en-US" b="1" dirty="0"/>
              <a:t>长期服用避孕药，大量应用性激素。 </a:t>
            </a:r>
          </a:p>
        </p:txBody>
      </p:sp>
      <p:sp>
        <p:nvSpPr>
          <p:cNvPr id="9" name="内容占位符 8"/>
          <p:cNvSpPr>
            <a:spLocks noGrp="1"/>
          </p:cNvSpPr>
          <p:nvPr>
            <p:ph sz="half" idx="2"/>
          </p:nvPr>
        </p:nvSpPr>
        <p:spPr>
          <a:xfrm>
            <a:off x="6647796" y="1295400"/>
            <a:ext cx="4800600" cy="4610100"/>
          </a:xfrm>
        </p:spPr>
        <p:txBody>
          <a:bodyPr>
            <a:normAutofit/>
          </a:bodyPr>
          <a:lstStyle/>
          <a:p>
            <a:pPr marL="457200" indent="-457200">
              <a:buFont typeface="+mj-lt"/>
              <a:buAutoNum type="arabicPeriod" startAt="2"/>
            </a:pPr>
            <a:r>
              <a:rPr lang="en-US" altLang="zh-CN" b="1" dirty="0">
                <a:solidFill>
                  <a:srgbClr val="002060"/>
                </a:solidFill>
              </a:rPr>
              <a:t>FSH</a:t>
            </a:r>
            <a:r>
              <a:rPr lang="zh-CN" altLang="en-US" b="1" dirty="0">
                <a:solidFill>
                  <a:srgbClr val="002060"/>
                </a:solidFill>
              </a:rPr>
              <a:t>水平增高：</a:t>
            </a:r>
          </a:p>
          <a:p>
            <a:pPr lvl="1"/>
            <a:r>
              <a:rPr lang="zh-CN" altLang="en-US" b="1" dirty="0"/>
              <a:t>男性睾丸精原细胞瘤； </a:t>
            </a:r>
          </a:p>
          <a:p>
            <a:pPr lvl="1"/>
            <a:r>
              <a:rPr lang="zh-CN" altLang="en-US" b="1" dirty="0"/>
              <a:t>先天性无卵巢或卵巢发育不全、原发性闭经、原发性性腺功能低下、中枢神经性及垂体性早熟、卵巢性性机能减退、肥胖等。</a:t>
            </a:r>
          </a:p>
          <a:p>
            <a:pPr lvl="1"/>
            <a:r>
              <a:rPr lang="zh-CN" altLang="en-US" b="1" dirty="0"/>
              <a:t>更年期综合征或绝经期妇女。 </a:t>
            </a:r>
          </a:p>
          <a:p>
            <a:endParaRPr lang="zh-CN" altLang="en-US" dirty="0"/>
          </a:p>
        </p:txBody>
      </p:sp>
      <p:sp>
        <p:nvSpPr>
          <p:cNvPr id="6" name="日期占位符 5"/>
          <p:cNvSpPr>
            <a:spLocks noGrp="1"/>
          </p:cNvSpPr>
          <p:nvPr>
            <p:ph type="dt" sz="half" idx="10"/>
          </p:nvPr>
        </p:nvSpPr>
        <p:spPr/>
        <p:txBody>
          <a:bodyPr/>
          <a:lstStyle/>
          <a:p>
            <a:r>
              <a:rPr lang="zh-CN" altLang="en-US"/>
              <a:t>2012/11/05</a:t>
            </a:r>
            <a:endParaRPr lang="en-US" altLang="zh-CN"/>
          </a:p>
        </p:txBody>
      </p:sp>
      <p:sp>
        <p:nvSpPr>
          <p:cNvPr id="5" name="灯片编号占位符 4"/>
          <p:cNvSpPr>
            <a:spLocks noGrp="1"/>
          </p:cNvSpPr>
          <p:nvPr>
            <p:ph type="sldNum" sz="quarter" idx="12"/>
          </p:nvPr>
        </p:nvSpPr>
        <p:spPr/>
        <p:txBody>
          <a:bodyPr/>
          <a:lstStyle/>
          <a:p>
            <a:fld id="{AC7F9C88-E207-410D-8503-2C914A04438D}" type="slidenum">
              <a:rPr lang="en-US" altLang="zh-CN"/>
              <a:t>17</a:t>
            </a:fld>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48400" y="3657600"/>
            <a:ext cx="5486400" cy="2514600"/>
          </a:xfrm>
          <a:prstGeom prst="rect">
            <a:avLst/>
          </a:prstGeom>
          <a:gradFill>
            <a:gsLst>
              <a:gs pos="44000">
                <a:srgbClr val="B4BEC5"/>
              </a:gs>
              <a:gs pos="0">
                <a:srgbClr val="CDD4D8"/>
              </a:gs>
              <a:gs pos="100000">
                <a:srgbClr val="9BA8B1"/>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normAutofit/>
          </a:bodyPr>
          <a:lstStyle/>
          <a:p>
            <a:r>
              <a:rPr lang="en-US" altLang="zh-CN" b="1" dirty="0">
                <a:solidFill>
                  <a:srgbClr val="FF0000"/>
                </a:solidFill>
                <a:effectLst>
                  <a:outerShdw blurRad="38100" dist="38100" dir="2700000" algn="tl">
                    <a:srgbClr val="C0C0C0"/>
                  </a:outerShdw>
                </a:effectLst>
              </a:rPr>
              <a:t>2</a:t>
            </a:r>
            <a:r>
              <a:rPr lang="zh-CN" altLang="en-US" b="1" dirty="0">
                <a:solidFill>
                  <a:srgbClr val="FF0000"/>
                </a:solidFill>
                <a:effectLst>
                  <a:outerShdw blurRad="38100" dist="38100" dir="2700000" algn="tl">
                    <a:srgbClr val="C0C0C0"/>
                  </a:outerShdw>
                </a:effectLst>
              </a:rPr>
              <a:t>、促黄体素（</a:t>
            </a:r>
            <a:r>
              <a:rPr lang="en-US" altLang="zh-CN" b="1" dirty="0">
                <a:solidFill>
                  <a:srgbClr val="FF0000"/>
                </a:solidFill>
                <a:effectLst>
                  <a:outerShdw blurRad="38100" dist="38100" dir="2700000" algn="tl">
                    <a:srgbClr val="C0C0C0"/>
                  </a:outerShdw>
                </a:effectLst>
              </a:rPr>
              <a:t>LH</a:t>
            </a:r>
            <a:r>
              <a:rPr lang="zh-CN" altLang="en-US" b="1" dirty="0">
                <a:solidFill>
                  <a:srgbClr val="FF0000"/>
                </a:solidFill>
                <a:effectLst>
                  <a:outerShdw blurRad="38100" dist="38100" dir="2700000" algn="tl">
                    <a:srgbClr val="C0C0C0"/>
                  </a:outerShdw>
                </a:effectLst>
              </a:rPr>
              <a:t>）</a:t>
            </a:r>
            <a:r>
              <a:rPr lang="zh-CN" altLang="en-US" dirty="0"/>
              <a:t> </a:t>
            </a:r>
          </a:p>
        </p:txBody>
      </p:sp>
      <p:sp>
        <p:nvSpPr>
          <p:cNvPr id="5" name="内容占位符 4"/>
          <p:cNvSpPr>
            <a:spLocks noGrp="1"/>
          </p:cNvSpPr>
          <p:nvPr>
            <p:ph idx="1"/>
          </p:nvPr>
        </p:nvSpPr>
        <p:spPr>
          <a:xfrm>
            <a:off x="1022985" y="3623310"/>
            <a:ext cx="4893945" cy="2541270"/>
          </a:xfrm>
          <a:gradFill>
            <a:gsLst>
              <a:gs pos="100000">
                <a:srgbClr val="B3CED5"/>
              </a:gs>
              <a:gs pos="0">
                <a:srgbClr val="DDE3D8"/>
              </a:gs>
            </a:gsLst>
            <a:lin scaled="1"/>
          </a:gradFill>
        </p:spPr>
        <p:txBody>
          <a:bodyPr>
            <a:noAutofit/>
          </a:bodyPr>
          <a:lstStyle/>
          <a:p>
            <a:pPr marL="0" indent="0">
              <a:lnSpc>
                <a:spcPct val="120000"/>
              </a:lnSpc>
              <a:buFont typeface="+mj-lt"/>
              <a:buNone/>
            </a:pPr>
            <a:r>
              <a:rPr lang="zh-CN" altLang="en-US" b="1" dirty="0">
                <a:solidFill>
                  <a:srgbClr val="002060"/>
                </a:solidFill>
              </a:rPr>
              <a:t>对雄性，</a:t>
            </a:r>
            <a:endParaRPr lang="en-US" altLang="zh-CN" b="1" dirty="0">
              <a:solidFill>
                <a:srgbClr val="002060"/>
              </a:solidFill>
            </a:endParaRPr>
          </a:p>
          <a:p>
            <a:pPr lvl="1">
              <a:lnSpc>
                <a:spcPct val="120000"/>
              </a:lnSpc>
            </a:pPr>
            <a:r>
              <a:rPr lang="zh-CN" altLang="en-US" dirty="0">
                <a:latin typeface="+mn-lt"/>
                <a:ea typeface="+mn-ea"/>
              </a:rPr>
              <a:t>促黄体素可刺激睾丸间质细胞合成和分泌睾酮，</a:t>
            </a:r>
            <a:r>
              <a:rPr lang="zh-CN" altLang="en-US" b="1" dirty="0">
                <a:latin typeface="+mn-lt"/>
                <a:ea typeface="+mn-ea"/>
              </a:rPr>
              <a:t>故又名促间质细胞素（ICSH） </a:t>
            </a:r>
            <a:r>
              <a:rPr lang="zh-CN" altLang="en-US" dirty="0">
                <a:latin typeface="+mn-lt"/>
                <a:ea typeface="+mn-ea"/>
              </a:rPr>
              <a:t>。</a:t>
            </a:r>
          </a:p>
          <a:p>
            <a:pPr lvl="1">
              <a:lnSpc>
                <a:spcPct val="120000"/>
              </a:lnSpc>
            </a:pPr>
            <a:r>
              <a:rPr lang="zh-CN" altLang="en-US" dirty="0">
                <a:latin typeface="+mn-lt"/>
                <a:ea typeface="+mn-ea"/>
              </a:rPr>
              <a:t>这对副性腺的发育和精子的最后成熟起决定性的作用。</a:t>
            </a:r>
          </a:p>
          <a:p>
            <a:pPr marL="457200" indent="-457200">
              <a:lnSpc>
                <a:spcPct val="120000"/>
              </a:lnSpc>
              <a:buFont typeface="+mj-lt"/>
              <a:buAutoNum type="alphaLcPeriod"/>
            </a:pPr>
            <a:endParaRPr lang="zh-CN" altLang="en-US" dirty="0"/>
          </a:p>
        </p:txBody>
      </p:sp>
      <p:sp>
        <p:nvSpPr>
          <p:cNvPr id="11" name="日期占位符 3"/>
          <p:cNvSpPr>
            <a:spLocks noGrp="1"/>
          </p:cNvSpPr>
          <p:nvPr>
            <p:ph type="dt" sz="half" idx="10"/>
          </p:nvPr>
        </p:nvSpPr>
        <p:spPr/>
        <p:txBody>
          <a:bodyPr/>
          <a:lstStyle/>
          <a:p>
            <a:r>
              <a:rPr lang="zh-CN" altLang="en-US"/>
              <a:t>2012/11/05</a:t>
            </a:r>
            <a:endParaRPr lang="en-US" altLang="zh-CN"/>
          </a:p>
        </p:txBody>
      </p:sp>
      <p:sp>
        <p:nvSpPr>
          <p:cNvPr id="10" name="灯片编号占位符 2"/>
          <p:cNvSpPr>
            <a:spLocks noGrp="1"/>
          </p:cNvSpPr>
          <p:nvPr>
            <p:ph type="sldNum" sz="quarter" idx="12"/>
          </p:nvPr>
        </p:nvSpPr>
        <p:spPr/>
        <p:txBody>
          <a:bodyPr/>
          <a:lstStyle/>
          <a:p>
            <a:fld id="{E8E9B760-FBEF-4BB2-9671-C89DEB598F4A}" type="slidenum">
              <a:rPr lang="en-US" altLang="zh-CN"/>
              <a:t>18</a:t>
            </a:fld>
            <a:endParaRPr lang="en-US" altLang="zh-CN"/>
          </a:p>
        </p:txBody>
      </p:sp>
      <p:sp>
        <p:nvSpPr>
          <p:cNvPr id="61444" name="Rectangle 4"/>
          <p:cNvSpPr>
            <a:spLocks noChangeArrowheads="1"/>
          </p:cNvSpPr>
          <p:nvPr/>
        </p:nvSpPr>
        <p:spPr bwMode="auto">
          <a:xfrm>
            <a:off x="4649470" y="3025217"/>
            <a:ext cx="214566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lnSpc>
                <a:spcPts val="2500"/>
              </a:lnSpc>
              <a:spcBef>
                <a:spcPct val="20000"/>
              </a:spcBef>
              <a:buFont typeface="+mj-ea"/>
              <a:buAutoNum type="circleNumDbPlain" startAt="2"/>
            </a:pPr>
            <a:r>
              <a:rPr kumimoji="1" lang="en-US" altLang="zh-CN" sz="2200" b="1" dirty="0">
                <a:gradFill>
                  <a:gsLst>
                    <a:gs pos="0">
                      <a:srgbClr val="012D86"/>
                    </a:gs>
                    <a:gs pos="100000">
                      <a:srgbClr val="0E2557"/>
                    </a:gs>
                  </a:gsLst>
                  <a:lin scaled="0"/>
                </a:gra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2800" b="1" dirty="0">
                <a:gradFill>
                  <a:gsLst>
                    <a:gs pos="0">
                      <a:srgbClr val="012D86"/>
                    </a:gs>
                    <a:gs pos="100000">
                      <a:srgbClr val="0E2557"/>
                    </a:gs>
                  </a:gsLst>
                  <a:lin scaled="0"/>
                </a:gra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生理作用</a:t>
            </a:r>
            <a:r>
              <a:rPr kumimoji="1" lang="zh-CN" altLang="en-US" sz="2200" b="1" dirty="0">
                <a:gradFill>
                  <a:gsLst>
                    <a:gs pos="0">
                      <a:srgbClr val="012D86"/>
                    </a:gs>
                    <a:gs pos="100000">
                      <a:srgbClr val="0E2557"/>
                    </a:gs>
                  </a:gsLst>
                  <a:lin scaled="0"/>
                </a:gra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2" name="内容占位符 7"/>
          <p:cNvSpPr txBox="1"/>
          <p:nvPr/>
        </p:nvSpPr>
        <p:spPr>
          <a:xfrm>
            <a:off x="1647918" y="1789735"/>
            <a:ext cx="10537461" cy="7394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400" b="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2000" b="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800" b="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600" b="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b="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zh-CN" altLang="en-US" b="1" dirty="0"/>
              <a:t>由</a:t>
            </a:r>
            <a:r>
              <a:rPr lang="zh-CN" altLang="en-US" b="1" dirty="0">
                <a:solidFill>
                  <a:srgbClr val="FF0000"/>
                </a:solidFill>
              </a:rPr>
              <a:t>脑垂体</a:t>
            </a:r>
            <a:r>
              <a:rPr lang="zh-CN" altLang="en-US" b="1" dirty="0"/>
              <a:t>分泌的一种促性腺激素，其纯品化学性质比较稳定，冻干时不易失活。</a:t>
            </a:r>
          </a:p>
        </p:txBody>
      </p:sp>
      <p:sp>
        <p:nvSpPr>
          <p:cNvPr id="13" name="文本框 12"/>
          <p:cNvSpPr txBox="1"/>
          <p:nvPr/>
        </p:nvSpPr>
        <p:spPr>
          <a:xfrm>
            <a:off x="751840" y="1266936"/>
            <a:ext cx="3657600" cy="523220"/>
          </a:xfrm>
          <a:prstGeom prst="rect">
            <a:avLst/>
          </a:prstGeom>
          <a:noFill/>
        </p:spPr>
        <p:txBody>
          <a:bodyPr wrap="square" rtlCol="0">
            <a:spAutoFit/>
          </a:bodyPr>
          <a:lstStyle/>
          <a:p>
            <a:pPr marL="342900" indent="-342900">
              <a:buFont typeface="+mj-ea"/>
              <a:buAutoNum type="circleNumDbPlain"/>
            </a:pPr>
            <a:r>
              <a:rPr lang="zh-CN" altLang="en-US" sz="2800" b="1" dirty="0">
                <a:solidFill>
                  <a:srgbClr val="002060"/>
                </a:solidFill>
                <a:latin typeface="微软雅黑" panose="020B0503020204020204" pitchFamily="34" charset="-122"/>
                <a:ea typeface="微软雅黑" panose="020B0503020204020204" pitchFamily="34" charset="-122"/>
              </a:rPr>
              <a:t>来源与特性</a:t>
            </a:r>
          </a:p>
        </p:txBody>
      </p:sp>
      <p:sp>
        <p:nvSpPr>
          <p:cNvPr id="2" name="文本框 1"/>
          <p:cNvSpPr txBox="1"/>
          <p:nvPr/>
        </p:nvSpPr>
        <p:spPr>
          <a:xfrm>
            <a:off x="6295390" y="3623310"/>
            <a:ext cx="5387975" cy="2011680"/>
          </a:xfrm>
          <a:prstGeom prst="rect">
            <a:avLst/>
          </a:prstGeom>
          <a:noFill/>
        </p:spPr>
        <p:txBody>
          <a:bodyPr wrap="square" rtlCol="0" anchor="t">
            <a:spAutoFit/>
          </a:bodyPr>
          <a:lstStyle/>
          <a:p>
            <a:pPr indent="0" algn="l" defTabSz="914400">
              <a:lnSpc>
                <a:spcPct val="120000"/>
              </a:lnSpc>
              <a:spcBef>
                <a:spcPts val="1500"/>
              </a:spcBef>
              <a:spcAft>
                <a:spcPts val="0"/>
              </a:spcAft>
              <a:buClr>
                <a:schemeClr val="tx2"/>
              </a:buClr>
              <a:buSzTx/>
              <a:buNone/>
            </a:pPr>
            <a:r>
              <a:rPr lang="zh-CN" altLang="en-US" sz="2400" b="1" dirty="0">
                <a:solidFill>
                  <a:srgbClr val="002060"/>
                </a:solidFill>
                <a:latin typeface="微软雅黑" panose="020B0503020204020204" pitchFamily="34" charset="-122"/>
                <a:ea typeface="微软雅黑" panose="020B0503020204020204" pitchFamily="34" charset="-122"/>
                <a:sym typeface="+mn-ea"/>
              </a:rPr>
              <a:t>对雌性，</a:t>
            </a:r>
            <a:endParaRPr lang="zh-CN" altLang="en-US" sz="2400" b="1" dirty="0">
              <a:solidFill>
                <a:srgbClr val="002060"/>
              </a:solidFill>
              <a:latin typeface="微软雅黑" panose="020B0503020204020204" pitchFamily="34" charset="-122"/>
              <a:ea typeface="微软雅黑" panose="020B0503020204020204" pitchFamily="34" charset="-122"/>
            </a:endParaRPr>
          </a:p>
          <a:p>
            <a:pPr marL="800100" lvl="1" indent="-342900">
              <a:lnSpc>
                <a:spcPct val="120000"/>
              </a:lnSpc>
              <a:buFont typeface="Wingdings" panose="05000000000000000000" charset="0"/>
              <a:buChar char="u"/>
            </a:pPr>
            <a:r>
              <a:rPr lang="zh-CN" altLang="en-US" sz="2000" b="1" dirty="0">
                <a:sym typeface="+mn-ea"/>
              </a:rPr>
              <a:t>促黄体素可促使卵巢血流加速；</a:t>
            </a:r>
            <a:endParaRPr lang="en-US" altLang="zh-CN" sz="2000" b="1" dirty="0"/>
          </a:p>
          <a:p>
            <a:pPr marL="800100" lvl="1" indent="-342900">
              <a:lnSpc>
                <a:spcPct val="120000"/>
              </a:lnSpc>
              <a:buFont typeface="Wingdings" panose="05000000000000000000" charset="0"/>
              <a:buChar char="u"/>
            </a:pPr>
            <a:r>
              <a:rPr lang="zh-CN" altLang="en-US" sz="2000" b="1" dirty="0">
                <a:sym typeface="+mn-ea"/>
              </a:rPr>
              <a:t>在促卵泡素作用的基础上引起卵泡排卵和促进黄体的形成。</a:t>
            </a:r>
            <a:endParaRPr lang="en-US" altLang="zh-CN" sz="2000" b="1" dirty="0"/>
          </a:p>
          <a:p>
            <a:pPr marL="800100" lvl="1" indent="-342900">
              <a:lnSpc>
                <a:spcPct val="120000"/>
              </a:lnSpc>
              <a:buFont typeface="Wingdings" panose="05000000000000000000" charset="0"/>
              <a:buChar char="u"/>
            </a:pPr>
            <a:r>
              <a:rPr lang="zh-CN" altLang="en-US" sz="2000" b="1" dirty="0">
                <a:sym typeface="+mn-ea"/>
              </a:rPr>
              <a:t>在牛，猪促黄体素可刺激黄体释放孕酮。</a:t>
            </a:r>
            <a:endParaRPr lang="zh-CN" altLang="en-US" sz="20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pPr marL="514350" indent="-514350">
              <a:buFont typeface="+mj-ea"/>
              <a:buAutoNum type="circleNumDbPlain" startAt="3"/>
            </a:pPr>
            <a:r>
              <a:rPr kumimoji="1" lang="en-US" altLang="zh-CN" sz="3200" b="1" dirty="0">
                <a:solidFill>
                  <a:srgbClr val="000000"/>
                </a:solidFill>
                <a:effectLst>
                  <a:outerShdw blurRad="38100" dist="38100" dir="2700000" algn="tl">
                    <a:srgbClr val="C0C0C0"/>
                  </a:outerShdw>
                </a:effectLst>
                <a:latin typeface="宋体" panose="02010600030101010101" pitchFamily="2" charset="-122"/>
                <a:ea typeface="ˎ̥"/>
                <a:cs typeface="ˎ̥"/>
              </a:rPr>
              <a:t> </a:t>
            </a:r>
            <a:r>
              <a:rPr kumimoji="1" lang="zh-CN" altLang="en-US" b="1" dirty="0">
                <a:solidFill>
                  <a:srgbClr val="FF0000"/>
                </a:solidFill>
                <a:effectLst>
                  <a:outerShdw blurRad="38100" dist="38100" dir="2700000" algn="tl">
                    <a:srgbClr val="C0C0C0"/>
                  </a:outerShdw>
                </a:effectLst>
                <a:latin typeface="宋体" panose="02010600030101010101" pitchFamily="2" charset="-122"/>
                <a:ea typeface="ˎ̥"/>
                <a:cs typeface="ˎ̥"/>
              </a:rPr>
              <a:t>应用：</a:t>
            </a:r>
            <a:endParaRPr lang="zh-CN" altLang="en-US" dirty="0"/>
          </a:p>
        </p:txBody>
      </p:sp>
      <p:sp>
        <p:nvSpPr>
          <p:cNvPr id="8" name="内容占位符 7"/>
          <p:cNvSpPr>
            <a:spLocks noGrp="1"/>
          </p:cNvSpPr>
          <p:nvPr>
            <p:ph idx="1"/>
          </p:nvPr>
        </p:nvSpPr>
        <p:spPr>
          <a:xfrm>
            <a:off x="1251678" y="1136904"/>
            <a:ext cx="10330722" cy="5111496"/>
          </a:xfrm>
        </p:spPr>
        <p:txBody>
          <a:bodyPr>
            <a:normAutofit/>
          </a:bodyPr>
          <a:lstStyle/>
          <a:p>
            <a:pPr>
              <a:lnSpc>
                <a:spcPct val="150000"/>
              </a:lnSpc>
              <a:buFont typeface="Wingdings" panose="05000000000000000000" pitchFamily="2" charset="2"/>
              <a:buChar char="Ø"/>
            </a:pPr>
            <a:r>
              <a:rPr kumimoji="1" lang="en-US" altLang="zh-CN" sz="2800" dirty="0">
                <a:cs typeface="ˎ̥"/>
              </a:rPr>
              <a:t>LH</a:t>
            </a:r>
            <a:r>
              <a:rPr kumimoji="1" lang="zh-CN" altLang="en-US" sz="2800" dirty="0">
                <a:cs typeface="ˎ̥"/>
              </a:rPr>
              <a:t>主要与</a:t>
            </a:r>
            <a:r>
              <a:rPr kumimoji="1" lang="en-US" altLang="zh-CN" sz="2800" dirty="0">
                <a:cs typeface="ˎ̥"/>
              </a:rPr>
              <a:t>FSH</a:t>
            </a:r>
            <a:r>
              <a:rPr kumimoji="1" lang="zh-CN" altLang="en-US" sz="2800" dirty="0">
                <a:cs typeface="ˎ̥"/>
              </a:rPr>
              <a:t>配合应用于</a:t>
            </a:r>
            <a:r>
              <a:rPr kumimoji="1" lang="zh-CN" altLang="en-US" sz="2800" dirty="0">
                <a:solidFill>
                  <a:srgbClr val="FF0000"/>
                </a:solidFill>
                <a:cs typeface="ˎ̥"/>
              </a:rPr>
              <a:t>超数排卵</a:t>
            </a:r>
            <a:r>
              <a:rPr kumimoji="1" lang="zh-CN" altLang="en-US" sz="2800" dirty="0">
                <a:cs typeface="ˎ̥"/>
              </a:rPr>
              <a:t>，</a:t>
            </a:r>
          </a:p>
          <a:p>
            <a:pPr>
              <a:lnSpc>
                <a:spcPct val="150000"/>
              </a:lnSpc>
              <a:buFont typeface="Wingdings" panose="05000000000000000000" pitchFamily="2" charset="2"/>
              <a:buChar char="Ø"/>
            </a:pPr>
            <a:r>
              <a:rPr kumimoji="1" lang="zh-CN" altLang="en-US" sz="2800" dirty="0">
                <a:cs typeface="ˎ̥"/>
              </a:rPr>
              <a:t>治疗卵巢静止或卵泡中途萎缩。</a:t>
            </a:r>
            <a:endParaRPr kumimoji="1" lang="en-US" altLang="zh-CN" sz="2800" dirty="0">
              <a:cs typeface="ˎ̥"/>
            </a:endParaRPr>
          </a:p>
          <a:p>
            <a:pPr>
              <a:lnSpc>
                <a:spcPct val="150000"/>
              </a:lnSpc>
              <a:buFont typeface="Wingdings" panose="05000000000000000000" pitchFamily="2" charset="2"/>
              <a:buChar char="Ø"/>
            </a:pPr>
            <a:r>
              <a:rPr kumimoji="1" lang="zh-CN" altLang="en-US" sz="2800" dirty="0">
                <a:cs typeface="ˎ̥"/>
              </a:rPr>
              <a:t>治疗卵泡囊肿、排卵延缓、黄体发育不全等症状， </a:t>
            </a:r>
            <a:endParaRPr lang="zh-CN" altLang="en-US" sz="2800" dirty="0"/>
          </a:p>
        </p:txBody>
      </p:sp>
      <p:sp>
        <p:nvSpPr>
          <p:cNvPr id="4" name="日期占位符 3"/>
          <p:cNvSpPr>
            <a:spLocks noGrp="1"/>
          </p:cNvSpPr>
          <p:nvPr>
            <p:ph type="dt" sz="half" idx="10"/>
          </p:nvPr>
        </p:nvSpPr>
        <p:spPr/>
        <p:txBody>
          <a:bodyPr/>
          <a:lstStyle/>
          <a:p>
            <a:r>
              <a:rPr lang="zh-CN" altLang="en-US"/>
              <a:t>2012/11/05</a:t>
            </a:r>
            <a:endParaRPr lang="en-US" altLang="zh-CN"/>
          </a:p>
        </p:txBody>
      </p:sp>
      <p:sp>
        <p:nvSpPr>
          <p:cNvPr id="5" name="灯片编号占位符 4"/>
          <p:cNvSpPr>
            <a:spLocks noGrp="1"/>
          </p:cNvSpPr>
          <p:nvPr>
            <p:ph type="sldNum" sz="quarter" idx="12"/>
          </p:nvPr>
        </p:nvSpPr>
        <p:spPr/>
        <p:txBody>
          <a:bodyPr/>
          <a:lstStyle/>
          <a:p>
            <a:fld id="{42EF0F20-42B3-45F7-86A7-660DD5FBA883}" type="slidenum">
              <a:rPr lang="en-US" altLang="zh-CN" smtClean="0"/>
              <a:t>19</a:t>
            </a:fld>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a:spLocks noGrp="1"/>
          </p:cNvSpPr>
          <p:nvPr>
            <p:ph type="dt" sz="half" idx="10"/>
          </p:nvPr>
        </p:nvSpPr>
        <p:spPr/>
        <p:txBody>
          <a:bodyPr/>
          <a:lstStyle/>
          <a:p>
            <a:r>
              <a:rPr lang="zh-CN" altLang="en-US"/>
              <a:t>2012/11/05</a:t>
            </a:r>
            <a:endParaRPr lang="en-US" altLang="zh-CN"/>
          </a:p>
        </p:txBody>
      </p:sp>
      <p:sp>
        <p:nvSpPr>
          <p:cNvPr id="7" name="灯片编号占位符 2"/>
          <p:cNvSpPr>
            <a:spLocks noGrp="1"/>
          </p:cNvSpPr>
          <p:nvPr>
            <p:ph type="sldNum" sz="quarter" idx="12"/>
          </p:nvPr>
        </p:nvSpPr>
        <p:spPr/>
        <p:txBody>
          <a:bodyPr/>
          <a:lstStyle/>
          <a:p>
            <a:fld id="{D11B5487-6ADB-425D-BE88-6BB940B397D3}" type="slidenum">
              <a:rPr lang="en-US" altLang="zh-CN"/>
              <a:t>2</a:t>
            </a:fld>
            <a:endParaRPr lang="en-US" altLang="zh-CN"/>
          </a:p>
        </p:txBody>
      </p:sp>
      <p:sp>
        <p:nvSpPr>
          <p:cNvPr id="23556" name="Rectangle 4"/>
          <p:cNvSpPr>
            <a:spLocks noChangeArrowheads="1"/>
          </p:cNvSpPr>
          <p:nvPr/>
        </p:nvSpPr>
        <p:spPr bwMode="auto">
          <a:xfrm>
            <a:off x="3898901" y="335534"/>
            <a:ext cx="4711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ct val="20000"/>
              </a:spcBef>
            </a:pPr>
            <a:r>
              <a:rPr lang="zh-CN" altLang="en-US" sz="4400" b="1" dirty="0">
                <a:solidFill>
                  <a:srgbClr val="FF3300"/>
                </a:solidFill>
                <a:effectLst>
                  <a:outerShdw blurRad="38100" dist="38100" dir="2700000" algn="tl">
                    <a:srgbClr val="C0C0C0"/>
                  </a:outerShdw>
                </a:effectLst>
                <a:latin typeface="宋体" panose="02010600030101010101" pitchFamily="2" charset="-122"/>
              </a:rPr>
              <a:t>一、脑部激素</a:t>
            </a:r>
            <a:endParaRPr lang="zh-CN" altLang="en-US" dirty="0"/>
          </a:p>
        </p:txBody>
      </p:sp>
      <p:sp>
        <p:nvSpPr>
          <p:cNvPr id="23562" name="Rectangle 10"/>
          <p:cNvSpPr>
            <a:spLocks noChangeArrowheads="1"/>
          </p:cNvSpPr>
          <p:nvPr/>
        </p:nvSpPr>
        <p:spPr bwMode="auto">
          <a:xfrm>
            <a:off x="1248365" y="1600200"/>
            <a:ext cx="104775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ct val="20000"/>
              </a:spcBef>
            </a:pPr>
            <a:r>
              <a:rPr lang="zh-CN" altLang="en-US" sz="3000" b="1"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ˎ̥"/>
              </a:rPr>
              <a:t>（一）促性腺激素释放激素（</a:t>
            </a:r>
            <a:r>
              <a:rPr kumimoji="1" lang="en-US" altLang="zh-CN" sz="3000" b="1" dirty="0">
                <a:solidFill>
                  <a:srgbClr val="000000"/>
                </a:solidFill>
                <a:latin typeface="微软雅黑" panose="020B0503020204020204" pitchFamily="34" charset="-122"/>
                <a:ea typeface="微软雅黑" panose="020B0503020204020204" pitchFamily="34" charset="-122"/>
                <a:cs typeface="ˎ̥"/>
                <a:sym typeface="+mn-ea"/>
              </a:rPr>
              <a:t>GnRH </a:t>
            </a:r>
            <a:r>
              <a:rPr lang="zh-CN" altLang="en-US" sz="3000" b="1"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ˎ̥"/>
              </a:rPr>
              <a:t>）</a:t>
            </a:r>
            <a:r>
              <a:rPr lang="en-US" altLang="zh-CN" sz="3000" b="1"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ˎ̥"/>
              </a:rPr>
              <a:t>/</a:t>
            </a:r>
            <a:r>
              <a:rPr kumimoji="1" lang="zh-CN" altLang="en-US" sz="3000" b="1" dirty="0">
                <a:solidFill>
                  <a:srgbClr val="000000"/>
                </a:solidFill>
                <a:latin typeface="微软雅黑" panose="020B0503020204020204" pitchFamily="34" charset="-122"/>
                <a:ea typeface="微软雅黑" panose="020B0503020204020204" pitchFamily="34" charset="-122"/>
                <a:cs typeface="ˎ̥"/>
              </a:rPr>
              <a:t>促黄体素释放激素</a:t>
            </a:r>
            <a:r>
              <a:rPr lang="zh-CN" altLang="en-US" sz="3000" b="1"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ˎ̥"/>
              </a:rPr>
              <a:t>（</a:t>
            </a:r>
            <a:r>
              <a:rPr kumimoji="1" lang="en-US" altLang="zh-CN" sz="3000" b="1" dirty="0">
                <a:solidFill>
                  <a:srgbClr val="000000"/>
                </a:solidFill>
                <a:latin typeface="微软雅黑" panose="020B0503020204020204" pitchFamily="34" charset="-122"/>
                <a:ea typeface="微软雅黑" panose="020B0503020204020204" pitchFamily="34" charset="-122"/>
                <a:cs typeface="ˎ̥"/>
              </a:rPr>
              <a:t>LH-RH</a:t>
            </a:r>
            <a:r>
              <a:rPr lang="zh-CN" altLang="en-US" sz="3000" b="1"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ˎ̥"/>
              </a:rPr>
              <a:t>）</a:t>
            </a:r>
            <a:r>
              <a:rPr lang="en-US" altLang="zh-CN" sz="3000" b="1"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ˎ̥"/>
              </a:rPr>
              <a:t>/</a:t>
            </a:r>
            <a:r>
              <a:rPr lang="zh-CN" altLang="en-US" sz="3000" dirty="0">
                <a:latin typeface="宋体" panose="02010600030101010101" pitchFamily="2" charset="-122"/>
                <a:sym typeface="+mn-ea"/>
              </a:rPr>
              <a:t>促卵泡素释放激素（</a:t>
            </a:r>
            <a:r>
              <a:rPr lang="en-US" altLang="zh-CN" sz="3000" dirty="0">
                <a:latin typeface="宋体" panose="02010600030101010101" pitchFamily="2" charset="-122"/>
                <a:sym typeface="+mn-ea"/>
              </a:rPr>
              <a:t>FSH-RH）</a:t>
            </a:r>
            <a:endParaRPr lang="en-US" altLang="zh-CN" sz="3000" b="1"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ˎ̥"/>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en-US" altLang="zh-CN" b="1" dirty="0">
                <a:solidFill>
                  <a:srgbClr val="FF0000"/>
                </a:solidFill>
                <a:effectLst>
                  <a:outerShdw blurRad="38100" dist="38100" dir="2700000" algn="tl">
                    <a:srgbClr val="C0C0C0"/>
                  </a:outerShdw>
                </a:effectLst>
              </a:rPr>
              <a:t>3</a:t>
            </a:r>
            <a:r>
              <a:rPr lang="zh-CN" altLang="en-US" b="1" dirty="0">
                <a:solidFill>
                  <a:srgbClr val="FF0000"/>
                </a:solidFill>
                <a:effectLst>
                  <a:outerShdw blurRad="38100" dist="38100" dir="2700000" algn="tl">
                    <a:srgbClr val="C0C0C0"/>
                  </a:outerShdw>
                </a:effectLst>
              </a:rPr>
              <a:t>、促乳素（</a:t>
            </a:r>
            <a:r>
              <a:rPr lang="en-US" altLang="zh-CN" b="1" dirty="0">
                <a:solidFill>
                  <a:srgbClr val="FF0000"/>
                </a:solidFill>
                <a:effectLst>
                  <a:outerShdw blurRad="38100" dist="38100" dir="2700000" algn="tl">
                    <a:srgbClr val="C0C0C0"/>
                  </a:outerShdw>
                </a:effectLst>
              </a:rPr>
              <a:t>PRL</a:t>
            </a:r>
            <a:r>
              <a:rPr lang="zh-CN" altLang="en-US" b="1" dirty="0">
                <a:solidFill>
                  <a:srgbClr val="FF0000"/>
                </a:solidFill>
                <a:effectLst>
                  <a:outerShdw blurRad="38100" dist="38100" dir="2700000" algn="tl">
                    <a:srgbClr val="C0C0C0"/>
                  </a:outerShdw>
                </a:effectLst>
              </a:rPr>
              <a:t>或</a:t>
            </a:r>
            <a:r>
              <a:rPr lang="en-US" altLang="zh-CN" b="1" dirty="0">
                <a:solidFill>
                  <a:srgbClr val="FF0000"/>
                </a:solidFill>
                <a:effectLst>
                  <a:outerShdw blurRad="38100" dist="38100" dir="2700000" algn="tl">
                    <a:srgbClr val="C0C0C0"/>
                  </a:outerShdw>
                </a:effectLst>
              </a:rPr>
              <a:t>LTH</a:t>
            </a:r>
            <a:r>
              <a:rPr lang="zh-CN" altLang="en-US" b="1" dirty="0">
                <a:solidFill>
                  <a:srgbClr val="FF0000"/>
                </a:solidFill>
                <a:effectLst>
                  <a:outerShdw blurRad="38100" dist="38100" dir="2700000" algn="tl">
                    <a:srgbClr val="C0C0C0"/>
                  </a:outerShdw>
                </a:effectLst>
              </a:rPr>
              <a:t>）</a:t>
            </a:r>
            <a:r>
              <a:rPr lang="zh-CN" altLang="en-US" dirty="0"/>
              <a:t> </a:t>
            </a:r>
          </a:p>
        </p:txBody>
      </p:sp>
      <p:sp>
        <p:nvSpPr>
          <p:cNvPr id="8" name="内容占位符 7"/>
          <p:cNvSpPr>
            <a:spLocks noGrp="1"/>
          </p:cNvSpPr>
          <p:nvPr>
            <p:ph idx="1"/>
          </p:nvPr>
        </p:nvSpPr>
        <p:spPr/>
        <p:txBody>
          <a:bodyPr>
            <a:normAutofit lnSpcReduction="10000"/>
          </a:bodyPr>
          <a:lstStyle/>
          <a:p>
            <a:pPr marL="514350" indent="-514350">
              <a:lnSpc>
                <a:spcPct val="140000"/>
              </a:lnSpc>
              <a:buFont typeface="+mj-ea"/>
              <a:buAutoNum type="circleNumDbPlain"/>
            </a:pPr>
            <a:r>
              <a:rPr lang="zh-CN" altLang="en-US" sz="2800" b="1" dirty="0">
                <a:effectLst>
                  <a:outerShdw blurRad="38100" dist="38100" dir="2700000" algn="tl">
                    <a:srgbClr val="C0C0C0"/>
                  </a:outerShdw>
                </a:effectLst>
              </a:rPr>
              <a:t>化学性质：</a:t>
            </a:r>
            <a:r>
              <a:rPr lang="zh-CN" altLang="en-US" sz="2800" dirty="0">
                <a:effectLst>
                  <a:outerShdw blurRad="38100" dist="38100" dir="2700000" algn="tl">
                    <a:srgbClr val="C0C0C0"/>
                  </a:outerShdw>
                </a:effectLst>
              </a:rPr>
              <a:t>糖蛋白</a:t>
            </a:r>
            <a:r>
              <a:rPr lang="zh-CN" altLang="en-US" sz="2800" dirty="0"/>
              <a:t> </a:t>
            </a:r>
          </a:p>
          <a:p>
            <a:pPr marL="514350" indent="-514350">
              <a:lnSpc>
                <a:spcPct val="140000"/>
              </a:lnSpc>
              <a:buFont typeface="+mj-ea"/>
              <a:buAutoNum type="circleNumDbPlain"/>
            </a:pPr>
            <a:r>
              <a:rPr lang="zh-CN" altLang="en-US" sz="2800" b="1" dirty="0">
                <a:effectLst>
                  <a:outerShdw blurRad="38100" dist="38100" dir="2700000" algn="tl">
                    <a:srgbClr val="C0C0C0"/>
                  </a:outerShdw>
                </a:effectLst>
              </a:rPr>
              <a:t>生理作用</a:t>
            </a:r>
            <a:r>
              <a:rPr lang="zh-CN" altLang="en-US" sz="2800" b="1" dirty="0"/>
              <a:t> ：</a:t>
            </a:r>
          </a:p>
          <a:p>
            <a:pPr marL="1028700" lvl="1" indent="-571500">
              <a:lnSpc>
                <a:spcPct val="140000"/>
              </a:lnSpc>
              <a:buFont typeface="+mj-lt"/>
              <a:buAutoNum type="romanUcPeriod"/>
            </a:pPr>
            <a:r>
              <a:rPr lang="zh-CN" altLang="en-US" sz="2400" dirty="0"/>
              <a:t>促进乳腺发育和乳汁生成。  </a:t>
            </a:r>
            <a:r>
              <a:rPr lang="zh-CN" altLang="en-US" sz="2400" dirty="0">
                <a:solidFill>
                  <a:srgbClr val="002060"/>
                </a:solidFill>
                <a:latin typeface="楷体" panose="02010609060101010101" pitchFamily="49" charset="-122"/>
                <a:ea typeface="楷体" panose="02010609060101010101" pitchFamily="49" charset="-122"/>
              </a:rPr>
              <a:t>在性成熟前，</a:t>
            </a:r>
            <a:r>
              <a:rPr lang="en-US" altLang="zh-CN" sz="2400" dirty="0">
                <a:solidFill>
                  <a:srgbClr val="002060"/>
                </a:solidFill>
                <a:latin typeface="楷体" panose="02010609060101010101" pitchFamily="49" charset="-122"/>
                <a:ea typeface="楷体" panose="02010609060101010101" pitchFamily="49" charset="-122"/>
              </a:rPr>
              <a:t>PRL</a:t>
            </a:r>
            <a:r>
              <a:rPr lang="zh-CN" altLang="en-US" sz="2400" dirty="0">
                <a:solidFill>
                  <a:srgbClr val="002060"/>
                </a:solidFill>
                <a:latin typeface="楷体" panose="02010609060101010101" pitchFamily="49" charset="-122"/>
                <a:ea typeface="楷体" panose="02010609060101010101" pitchFamily="49" charset="-122"/>
              </a:rPr>
              <a:t>与雌激素协同作用，维持乳腺（主要是导管系统）发育。</a:t>
            </a:r>
            <a:r>
              <a:rPr lang="zh-CN" altLang="en-US" sz="2400" dirty="0">
                <a:solidFill>
                  <a:srgbClr val="C00000"/>
                </a:solidFill>
                <a:latin typeface="楷体" panose="02010609060101010101" pitchFamily="49" charset="-122"/>
                <a:ea typeface="楷体" panose="02010609060101010101" pitchFamily="49" charset="-122"/>
              </a:rPr>
              <a:t>在妊娠期，</a:t>
            </a:r>
            <a:r>
              <a:rPr lang="en-US" altLang="zh-CN" sz="2400" dirty="0">
                <a:solidFill>
                  <a:srgbClr val="C00000"/>
                </a:solidFill>
                <a:latin typeface="楷体" panose="02010609060101010101" pitchFamily="49" charset="-122"/>
                <a:ea typeface="楷体" panose="02010609060101010101" pitchFamily="49" charset="-122"/>
              </a:rPr>
              <a:t>PRL</a:t>
            </a:r>
            <a:r>
              <a:rPr lang="zh-CN" altLang="en-US" sz="2400" dirty="0">
                <a:solidFill>
                  <a:srgbClr val="C00000"/>
                </a:solidFill>
                <a:latin typeface="楷体" panose="02010609060101010101" pitchFamily="49" charset="-122"/>
                <a:ea typeface="楷体" panose="02010609060101010101" pitchFamily="49" charset="-122"/>
              </a:rPr>
              <a:t>与雌激素、孕激素共同作用，维持乳腺腺泡系统的发育。 </a:t>
            </a:r>
            <a:endParaRPr lang="en-US" altLang="zh-CN" sz="2400" dirty="0">
              <a:solidFill>
                <a:srgbClr val="C00000"/>
              </a:solidFill>
              <a:latin typeface="楷体" panose="02010609060101010101" pitchFamily="49" charset="-122"/>
              <a:ea typeface="楷体" panose="02010609060101010101" pitchFamily="49" charset="-122"/>
            </a:endParaRPr>
          </a:p>
          <a:p>
            <a:pPr marL="1028700" lvl="1" indent="-571500">
              <a:lnSpc>
                <a:spcPct val="140000"/>
              </a:lnSpc>
              <a:buFont typeface="+mj-lt"/>
              <a:buAutoNum type="romanUcPeriod"/>
            </a:pPr>
            <a:r>
              <a:rPr lang="zh-CN" altLang="en-US" sz="2400" dirty="0"/>
              <a:t>促使黄体分泌孕酮。</a:t>
            </a:r>
            <a:endParaRPr lang="en-US" altLang="zh-CN" sz="2400" dirty="0"/>
          </a:p>
          <a:p>
            <a:pPr marL="1028700" lvl="1" indent="-571500">
              <a:lnSpc>
                <a:spcPct val="140000"/>
              </a:lnSpc>
              <a:buFont typeface="+mj-lt"/>
              <a:buAutoNum type="romanUcPeriod"/>
            </a:pPr>
            <a:r>
              <a:rPr lang="zh-CN" altLang="en-US" sz="2400" dirty="0"/>
              <a:t>行为效应  动物在分娩后促性腺激素和性激素水平降低，</a:t>
            </a:r>
            <a:r>
              <a:rPr lang="en-US" altLang="zh-CN" sz="2400" dirty="0"/>
              <a:t>PRL</a:t>
            </a:r>
            <a:r>
              <a:rPr lang="zh-CN" altLang="en-US" sz="2400" dirty="0"/>
              <a:t>水平升高，母性增强。鸟类用</a:t>
            </a:r>
            <a:r>
              <a:rPr lang="en-US" altLang="zh-CN" sz="2400" dirty="0"/>
              <a:t>PRL</a:t>
            </a:r>
            <a:r>
              <a:rPr lang="zh-CN" altLang="en-US" sz="2400" dirty="0"/>
              <a:t>处理后，出现明显的行为表现，如筑巢，抱窝等。 </a:t>
            </a:r>
          </a:p>
          <a:p>
            <a:pPr marL="1028700" lvl="1" indent="-571500">
              <a:lnSpc>
                <a:spcPct val="140000"/>
              </a:lnSpc>
              <a:buFont typeface="+mj-lt"/>
              <a:buAutoNum type="romanUcPeriod"/>
            </a:pPr>
            <a:endParaRPr lang="zh-CN" altLang="en-US" sz="2400" dirty="0"/>
          </a:p>
          <a:p>
            <a:endParaRPr lang="zh-CN" altLang="en-US" sz="2800" dirty="0"/>
          </a:p>
        </p:txBody>
      </p:sp>
      <p:sp>
        <p:nvSpPr>
          <p:cNvPr id="5" name="日期占位符 3"/>
          <p:cNvSpPr>
            <a:spLocks noGrp="1"/>
          </p:cNvSpPr>
          <p:nvPr>
            <p:ph type="dt" sz="half" idx="10"/>
          </p:nvPr>
        </p:nvSpPr>
        <p:spPr/>
        <p:txBody>
          <a:bodyPr/>
          <a:lstStyle/>
          <a:p>
            <a:r>
              <a:rPr lang="zh-CN" altLang="en-US"/>
              <a:t>2012/11/05</a:t>
            </a:r>
            <a:endParaRPr lang="en-US" altLang="zh-CN"/>
          </a:p>
        </p:txBody>
      </p:sp>
      <p:sp>
        <p:nvSpPr>
          <p:cNvPr id="4" name="灯片编号占位符 2"/>
          <p:cNvSpPr>
            <a:spLocks noGrp="1"/>
          </p:cNvSpPr>
          <p:nvPr>
            <p:ph type="sldNum" sz="quarter" idx="12"/>
          </p:nvPr>
        </p:nvSpPr>
        <p:spPr/>
        <p:txBody>
          <a:bodyPr/>
          <a:lstStyle/>
          <a:p>
            <a:fld id="{29C0B30D-9192-4B0E-B783-9EDF3214B751}" type="slidenum">
              <a:rPr lang="en-US" altLang="zh-CN"/>
              <a:t>20</a:t>
            </a:fld>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2012/11/05</a:t>
            </a:r>
            <a:endParaRPr lang="en-US" altLang="zh-CN"/>
          </a:p>
        </p:txBody>
      </p:sp>
      <p:sp>
        <p:nvSpPr>
          <p:cNvPr id="5" name="灯片编号占位符 2"/>
          <p:cNvSpPr>
            <a:spLocks noGrp="1"/>
          </p:cNvSpPr>
          <p:nvPr>
            <p:ph type="sldNum" sz="quarter" idx="12"/>
          </p:nvPr>
        </p:nvSpPr>
        <p:spPr/>
        <p:txBody>
          <a:bodyPr/>
          <a:lstStyle/>
          <a:p>
            <a:fld id="{50F3672F-D016-4D3A-89C8-D28E2892BEB7}" type="slidenum">
              <a:rPr lang="en-US" altLang="zh-CN"/>
              <a:t>21</a:t>
            </a:fld>
            <a:endParaRPr lang="en-US" altLang="zh-CN"/>
          </a:p>
        </p:txBody>
      </p:sp>
      <p:pic>
        <p:nvPicPr>
          <p:cNvPr id="116738" name="Picture 2" descr="BJ_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985" y="254635"/>
            <a:ext cx="8622030" cy="6466840"/>
          </a:xfrm>
          <a:prstGeom prst="rect">
            <a:avLst/>
          </a:prstGeom>
          <a:noFill/>
          <a:extLst>
            <a:ext uri="{909E8E84-426E-40DD-AFC4-6F175D3DCCD1}">
              <a14:hiddenFill xmlns:a14="http://schemas.microsoft.com/office/drawing/2010/main">
                <a:solidFill>
                  <a:srgbClr val="FFFFFF"/>
                </a:solidFill>
              </a14:hiddenFill>
            </a:ext>
          </a:extLst>
        </p:spPr>
      </p:pic>
      <p:sp>
        <p:nvSpPr>
          <p:cNvPr id="116739" name="WordArt 3" descr="白色大理石"/>
          <p:cNvSpPr>
            <a:spLocks noChangeArrowheads="1" noChangeShapeType="1" noTextEdit="1"/>
          </p:cNvSpPr>
          <p:nvPr/>
        </p:nvSpPr>
        <p:spPr bwMode="auto">
          <a:xfrm>
            <a:off x="6888164" y="549275"/>
            <a:ext cx="2879725" cy="1150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altLang="zh-CN" sz="3600" kern="10">
                <a:ln w="9525">
                  <a:round/>
                </a:ln>
                <a:blipFill dpi="0" rotWithShape="0">
                  <a:blip r:embed="rId3"/>
                  <a:srcRect/>
                  <a:tile tx="0" ty="0" sx="100000" sy="100000" flip="none" algn="tl"/>
                </a:blipFill>
                <a:latin typeface="宋体" panose="02010600030101010101" pitchFamily="2" charset="-122"/>
              </a:rPr>
              <a:t>Thanks!</a:t>
            </a:r>
            <a:endParaRPr lang="zh-CN" altLang="en-US" sz="3600" kern="10">
              <a:ln w="9525">
                <a:round/>
              </a:ln>
              <a:blipFill dpi="0" rotWithShape="0">
                <a:blip r:embed="rId3"/>
                <a:srcRect/>
                <a:tile tx="0" ty="0" sx="100000" sy="100000" flip="none" algn="tl"/>
              </a:blip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randombar(horizontal)">
                                      <p:cBhvr>
                                        <p:cTn id="7" dur="500"/>
                                        <p:tgtEl>
                                          <p:spTgt spid="11673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6739"/>
                                        </p:tgtEl>
                                        <p:attrNameLst>
                                          <p:attrName>style.visibility</p:attrName>
                                        </p:attrNameLst>
                                      </p:cBhvr>
                                      <p:to>
                                        <p:strVal val="visible"/>
                                      </p:to>
                                    </p:set>
                                    <p:animEffect transition="in" filter="blinds(horizontal)">
                                      <p:cBhvr>
                                        <p:cTn id="11" dur="20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a:t>来源与化学性质</a:t>
            </a:r>
          </a:p>
        </p:txBody>
      </p:sp>
      <p:sp>
        <p:nvSpPr>
          <p:cNvPr id="5" name="内容占位符 4"/>
          <p:cNvSpPr>
            <a:spLocks noGrp="1"/>
          </p:cNvSpPr>
          <p:nvPr>
            <p:ph idx="1"/>
          </p:nvPr>
        </p:nvSpPr>
        <p:spPr>
          <a:xfrm>
            <a:off x="1251585" y="1369060"/>
            <a:ext cx="10178415" cy="2177415"/>
          </a:xfrm>
        </p:spPr>
        <p:txBody>
          <a:bodyPr/>
          <a:lstStyle/>
          <a:p>
            <a:r>
              <a:rPr lang="zh-CN" altLang="en-US"/>
              <a:t>来源：</a:t>
            </a:r>
          </a:p>
          <a:p>
            <a:pPr marL="914400" lvl="1" indent="-457200">
              <a:buFont typeface="+mj-ea"/>
              <a:buAutoNum type="circleNumDbPlain"/>
            </a:pPr>
            <a:r>
              <a:rPr lang="zh-CN" altLang="en-US">
                <a:solidFill>
                  <a:srgbClr val="FF0000"/>
                </a:solidFill>
              </a:rPr>
              <a:t>丘脑下部</a:t>
            </a:r>
            <a:r>
              <a:rPr lang="zh-CN" altLang="en-US"/>
              <a:t>（</a:t>
            </a:r>
            <a:r>
              <a:rPr lang="zh-CN" altLang="en-US">
                <a:latin typeface="宋体" panose="02010600030101010101" pitchFamily="2" charset="-122"/>
                <a:sym typeface="+mn-ea"/>
              </a:rPr>
              <a:t>由分布于下丘脑内侧视前区、下丘脑前部、弓状核、视交叉上核的神经内分泌小细胞分泌。）</a:t>
            </a:r>
            <a:endParaRPr lang="en-US" altLang="zh-CN">
              <a:solidFill>
                <a:schemeClr val="tx1"/>
              </a:solidFill>
              <a:latin typeface="宋体" panose="02010600030101010101" pitchFamily="2" charset="-122"/>
              <a:sym typeface="+mn-ea"/>
            </a:endParaRPr>
          </a:p>
          <a:p>
            <a:pPr marL="914400" lvl="1" indent="-457200">
              <a:buFont typeface="+mj-ea"/>
              <a:buAutoNum type="circleNumDbPlain"/>
            </a:pPr>
            <a:r>
              <a:rPr lang="zh-CN" altLang="en-US">
                <a:solidFill>
                  <a:srgbClr val="FF0000"/>
                </a:solidFill>
              </a:rPr>
              <a:t>体内其他部位</a:t>
            </a:r>
            <a:r>
              <a:rPr lang="zh-CN" altLang="en-US"/>
              <a:t>（如松果腺，脑脊液，胎盘、颈交感神经、胰腺、肠、人肿瘤组织及视网膜等处均有高水平的</a:t>
            </a:r>
            <a:r>
              <a:rPr lang="en-US" altLang="zh-CN"/>
              <a:t>GnrH</a:t>
            </a:r>
            <a:r>
              <a:rPr lang="zh-CN" altLang="en-US"/>
              <a:t>）</a:t>
            </a:r>
          </a:p>
        </p:txBody>
      </p:sp>
      <p:sp>
        <p:nvSpPr>
          <p:cNvPr id="2" name="日期占位符 1"/>
          <p:cNvSpPr>
            <a:spLocks noGrp="1"/>
          </p:cNvSpPr>
          <p:nvPr>
            <p:ph type="dt" sz="half" idx="10"/>
          </p:nvPr>
        </p:nvSpPr>
        <p:spPr/>
        <p:txBody>
          <a:bodyPr/>
          <a:lstStyle/>
          <a:p>
            <a:r>
              <a:rPr lang="zh-CN" altLang="en-US"/>
              <a:t>2012/11/05</a:t>
            </a:r>
            <a:endParaRPr lang="en-US" altLang="zh-CN"/>
          </a:p>
        </p:txBody>
      </p:sp>
      <p:sp>
        <p:nvSpPr>
          <p:cNvPr id="3" name="灯片编号占位符 2"/>
          <p:cNvSpPr>
            <a:spLocks noGrp="1"/>
          </p:cNvSpPr>
          <p:nvPr>
            <p:ph type="sldNum" sz="quarter" idx="12"/>
          </p:nvPr>
        </p:nvSpPr>
        <p:spPr/>
        <p:txBody>
          <a:bodyPr/>
          <a:lstStyle/>
          <a:p>
            <a:fld id="{9FDAB757-F1BA-4690-AA2A-B62D4C1B5FB1}" type="slidenum">
              <a:rPr lang="en-US" altLang="zh-CN" smtClean="0"/>
              <a:t>3</a:t>
            </a:fld>
            <a:endParaRPr lang="en-US" altLang="zh-CN"/>
          </a:p>
        </p:txBody>
      </p:sp>
      <p:sp>
        <p:nvSpPr>
          <p:cNvPr id="23566" name="Rectangle 14"/>
          <p:cNvSpPr>
            <a:spLocks noChangeArrowheads="1"/>
          </p:cNvSpPr>
          <p:nvPr/>
        </p:nvSpPr>
        <p:spPr bwMode="auto">
          <a:xfrm>
            <a:off x="1146810" y="4204970"/>
            <a:ext cx="746379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ea typeface="宋体" panose="02010600030101010101" pitchFamily="2" charset="-122"/>
              </a:defRPr>
            </a:lvl9pPr>
          </a:lstStyle>
          <a:p>
            <a:pPr marL="457200" indent="-457200" algn="just">
              <a:lnSpc>
                <a:spcPct val="150000"/>
              </a:lnSpc>
              <a:spcBef>
                <a:spcPts val="600"/>
              </a:spcBef>
              <a:spcAft>
                <a:spcPts val="600"/>
              </a:spcAft>
              <a:buClr>
                <a:schemeClr val="accent1"/>
              </a:buClr>
              <a:buSzPct val="90000"/>
              <a:buFont typeface="Wingdings" panose="05000000000000000000" charset="0"/>
              <a:buChar char="p"/>
            </a:pPr>
            <a:r>
              <a:rPr kumimoji="1" lang="zh-CN" altLang="en-US" sz="2400" b="1" dirty="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ˎ̥"/>
              </a:rPr>
              <a:t>化学性质：</a:t>
            </a:r>
            <a:r>
              <a:rPr kumimoji="1" lang="zh-CN" altLang="en-US" sz="2400" dirty="0">
                <a:solidFill>
                  <a:srgbClr val="000000"/>
                </a:solidFill>
                <a:latin typeface="微软雅黑" panose="020B0503020204020204" pitchFamily="34" charset="-122"/>
                <a:ea typeface="微软雅黑" panose="020B0503020204020204" pitchFamily="34" charset="-122"/>
              </a:rPr>
              <a:t>所有哺乳动物</a:t>
            </a:r>
            <a:r>
              <a:rPr kumimoji="1" lang="zh-CN" altLang="en-US" sz="2400" b="1" dirty="0">
                <a:solidFill>
                  <a:srgbClr val="C00000"/>
                </a:solidFill>
                <a:latin typeface="微软雅黑" panose="020B0503020204020204" pitchFamily="34" charset="-122"/>
                <a:ea typeface="微软雅黑" panose="020B0503020204020204" pitchFamily="34" charset="-122"/>
              </a:rPr>
              <a:t>下丘脑</a:t>
            </a:r>
            <a:r>
              <a:rPr kumimoji="1" lang="zh-CN" altLang="en-US" sz="2400" dirty="0">
                <a:solidFill>
                  <a:srgbClr val="000000"/>
                </a:solidFill>
                <a:latin typeface="微软雅黑" panose="020B0503020204020204" pitchFamily="34" charset="-122"/>
                <a:ea typeface="微软雅黑" panose="020B0503020204020204" pitchFamily="34" charset="-122"/>
              </a:rPr>
              <a:t>分泌的</a:t>
            </a:r>
            <a:r>
              <a:rPr kumimoji="1" lang="en-US" altLang="zh-CN" sz="2400" dirty="0">
                <a:solidFill>
                  <a:srgbClr val="000000"/>
                </a:solidFill>
                <a:latin typeface="微软雅黑" panose="020B0503020204020204" pitchFamily="34" charset="-122"/>
                <a:ea typeface="微软雅黑" panose="020B0503020204020204" pitchFamily="34" charset="-122"/>
              </a:rPr>
              <a:t>GnRH</a:t>
            </a:r>
            <a:r>
              <a:rPr kumimoji="1" lang="zh-CN" altLang="en-US" sz="2400" dirty="0">
                <a:solidFill>
                  <a:srgbClr val="000000"/>
                </a:solidFill>
                <a:latin typeface="微软雅黑" panose="020B0503020204020204" pitchFamily="34" charset="-122"/>
                <a:ea typeface="微软雅黑" panose="020B0503020204020204" pitchFamily="34" charset="-122"/>
              </a:rPr>
              <a:t>均为</a:t>
            </a:r>
            <a:r>
              <a:rPr kumimoji="1" lang="zh-CN" altLang="en-US" sz="2400" dirty="0">
                <a:solidFill>
                  <a:srgbClr val="FF0000"/>
                </a:solidFill>
                <a:latin typeface="微软雅黑" panose="020B0503020204020204" pitchFamily="34" charset="-122"/>
                <a:ea typeface="微软雅黑" panose="020B0503020204020204" pitchFamily="34" charset="-122"/>
              </a:rPr>
              <a:t>十肽</a:t>
            </a:r>
            <a:r>
              <a:rPr kumimoji="1" lang="zh-CN" altLang="en-US" sz="2400" dirty="0">
                <a:solidFill>
                  <a:srgbClr val="000000"/>
                </a:solidFill>
                <a:latin typeface="微软雅黑" panose="020B0503020204020204" pitchFamily="34" charset="-122"/>
                <a:ea typeface="微软雅黑" panose="020B0503020204020204" pitchFamily="34" charset="-122"/>
              </a:rPr>
              <a:t>，并具有相同的分子结构和生物学效应。 </a:t>
            </a:r>
            <a:endParaRPr kumimoji="1" lang="zh-CN" altLang="en-US" sz="2400" dirty="0">
              <a:latin typeface="微软雅黑" panose="020B0503020204020204" pitchFamily="34" charset="-122"/>
              <a:ea typeface="微软雅黑" panose="020B0503020204020204" pitchFamily="34" charset="-122"/>
              <a:cs typeface="ˎ̥"/>
            </a:endParaRPr>
          </a:p>
        </p:txBody>
      </p:sp>
      <p:pic>
        <p:nvPicPr>
          <p:cNvPr id="6" name="内容占位符 5"/>
          <p:cNvPicPr>
            <a:picLocks noChangeAspect="1"/>
          </p:cNvPicPr>
          <p:nvPr/>
        </p:nvPicPr>
        <p:blipFill>
          <a:blip r:embed="rId2"/>
          <a:stretch>
            <a:fillRect/>
          </a:stretch>
        </p:blipFill>
        <p:spPr>
          <a:xfrm>
            <a:off x="9019540" y="3120390"/>
            <a:ext cx="2628265" cy="34645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marL="742950" indent="-742950">
              <a:buFont typeface="+mj-ea"/>
              <a:buAutoNum type="circleNumDbPlain" startAt="2"/>
            </a:pPr>
            <a:r>
              <a:rPr kumimoji="1" lang="zh-CN" altLang="en-US" dirty="0">
                <a:solidFill>
                  <a:srgbClr val="FF0000"/>
                </a:solidFill>
                <a:effectLst>
                  <a:outerShdw blurRad="38100" dist="38100" dir="2700000" algn="tl">
                    <a:srgbClr val="C0C0C0"/>
                  </a:outerShdw>
                </a:effectLst>
                <a:cs typeface="ˎ̥"/>
              </a:rPr>
              <a:t>生理功能：</a:t>
            </a:r>
          </a:p>
        </p:txBody>
      </p:sp>
      <p:sp>
        <p:nvSpPr>
          <p:cNvPr id="5" name="内容占位符 4"/>
          <p:cNvSpPr>
            <a:spLocks noGrp="1"/>
          </p:cNvSpPr>
          <p:nvPr>
            <p:ph idx="1"/>
          </p:nvPr>
        </p:nvSpPr>
        <p:spPr>
          <a:xfrm>
            <a:off x="1251678" y="1263904"/>
            <a:ext cx="10178322" cy="5111496"/>
          </a:xfrm>
        </p:spPr>
        <p:txBody>
          <a:bodyPr>
            <a:normAutofit/>
          </a:bodyPr>
          <a:lstStyle/>
          <a:p>
            <a:pPr marL="914400" lvl="1" indent="-457200">
              <a:lnSpc>
                <a:spcPct val="100000"/>
              </a:lnSpc>
              <a:spcBef>
                <a:spcPts val="1500"/>
              </a:spcBef>
              <a:spcAft>
                <a:spcPts val="0"/>
              </a:spcAft>
              <a:buFont typeface="+mj-lt"/>
              <a:buAutoNum type="alphaLcPeriod"/>
            </a:pPr>
            <a:r>
              <a:rPr kumimoji="1" lang="zh-CN" altLang="en-US" sz="2400" dirty="0">
                <a:solidFill>
                  <a:srgbClr val="002060"/>
                </a:solidFill>
                <a:latin typeface="Times New Roman" panose="02020603050405020304" pitchFamily="18" charset="0"/>
                <a:cs typeface="Times New Roman" panose="02020603050405020304" pitchFamily="18" charset="0"/>
              </a:rPr>
              <a:t>生理剂量</a:t>
            </a:r>
            <a:r>
              <a:rPr kumimoji="1" lang="en-US" altLang="zh-CN" sz="2400" dirty="0">
                <a:solidFill>
                  <a:srgbClr val="000000"/>
                </a:solidFill>
                <a:latin typeface="Times New Roman" panose="02020603050405020304" pitchFamily="18" charset="0"/>
                <a:cs typeface="Times New Roman" panose="02020603050405020304" pitchFamily="18" charset="0"/>
              </a:rPr>
              <a:t>GnRH</a:t>
            </a:r>
            <a:r>
              <a:rPr kumimoji="1" lang="zh-CN" altLang="en-US" sz="2400" dirty="0">
                <a:solidFill>
                  <a:srgbClr val="000000"/>
                </a:solidFill>
                <a:latin typeface="Times New Roman" panose="02020603050405020304" pitchFamily="18" charset="0"/>
                <a:cs typeface="Times New Roman" panose="02020603050405020304" pitchFamily="18" charset="0"/>
              </a:rPr>
              <a:t>可以促进垂体分泌</a:t>
            </a:r>
            <a:r>
              <a:rPr kumimoji="1" lang="en-US" altLang="zh-CN" sz="2400" dirty="0">
                <a:solidFill>
                  <a:srgbClr val="000000"/>
                </a:solidFill>
                <a:latin typeface="Times New Roman" panose="02020603050405020304" pitchFamily="18" charset="0"/>
                <a:cs typeface="Times New Roman" panose="02020603050405020304" pitchFamily="18" charset="0"/>
              </a:rPr>
              <a:t>LH</a:t>
            </a:r>
            <a:r>
              <a:rPr kumimoji="1" lang="zh-CN" altLang="en-US" sz="2400" dirty="0">
                <a:solidFill>
                  <a:srgbClr val="000000"/>
                </a:solidFill>
                <a:latin typeface="Times New Roman" panose="02020603050405020304" pitchFamily="18" charset="0"/>
                <a:cs typeface="Times New Roman" panose="02020603050405020304" pitchFamily="18" charset="0"/>
              </a:rPr>
              <a:t> （促黄体素）和</a:t>
            </a:r>
            <a:r>
              <a:rPr kumimoji="1" lang="en-US" altLang="zh-CN" sz="2400" dirty="0">
                <a:solidFill>
                  <a:srgbClr val="000000"/>
                </a:solidFill>
                <a:latin typeface="Times New Roman" panose="02020603050405020304" pitchFamily="18" charset="0"/>
                <a:cs typeface="Times New Roman" panose="02020603050405020304" pitchFamily="18" charset="0"/>
              </a:rPr>
              <a:t>FSH</a:t>
            </a:r>
            <a:r>
              <a:rPr kumimoji="1" lang="zh-CN" altLang="en-US" sz="2400" dirty="0">
                <a:solidFill>
                  <a:srgbClr val="000000"/>
                </a:solidFill>
                <a:latin typeface="Times New Roman" panose="02020603050405020304" pitchFamily="18" charset="0"/>
                <a:cs typeface="Times New Roman" panose="02020603050405020304" pitchFamily="18" charset="0"/>
              </a:rPr>
              <a:t> （促卵泡素），而且 </a:t>
            </a:r>
            <a:r>
              <a:rPr kumimoji="1" lang="en-US" altLang="zh-CN" sz="2400" dirty="0">
                <a:solidFill>
                  <a:srgbClr val="000000"/>
                </a:solidFill>
                <a:latin typeface="Times New Roman" panose="02020603050405020304" pitchFamily="18" charset="0"/>
                <a:cs typeface="Times New Roman" panose="02020603050405020304" pitchFamily="18" charset="0"/>
              </a:rPr>
              <a:t>GnRH</a:t>
            </a:r>
            <a:r>
              <a:rPr kumimoji="1" lang="zh-CN" altLang="en-US" sz="2400" dirty="0">
                <a:solidFill>
                  <a:srgbClr val="000000"/>
                </a:solidFill>
                <a:latin typeface="Times New Roman" panose="02020603050405020304" pitchFamily="18" charset="0"/>
                <a:cs typeface="Times New Roman" panose="02020603050405020304" pitchFamily="18" charset="0"/>
              </a:rPr>
              <a:t>对</a:t>
            </a:r>
            <a:r>
              <a:rPr kumimoji="1" lang="en-US" altLang="zh-CN" sz="2400" dirty="0">
                <a:solidFill>
                  <a:srgbClr val="000000"/>
                </a:solidFill>
                <a:latin typeface="Times New Roman" panose="02020603050405020304" pitchFamily="18" charset="0"/>
                <a:cs typeface="Times New Roman" panose="02020603050405020304" pitchFamily="18" charset="0"/>
              </a:rPr>
              <a:t>LH</a:t>
            </a:r>
            <a:r>
              <a:rPr kumimoji="1" lang="zh-CN" altLang="en-US" sz="2400" dirty="0">
                <a:solidFill>
                  <a:srgbClr val="000000"/>
                </a:solidFill>
                <a:latin typeface="Times New Roman" panose="02020603050405020304" pitchFamily="18" charset="0"/>
                <a:cs typeface="Times New Roman" panose="02020603050405020304" pitchFamily="18" charset="0"/>
              </a:rPr>
              <a:t>分泌的促进作用比对</a:t>
            </a:r>
            <a:r>
              <a:rPr kumimoji="1" lang="en-US" altLang="zh-CN" sz="2400" dirty="0">
                <a:solidFill>
                  <a:srgbClr val="000000"/>
                </a:solidFill>
                <a:latin typeface="Times New Roman" panose="02020603050405020304" pitchFamily="18" charset="0"/>
                <a:cs typeface="Times New Roman" panose="02020603050405020304" pitchFamily="18" charset="0"/>
              </a:rPr>
              <a:t>FSH</a:t>
            </a:r>
            <a:r>
              <a:rPr kumimoji="1" lang="zh-CN" altLang="en-US" sz="2400" dirty="0">
                <a:solidFill>
                  <a:srgbClr val="000000"/>
                </a:solidFill>
                <a:latin typeface="Times New Roman" panose="02020603050405020304" pitchFamily="18" charset="0"/>
                <a:cs typeface="Times New Roman" panose="02020603050405020304" pitchFamily="18" charset="0"/>
              </a:rPr>
              <a:t>分泌的促进作用更迅速。</a:t>
            </a:r>
            <a:endParaRPr kumimoji="1" lang="en-US" altLang="zh-CN" sz="2400" dirty="0">
              <a:solidFill>
                <a:srgbClr val="000000"/>
              </a:solidFill>
              <a:latin typeface="Times New Roman" panose="02020603050405020304" pitchFamily="18" charset="0"/>
              <a:cs typeface="Times New Roman" panose="02020603050405020304" pitchFamily="18" charset="0"/>
            </a:endParaRPr>
          </a:p>
          <a:p>
            <a:pPr marL="914400" lvl="1" indent="-457200">
              <a:lnSpc>
                <a:spcPct val="100000"/>
              </a:lnSpc>
              <a:spcBef>
                <a:spcPts val="1500"/>
              </a:spcBef>
              <a:spcAft>
                <a:spcPts val="0"/>
              </a:spcAft>
              <a:buFont typeface="+mj-lt"/>
              <a:buAutoNum type="alphaLcPeriod"/>
            </a:pPr>
            <a:r>
              <a:rPr kumimoji="1" lang="zh-CN" altLang="en-US" sz="2400" dirty="0">
                <a:solidFill>
                  <a:srgbClr val="002060"/>
                </a:solidFill>
                <a:latin typeface="Times New Roman" panose="02020603050405020304" pitchFamily="18" charset="0"/>
                <a:cs typeface="Times New Roman" panose="02020603050405020304" pitchFamily="18" charset="0"/>
              </a:rPr>
              <a:t>长时间或大剂量应用</a:t>
            </a:r>
            <a:r>
              <a:rPr kumimoji="1" lang="en-US" altLang="zh-CN" sz="2400" dirty="0">
                <a:solidFill>
                  <a:srgbClr val="000000"/>
                </a:solidFill>
                <a:latin typeface="Times New Roman" panose="02020603050405020304" pitchFamily="18" charset="0"/>
                <a:cs typeface="Times New Roman" panose="02020603050405020304" pitchFamily="18" charset="0"/>
              </a:rPr>
              <a:t>GnRH</a:t>
            </a:r>
            <a:r>
              <a:rPr kumimoji="1" lang="zh-CN" altLang="en-US" sz="2400" dirty="0">
                <a:solidFill>
                  <a:srgbClr val="000000"/>
                </a:solidFill>
                <a:latin typeface="Times New Roman" panose="02020603050405020304" pitchFamily="18" charset="0"/>
                <a:cs typeface="Times New Roman" panose="02020603050405020304" pitchFamily="18" charset="0"/>
              </a:rPr>
              <a:t>或其高活性类似物，会产生抗生育功能，表现为抑制排卵、延缓附植、阻碍妊娠，甚至引起卵巢或睾丸的萎缩。（</a:t>
            </a:r>
            <a:r>
              <a:rPr kumimoji="1" lang="en-US" altLang="zh-CN" sz="2400" dirty="0">
                <a:solidFill>
                  <a:srgbClr val="000000"/>
                </a:solidFill>
                <a:latin typeface="Times New Roman" panose="02020603050405020304" pitchFamily="18" charset="0"/>
                <a:cs typeface="Times New Roman" panose="02020603050405020304" pitchFamily="18" charset="0"/>
              </a:rPr>
              <a:t> GnRH </a:t>
            </a:r>
            <a:r>
              <a:rPr kumimoji="1" lang="zh-CN" altLang="en-US" sz="2400" dirty="0">
                <a:solidFill>
                  <a:srgbClr val="000000"/>
                </a:solidFill>
                <a:latin typeface="Times New Roman" panose="02020603050405020304" pitchFamily="18" charset="0"/>
                <a:cs typeface="Times New Roman" panose="02020603050405020304" pitchFamily="18" charset="0"/>
              </a:rPr>
              <a:t>的异同作用）</a:t>
            </a:r>
            <a:endParaRPr kumimoji="1" lang="en-US" altLang="zh-CN" sz="2400" dirty="0">
              <a:solidFill>
                <a:srgbClr val="000000"/>
              </a:solidFill>
              <a:latin typeface="Times New Roman" panose="02020603050405020304" pitchFamily="18" charset="0"/>
              <a:cs typeface="Times New Roman" panose="02020603050405020304" pitchFamily="18" charset="0"/>
            </a:endParaRPr>
          </a:p>
          <a:p>
            <a:pPr marL="914400" lvl="1" indent="-457200">
              <a:lnSpc>
                <a:spcPct val="100000"/>
              </a:lnSpc>
              <a:spcBef>
                <a:spcPts val="1500"/>
              </a:spcBef>
              <a:spcAft>
                <a:spcPts val="0"/>
              </a:spcAft>
              <a:buFont typeface="+mj-lt"/>
              <a:buAutoNum type="alphaLcPeriod"/>
            </a:pPr>
            <a:r>
              <a:rPr kumimoji="1" lang="en-US" altLang="zh-CN" sz="2400" dirty="0">
                <a:solidFill>
                  <a:srgbClr val="000000"/>
                </a:solidFill>
                <a:latin typeface="Times New Roman" panose="02020603050405020304" pitchFamily="18" charset="0"/>
                <a:cs typeface="Times New Roman" panose="02020603050405020304" pitchFamily="18" charset="0"/>
              </a:rPr>
              <a:t>GnRH</a:t>
            </a:r>
            <a:r>
              <a:rPr kumimoji="1" lang="zh-CN" altLang="en-US" sz="2400" dirty="0">
                <a:solidFill>
                  <a:srgbClr val="000000"/>
                </a:solidFill>
                <a:latin typeface="Times New Roman" panose="02020603050405020304" pitchFamily="18" charset="0"/>
                <a:cs typeface="Times New Roman" panose="02020603050405020304" pitchFamily="18" charset="0"/>
              </a:rPr>
              <a:t>有垂体外作用，即可以不经过垂体促性腺激素途径，对垂体外的一些组织直接发挥作用。</a:t>
            </a:r>
            <a:endParaRPr kumimoji="1" lang="en-US" altLang="zh-CN" sz="2400" dirty="0">
              <a:solidFill>
                <a:srgbClr val="000000"/>
              </a:solidFill>
              <a:latin typeface="Times New Roman" panose="02020603050405020304" pitchFamily="18" charset="0"/>
              <a:cs typeface="Times New Roman" panose="02020603050405020304" pitchFamily="18" charset="0"/>
            </a:endParaRPr>
          </a:p>
        </p:txBody>
      </p:sp>
      <p:sp>
        <p:nvSpPr>
          <p:cNvPr id="2" name="日期占位符 1"/>
          <p:cNvSpPr>
            <a:spLocks noGrp="1"/>
          </p:cNvSpPr>
          <p:nvPr>
            <p:ph type="dt" sz="half" idx="10"/>
          </p:nvPr>
        </p:nvSpPr>
        <p:spPr/>
        <p:txBody>
          <a:bodyPr/>
          <a:lstStyle/>
          <a:p>
            <a:r>
              <a:rPr lang="zh-CN" altLang="en-US"/>
              <a:t>2012/11/05</a:t>
            </a:r>
            <a:endParaRPr lang="en-US" altLang="zh-CN"/>
          </a:p>
        </p:txBody>
      </p:sp>
      <p:sp>
        <p:nvSpPr>
          <p:cNvPr id="3" name="灯片编号占位符 2"/>
          <p:cNvSpPr>
            <a:spLocks noGrp="1"/>
          </p:cNvSpPr>
          <p:nvPr>
            <p:ph type="sldNum" sz="quarter" idx="12"/>
          </p:nvPr>
        </p:nvSpPr>
        <p:spPr/>
        <p:txBody>
          <a:bodyPr/>
          <a:lstStyle/>
          <a:p>
            <a:fld id="{9FDAB757-F1BA-4690-AA2A-B62D4C1B5FB1}" type="slidenum">
              <a:rPr lang="en-US" altLang="zh-CN" smtClean="0"/>
              <a:t>4</a:t>
            </a:fld>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pPr marL="742950" indent="-742950">
              <a:buFont typeface="+mj-ea"/>
              <a:buAutoNum type="circleNumDbPlain" startAt="3"/>
            </a:pPr>
            <a:r>
              <a:rPr lang="zh-CN" altLang="en-US" b="1" dirty="0">
                <a:solidFill>
                  <a:srgbClr val="FF0000"/>
                </a:solidFill>
                <a:effectLst>
                  <a:outerShdw blurRad="38100" dist="38100" dir="2700000" algn="tl">
                    <a:srgbClr val="C0C0C0"/>
                  </a:outerShdw>
                </a:effectLst>
              </a:rPr>
              <a:t>应用：</a:t>
            </a:r>
            <a:endParaRPr lang="zh-CN" altLang="en-US" b="1" dirty="0"/>
          </a:p>
        </p:txBody>
      </p:sp>
      <p:sp>
        <p:nvSpPr>
          <p:cNvPr id="6" name="日期占位符 3"/>
          <p:cNvSpPr>
            <a:spLocks noGrp="1"/>
          </p:cNvSpPr>
          <p:nvPr>
            <p:ph type="dt" sz="half" idx="10"/>
          </p:nvPr>
        </p:nvSpPr>
        <p:spPr/>
        <p:txBody>
          <a:bodyPr/>
          <a:lstStyle/>
          <a:p>
            <a:r>
              <a:rPr lang="zh-CN" altLang="en-US"/>
              <a:t>2012/11/05</a:t>
            </a:r>
            <a:endParaRPr lang="en-US" altLang="zh-CN"/>
          </a:p>
        </p:txBody>
      </p:sp>
      <p:sp>
        <p:nvSpPr>
          <p:cNvPr id="5" name="灯片编号占位符 2"/>
          <p:cNvSpPr>
            <a:spLocks noGrp="1"/>
          </p:cNvSpPr>
          <p:nvPr>
            <p:ph type="sldNum" sz="quarter" idx="12"/>
          </p:nvPr>
        </p:nvSpPr>
        <p:spPr/>
        <p:txBody>
          <a:bodyPr/>
          <a:lstStyle/>
          <a:p>
            <a:fld id="{71409C16-CDA8-493C-9F6E-B3D5B1D0F1AD}" type="slidenum">
              <a:rPr lang="en-US" altLang="zh-CN"/>
              <a:t>5</a:t>
            </a:fld>
            <a:endParaRPr lang="en-US" altLang="zh-CN"/>
          </a:p>
        </p:txBody>
      </p:sp>
      <p:sp>
        <p:nvSpPr>
          <p:cNvPr id="8" name="矩形 7"/>
          <p:cNvSpPr/>
          <p:nvPr/>
        </p:nvSpPr>
        <p:spPr>
          <a:xfrm>
            <a:off x="1099005" y="1538605"/>
            <a:ext cx="10483122" cy="1753235"/>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400" b="1" dirty="0">
                <a:solidFill>
                  <a:srgbClr val="000000"/>
                </a:solidFill>
                <a:latin typeface="微软雅黑" panose="020B0503020204020204" pitchFamily="34" charset="-122"/>
                <a:ea typeface="微软雅黑" panose="020B0503020204020204" pitchFamily="34" charset="-122"/>
              </a:rPr>
              <a:t>临床上常用于治疗雄性动物性欲减弱、精液品质下降，雌性动物卵泡囊肿和排卵异常等症 。</a:t>
            </a:r>
            <a:r>
              <a:rPr lang="en-US" altLang="zh-CN" sz="2400">
                <a:latin typeface="宋体" panose="02010600030101010101" pitchFamily="2" charset="-122"/>
                <a:sym typeface="+mn-ea"/>
              </a:rPr>
              <a:t>GnRH</a:t>
            </a:r>
            <a:r>
              <a:rPr lang="zh-CN" altLang="en-US" sz="2400">
                <a:latin typeface="宋体" panose="02010600030101010101" pitchFamily="2" charset="-122"/>
                <a:sym typeface="+mn-ea"/>
              </a:rPr>
              <a:t>类似物（</a:t>
            </a:r>
            <a:r>
              <a:rPr lang="en-US" altLang="zh-CN" sz="2400">
                <a:latin typeface="宋体" panose="02010600030101010101" pitchFamily="2" charset="-122"/>
                <a:sym typeface="+mn-ea"/>
              </a:rPr>
              <a:t>LRH-A1）</a:t>
            </a:r>
            <a:r>
              <a:rPr lang="zh-CN" altLang="en-US" sz="2400">
                <a:latin typeface="宋体" panose="02010600030101010101" pitchFamily="2" charset="-122"/>
                <a:sym typeface="+mn-ea"/>
              </a:rPr>
              <a:t>用于治疗牛卵巢静止和卵泡囊肿等症。</a:t>
            </a:r>
            <a:endParaRPr lang="zh-CN" altLang="en-US" sz="2400" b="1" dirty="0">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a:xfrm>
            <a:off x="1099005" y="3557905"/>
            <a:ext cx="10483121" cy="2215896"/>
          </a:xfrm>
          <a:prstGeom prst="rect">
            <a:avLst/>
          </a:prstGeom>
        </p:spPr>
        <p:txBody>
          <a:bodyP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400" b="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2000" b="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800" b="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600" b="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b="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50000"/>
              </a:lnSpc>
              <a:buFont typeface="Wingdings" panose="05000000000000000000" pitchFamily="2" charset="2"/>
              <a:buChar char="ü"/>
            </a:pPr>
            <a:r>
              <a:rPr lang="zh-CN" altLang="en-US" b="1" dirty="0"/>
              <a:t>在胚胎移植方面作用巨大：</a:t>
            </a:r>
            <a:endParaRPr lang="en-US" altLang="zh-CN" b="1" dirty="0"/>
          </a:p>
          <a:p>
            <a:pPr lvl="1">
              <a:lnSpc>
                <a:spcPct val="150000"/>
              </a:lnSpc>
            </a:pPr>
            <a:r>
              <a:rPr lang="zh-CN" altLang="en-US" b="1" dirty="0"/>
              <a:t>当供体母畜出现发情时，向期静脉注射</a:t>
            </a:r>
            <a:r>
              <a:rPr lang="en-US" altLang="zh-CN">
                <a:latin typeface="宋体" panose="02010600030101010101" pitchFamily="2" charset="-122"/>
                <a:sym typeface="+mn-ea"/>
              </a:rPr>
              <a:t>GnRH</a:t>
            </a:r>
            <a:r>
              <a:rPr lang="zh-CN" altLang="en-US" b="1" dirty="0"/>
              <a:t>，可以促进其</a:t>
            </a:r>
            <a:r>
              <a:rPr lang="zh-CN" altLang="en-US" b="1" dirty="0">
                <a:solidFill>
                  <a:srgbClr val="002060"/>
                </a:solidFill>
              </a:rPr>
              <a:t>超数排卵</a:t>
            </a:r>
            <a:r>
              <a:rPr lang="zh-CN" altLang="en-US" b="1" dirty="0"/>
              <a:t>。</a:t>
            </a:r>
            <a:endParaRPr lang="en-US" altLang="zh-CN" b="1" dirty="0"/>
          </a:p>
          <a:p>
            <a:pPr lvl="1">
              <a:lnSpc>
                <a:spcPct val="150000"/>
              </a:lnSpc>
            </a:pPr>
            <a:r>
              <a:rPr lang="zh-CN" altLang="en-US" b="1" dirty="0"/>
              <a:t>在使用同期发情药物的同时，配合使用</a:t>
            </a:r>
            <a:r>
              <a:rPr lang="en-US" altLang="zh-CN">
                <a:latin typeface="宋体" panose="02010600030101010101" pitchFamily="2" charset="-122"/>
                <a:sym typeface="+mn-ea"/>
              </a:rPr>
              <a:t>GnRH</a:t>
            </a:r>
            <a:r>
              <a:rPr lang="zh-CN" altLang="en-US" b="1" dirty="0"/>
              <a:t>，可以增强发情同期化的效果和提高发情率，并可以促使卵泡更好的成熟和排卵。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日期占位符 2"/>
          <p:cNvSpPr>
            <a:spLocks noGrp="1"/>
          </p:cNvSpPr>
          <p:nvPr>
            <p:ph type="dt" sz="half" idx="10"/>
          </p:nvPr>
        </p:nvSpPr>
        <p:spPr/>
        <p:txBody>
          <a:bodyPr/>
          <a:lstStyle/>
          <a:p>
            <a:r>
              <a:rPr lang="zh-CN" altLang="en-US"/>
              <a:t>2012/11/05</a:t>
            </a:r>
            <a:endParaRPr lang="en-US" altLang="zh-CN"/>
          </a:p>
        </p:txBody>
      </p:sp>
      <p:sp>
        <p:nvSpPr>
          <p:cNvPr id="4" name="灯片编号占位符 3"/>
          <p:cNvSpPr>
            <a:spLocks noGrp="1"/>
          </p:cNvSpPr>
          <p:nvPr>
            <p:ph type="sldNum" sz="quarter" idx="12"/>
          </p:nvPr>
        </p:nvSpPr>
        <p:spPr/>
        <p:txBody>
          <a:bodyPr/>
          <a:lstStyle/>
          <a:p>
            <a:fld id="{ABD76476-472B-433F-B487-1EE5D1404809}" type="slidenum">
              <a:rPr lang="en-US" altLang="zh-CN" smtClean="0"/>
              <a:t>6</a:t>
            </a:fld>
            <a:endParaRPr lang="en-US" altLang="zh-CN"/>
          </a:p>
        </p:txBody>
      </p:sp>
      <p:pic>
        <p:nvPicPr>
          <p:cNvPr id="6" name="图片 5"/>
          <p:cNvPicPr>
            <a:picLocks noChangeAspect="1"/>
          </p:cNvPicPr>
          <p:nvPr/>
        </p:nvPicPr>
        <p:blipFill>
          <a:blip r:embed="rId2"/>
          <a:stretch>
            <a:fillRect/>
          </a:stretch>
        </p:blipFill>
        <p:spPr>
          <a:xfrm>
            <a:off x="1251585" y="241300"/>
            <a:ext cx="8319135" cy="2044065"/>
          </a:xfrm>
          <a:prstGeom prst="rect">
            <a:avLst/>
          </a:prstGeom>
        </p:spPr>
      </p:pic>
      <p:pic>
        <p:nvPicPr>
          <p:cNvPr id="5" name="图片 4"/>
          <p:cNvPicPr>
            <a:picLocks noChangeAspect="1"/>
          </p:cNvPicPr>
          <p:nvPr/>
        </p:nvPicPr>
        <p:blipFill>
          <a:blip r:embed="rId3"/>
          <a:stretch>
            <a:fillRect/>
          </a:stretch>
        </p:blipFill>
        <p:spPr>
          <a:xfrm>
            <a:off x="3124835" y="1551305"/>
            <a:ext cx="5062220" cy="46005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251678" y="382386"/>
            <a:ext cx="10178322" cy="608213"/>
          </a:xfrm>
        </p:spPr>
        <p:txBody>
          <a:bodyPr>
            <a:normAutofit/>
          </a:bodyPr>
          <a:lstStyle/>
          <a:p>
            <a:r>
              <a:rPr lang="zh-CN" altLang="en-US" b="1" dirty="0">
                <a:solidFill>
                  <a:srgbClr val="C00000"/>
                </a:solidFill>
              </a:rPr>
              <a:t>例子：促排卵</a:t>
            </a:r>
            <a:r>
              <a:rPr lang="en-US" altLang="zh-CN" b="1" dirty="0">
                <a:solidFill>
                  <a:srgbClr val="C00000"/>
                </a:solidFill>
              </a:rPr>
              <a:t>3</a:t>
            </a:r>
            <a:r>
              <a:rPr lang="zh-CN" altLang="en-US" b="1" dirty="0">
                <a:solidFill>
                  <a:srgbClr val="C00000"/>
                </a:solidFill>
              </a:rPr>
              <a:t>号，</a:t>
            </a:r>
            <a:r>
              <a:rPr lang="en-US" altLang="zh-CN" dirty="0">
                <a:sym typeface="+mn-ea"/>
              </a:rPr>
              <a:t>GnRH</a:t>
            </a:r>
            <a:r>
              <a:rPr lang="zh-CN" altLang="en-US" dirty="0">
                <a:sym typeface="+mn-ea"/>
              </a:rPr>
              <a:t>的类似物</a:t>
            </a:r>
          </a:p>
        </p:txBody>
      </p:sp>
      <p:sp>
        <p:nvSpPr>
          <p:cNvPr id="121859" name="Rectangle 3"/>
          <p:cNvSpPr>
            <a:spLocks noGrp="1" noChangeArrowheads="1"/>
          </p:cNvSpPr>
          <p:nvPr>
            <p:ph idx="1"/>
          </p:nvPr>
        </p:nvSpPr>
        <p:spPr>
          <a:xfrm>
            <a:off x="1251678" y="1219201"/>
            <a:ext cx="10178322" cy="4419600"/>
          </a:xfrm>
        </p:spPr>
        <p:txBody>
          <a:bodyPr>
            <a:noAutofit/>
          </a:bodyPr>
          <a:lstStyle/>
          <a:p>
            <a:pPr marL="0" indent="0">
              <a:lnSpc>
                <a:spcPct val="100000"/>
              </a:lnSpc>
              <a:buNone/>
            </a:pPr>
            <a:r>
              <a:rPr lang="zh-CN" altLang="en-US" sz="2400" dirty="0">
                <a:solidFill>
                  <a:schemeClr val="tx1"/>
                </a:solidFill>
              </a:rPr>
              <a:t>人工合成的高活性类似物已经用于调整家畜生殖技能紊乱和诱发排卵。</a:t>
            </a:r>
          </a:p>
          <a:p>
            <a:pPr marL="0" indent="0">
              <a:lnSpc>
                <a:spcPct val="100000"/>
              </a:lnSpc>
              <a:buNone/>
            </a:pPr>
            <a:r>
              <a:rPr lang="zh-CN" altLang="en-US" sz="2400" dirty="0">
                <a:solidFill>
                  <a:schemeClr val="tx1"/>
                </a:solidFill>
              </a:rPr>
              <a:t>促排</a:t>
            </a:r>
            <a:r>
              <a:rPr lang="en-US" altLang="zh-CN" sz="2400" dirty="0">
                <a:solidFill>
                  <a:schemeClr val="tx1"/>
                </a:solidFill>
              </a:rPr>
              <a:t>3</a:t>
            </a:r>
            <a:r>
              <a:rPr lang="zh-CN" altLang="en-US" sz="2400" dirty="0">
                <a:solidFill>
                  <a:schemeClr val="tx1"/>
                </a:solidFill>
              </a:rPr>
              <a:t>号，即注射用促性腺激素释放激素</a:t>
            </a:r>
            <a:r>
              <a:rPr lang="en-US" altLang="zh-CN" sz="2400" dirty="0">
                <a:solidFill>
                  <a:schemeClr val="tx1"/>
                </a:solidFill>
              </a:rPr>
              <a:t>A3</a:t>
            </a:r>
            <a:r>
              <a:rPr lang="zh-CN" altLang="en-US" sz="2400" dirty="0">
                <a:solidFill>
                  <a:schemeClr val="tx1"/>
                </a:solidFill>
              </a:rPr>
              <a:t>（促排卵</a:t>
            </a:r>
            <a:r>
              <a:rPr lang="en-US" altLang="zh-CN" sz="2400" dirty="0">
                <a:solidFill>
                  <a:schemeClr val="tx1"/>
                </a:solidFill>
              </a:rPr>
              <a:t>3</a:t>
            </a:r>
            <a:r>
              <a:rPr lang="zh-CN" altLang="en-US" sz="2400" dirty="0">
                <a:solidFill>
                  <a:schemeClr val="tx1"/>
                </a:solidFill>
              </a:rPr>
              <a:t>号），主要成份</a:t>
            </a:r>
            <a:r>
              <a:rPr lang="en-US" altLang="zh-CN" dirty="0"/>
              <a:t>GnRH</a:t>
            </a:r>
            <a:r>
              <a:rPr lang="en-US" altLang="zh-CN" sz="2400" dirty="0">
                <a:solidFill>
                  <a:schemeClr val="tx1"/>
                </a:solidFill>
              </a:rPr>
              <a:t>-A3</a:t>
            </a:r>
          </a:p>
          <a:p>
            <a:pPr marL="0" indent="0">
              <a:lnSpc>
                <a:spcPct val="100000"/>
              </a:lnSpc>
              <a:buNone/>
            </a:pPr>
            <a:r>
              <a:rPr lang="zh-CN" altLang="en-US" sz="2400" b="1" u="sng" dirty="0">
                <a:solidFill>
                  <a:srgbClr val="002060"/>
                </a:solidFill>
              </a:rPr>
              <a:t>作用：</a:t>
            </a:r>
          </a:p>
          <a:p>
            <a:pPr marL="457200" lvl="1" indent="0">
              <a:lnSpc>
                <a:spcPct val="100000"/>
              </a:lnSpc>
              <a:buNone/>
            </a:pPr>
            <a:r>
              <a:rPr lang="en-US" altLang="zh-CN" sz="2200" dirty="0">
                <a:solidFill>
                  <a:schemeClr val="tx1"/>
                </a:solidFill>
              </a:rPr>
              <a:t>1.</a:t>
            </a:r>
            <a:r>
              <a:rPr lang="zh-CN" altLang="en-US" sz="2200" dirty="0">
                <a:solidFill>
                  <a:schemeClr val="tx1"/>
                </a:solidFill>
              </a:rPr>
              <a:t>提高产仔数。</a:t>
            </a:r>
          </a:p>
          <a:p>
            <a:pPr marL="457200" lvl="1" indent="0">
              <a:lnSpc>
                <a:spcPct val="100000"/>
              </a:lnSpc>
              <a:buNone/>
            </a:pPr>
            <a:r>
              <a:rPr lang="en-US" altLang="zh-CN" sz="2200" dirty="0">
                <a:solidFill>
                  <a:schemeClr val="tx1"/>
                </a:solidFill>
              </a:rPr>
              <a:t>2.</a:t>
            </a:r>
            <a:r>
              <a:rPr lang="zh-CN" altLang="en-US" sz="2200" dirty="0">
                <a:solidFill>
                  <a:schemeClr val="tx1"/>
                </a:solidFill>
              </a:rPr>
              <a:t>提高情期受胎率。</a:t>
            </a:r>
          </a:p>
          <a:p>
            <a:pPr marL="457200" lvl="1" indent="0">
              <a:lnSpc>
                <a:spcPct val="100000"/>
              </a:lnSpc>
              <a:buNone/>
            </a:pPr>
            <a:r>
              <a:rPr lang="en-US" altLang="zh-CN" sz="2200" dirty="0">
                <a:solidFill>
                  <a:schemeClr val="tx1"/>
                </a:solidFill>
              </a:rPr>
              <a:t>3.</a:t>
            </a:r>
            <a:r>
              <a:rPr lang="zh-CN" altLang="en-US" sz="2200" dirty="0">
                <a:solidFill>
                  <a:schemeClr val="tx1"/>
                </a:solidFill>
              </a:rPr>
              <a:t>治疗卵泡成熟度差、排卵迟缓、卵泡囊肿。</a:t>
            </a:r>
          </a:p>
          <a:p>
            <a:pPr marL="457200" lvl="1" indent="0">
              <a:lnSpc>
                <a:spcPct val="100000"/>
              </a:lnSpc>
              <a:buNone/>
            </a:pPr>
            <a:r>
              <a:rPr lang="en-US" altLang="zh-CN" sz="2200" dirty="0">
                <a:solidFill>
                  <a:schemeClr val="tx1"/>
                </a:solidFill>
              </a:rPr>
              <a:t>4.</a:t>
            </a:r>
            <a:r>
              <a:rPr lang="zh-CN" altLang="en-US" sz="2200" dirty="0">
                <a:solidFill>
                  <a:schemeClr val="tx1"/>
                </a:solidFill>
              </a:rPr>
              <a:t>加强超数排卵效果。</a:t>
            </a:r>
          </a:p>
          <a:p>
            <a:pPr marL="457200" lvl="1" indent="0">
              <a:lnSpc>
                <a:spcPct val="100000"/>
              </a:lnSpc>
              <a:buNone/>
            </a:pPr>
            <a:r>
              <a:rPr lang="en-US" altLang="zh-CN" sz="2200" dirty="0">
                <a:solidFill>
                  <a:schemeClr val="tx1"/>
                </a:solidFill>
              </a:rPr>
              <a:t>5.</a:t>
            </a:r>
            <a:r>
              <a:rPr lang="zh-CN" altLang="en-US" sz="2200" dirty="0">
                <a:solidFill>
                  <a:schemeClr val="tx1"/>
                </a:solidFill>
              </a:rPr>
              <a:t>加强黄体功能。</a:t>
            </a:r>
          </a:p>
        </p:txBody>
      </p:sp>
      <p:sp>
        <p:nvSpPr>
          <p:cNvPr id="5" name="日期占位符 5"/>
          <p:cNvSpPr>
            <a:spLocks noGrp="1"/>
          </p:cNvSpPr>
          <p:nvPr>
            <p:ph type="dt" sz="half" idx="10"/>
          </p:nvPr>
        </p:nvSpPr>
        <p:spPr/>
        <p:txBody>
          <a:bodyPr/>
          <a:lstStyle/>
          <a:p>
            <a:r>
              <a:rPr lang="zh-CN" altLang="en-US"/>
              <a:t>2012/11/05</a:t>
            </a:r>
            <a:endParaRPr lang="en-US" altLang="zh-CN"/>
          </a:p>
        </p:txBody>
      </p:sp>
      <p:sp>
        <p:nvSpPr>
          <p:cNvPr id="4" name="灯片编号占位符 4"/>
          <p:cNvSpPr>
            <a:spLocks noGrp="1"/>
          </p:cNvSpPr>
          <p:nvPr>
            <p:ph type="sldNum" sz="quarter" idx="12"/>
          </p:nvPr>
        </p:nvSpPr>
        <p:spPr/>
        <p:txBody>
          <a:bodyPr/>
          <a:lstStyle/>
          <a:p>
            <a:fld id="{710652A4-0253-4A0B-90D7-E031FAD153B5}" type="slidenum">
              <a:rPr lang="en-US" altLang="zh-CN"/>
              <a:t>7</a:t>
            </a:fld>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zh-CN" altLang="en-US"/>
              <a:t>2012/11/05</a:t>
            </a:r>
            <a:endParaRPr lang="en-US" altLang="zh-CN"/>
          </a:p>
        </p:txBody>
      </p:sp>
      <p:sp>
        <p:nvSpPr>
          <p:cNvPr id="5" name="灯片编号占位符 4"/>
          <p:cNvSpPr>
            <a:spLocks noGrp="1"/>
          </p:cNvSpPr>
          <p:nvPr>
            <p:ph type="sldNum" sz="quarter" idx="12"/>
          </p:nvPr>
        </p:nvSpPr>
        <p:spPr/>
        <p:txBody>
          <a:bodyPr/>
          <a:lstStyle/>
          <a:p>
            <a:fld id="{42EF0F20-42B3-45F7-86A7-660DD5FBA883}" type="slidenum">
              <a:rPr lang="en-US" altLang="zh-CN" smtClean="0"/>
              <a:t>8</a:t>
            </a:fld>
            <a:endParaRPr lang="en-US" altLang="zh-CN"/>
          </a:p>
        </p:txBody>
      </p:sp>
      <p:pic>
        <p:nvPicPr>
          <p:cNvPr id="6" name="内容占位符 5"/>
          <p:cNvPicPr>
            <a:picLocks noGrp="1" noChangeAspect="1"/>
          </p:cNvPicPr>
          <p:nvPr>
            <p:ph idx="1"/>
          </p:nvPr>
        </p:nvPicPr>
        <p:blipFill>
          <a:blip r:embed="rId2"/>
          <a:srcRect t="35741"/>
          <a:stretch>
            <a:fillRect/>
          </a:stretch>
        </p:blipFill>
        <p:spPr>
          <a:xfrm>
            <a:off x="1062355" y="843915"/>
            <a:ext cx="10556875" cy="4670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251678" y="382385"/>
            <a:ext cx="10178322" cy="491375"/>
          </a:xfrm>
          <a:solidFill>
            <a:schemeClr val="accent1">
              <a:lumMod val="60000"/>
              <a:lumOff val="40000"/>
            </a:schemeClr>
          </a:solidFill>
          <a:ln>
            <a:solidFill>
              <a:schemeClr val="accent1"/>
            </a:solidFill>
          </a:ln>
        </p:spPr>
        <p:txBody>
          <a:bodyPr>
            <a:normAutofit fontScale="90000"/>
          </a:bodyPr>
          <a:lstStyle/>
          <a:p>
            <a:r>
              <a:rPr lang="zh-CN" altLang="en-US" sz="3600" b="1" dirty="0"/>
              <a:t>牛繁殖上的应用</a:t>
            </a:r>
          </a:p>
        </p:txBody>
      </p:sp>
      <p:sp>
        <p:nvSpPr>
          <p:cNvPr id="125954" name="Rectangle 2"/>
          <p:cNvSpPr>
            <a:spLocks noGrp="1" noChangeArrowheads="1"/>
          </p:cNvSpPr>
          <p:nvPr>
            <p:ph idx="1"/>
          </p:nvPr>
        </p:nvSpPr>
        <p:spPr>
          <a:xfrm>
            <a:off x="1251585" y="1371600"/>
            <a:ext cx="10177780" cy="5003800"/>
          </a:xfrm>
        </p:spPr>
        <p:txBody>
          <a:bodyPr>
            <a:noAutofit/>
          </a:bodyPr>
          <a:lstStyle/>
          <a:p>
            <a:pPr marL="457200" indent="-457200">
              <a:lnSpc>
                <a:spcPct val="100000"/>
              </a:lnSpc>
              <a:buFont typeface="+mj-lt"/>
              <a:buAutoNum type="arabicPeriod"/>
            </a:pPr>
            <a:r>
              <a:rPr lang="zh-CN" altLang="en-US" sz="2000" b="1" dirty="0">
                <a:solidFill>
                  <a:srgbClr val="002060"/>
                </a:solidFill>
              </a:rPr>
              <a:t>促进卵巢功能的修复，缩短产犊间隔</a:t>
            </a:r>
            <a:r>
              <a:rPr lang="en-US" altLang="zh-CN" sz="2000" b="1" dirty="0">
                <a:solidFill>
                  <a:srgbClr val="002060"/>
                </a:solidFill>
              </a:rPr>
              <a:t>:</a:t>
            </a:r>
          </a:p>
          <a:p>
            <a:pPr marL="457200" lvl="1" indent="0">
              <a:lnSpc>
                <a:spcPct val="100000"/>
              </a:lnSpc>
              <a:buFont typeface="+mj-lt"/>
              <a:buNone/>
            </a:pPr>
            <a:r>
              <a:rPr lang="zh-CN" altLang="en-US" sz="1665" u="sng" dirty="0">
                <a:solidFill>
                  <a:srgbClr val="FF0000"/>
                </a:solidFill>
                <a:latin typeface="华文楷体" panose="02010600040101010101" pitchFamily="2" charset="-122"/>
                <a:ea typeface="华文楷体" panose="02010600040101010101" pitchFamily="2" charset="-122"/>
              </a:rPr>
              <a:t>在产后</a:t>
            </a:r>
            <a:r>
              <a:rPr lang="en-US" altLang="zh-CN" sz="1665" u="sng" dirty="0">
                <a:solidFill>
                  <a:srgbClr val="FF0000"/>
                </a:solidFill>
                <a:latin typeface="华文楷体" panose="02010600040101010101" pitchFamily="2" charset="-122"/>
                <a:ea typeface="华文楷体" panose="02010600040101010101" pitchFamily="2" charset="-122"/>
              </a:rPr>
              <a:t>8</a:t>
            </a:r>
            <a:r>
              <a:rPr lang="zh-CN" altLang="en-US" sz="1665" u="sng" dirty="0">
                <a:solidFill>
                  <a:srgbClr val="FF0000"/>
                </a:solidFill>
                <a:latin typeface="华文楷体" panose="02010600040101010101" pitchFamily="2" charset="-122"/>
                <a:ea typeface="华文楷体" panose="02010600040101010101" pitchFamily="2" charset="-122"/>
              </a:rPr>
              <a:t>～</a:t>
            </a:r>
            <a:r>
              <a:rPr lang="en-US" altLang="zh-CN" sz="1665" u="sng" dirty="0">
                <a:solidFill>
                  <a:srgbClr val="FF0000"/>
                </a:solidFill>
                <a:latin typeface="华文楷体" panose="02010600040101010101" pitchFamily="2" charset="-122"/>
                <a:ea typeface="华文楷体" panose="02010600040101010101" pitchFamily="2" charset="-122"/>
              </a:rPr>
              <a:t>18</a:t>
            </a:r>
            <a:r>
              <a:rPr lang="zh-CN" altLang="en-US" sz="1665" u="sng" dirty="0">
                <a:solidFill>
                  <a:srgbClr val="FF0000"/>
                </a:solidFill>
                <a:latin typeface="华文楷体" panose="02010600040101010101" pitchFamily="2" charset="-122"/>
                <a:ea typeface="华文楷体" panose="02010600040101010101" pitchFamily="2" charset="-122"/>
              </a:rPr>
              <a:t>天</a:t>
            </a:r>
            <a:r>
              <a:rPr lang="zh-CN" altLang="en-US" sz="1665" dirty="0">
                <a:latin typeface="华文楷体" panose="02010600040101010101" pitchFamily="2" charset="-122"/>
                <a:ea typeface="华文楷体" panose="02010600040101010101" pitchFamily="2" charset="-122"/>
              </a:rPr>
              <a:t>内肌内注射</a:t>
            </a:r>
            <a:r>
              <a:rPr lang="en-US" altLang="zh-CN" sz="1665" dirty="0">
                <a:latin typeface="华文楷体" panose="02010600040101010101" pitchFamily="2" charset="-122"/>
                <a:ea typeface="华文楷体" panose="02010600040101010101" pitchFamily="2" charset="-122"/>
              </a:rPr>
              <a:t>5</a:t>
            </a:r>
            <a:r>
              <a:rPr lang="zh-CN" altLang="en-US" sz="1665" dirty="0">
                <a:latin typeface="华文楷体" panose="02010600040101010101" pitchFamily="2" charset="-122"/>
                <a:ea typeface="华文楷体" panose="02010600040101010101" pitchFamily="2" charset="-122"/>
              </a:rPr>
              <a:t>～</a:t>
            </a:r>
            <a:r>
              <a:rPr lang="en-US" altLang="zh-CN" sz="1665" dirty="0">
                <a:latin typeface="华文楷体" panose="02010600040101010101" pitchFamily="2" charset="-122"/>
                <a:ea typeface="华文楷体" panose="02010600040101010101" pitchFamily="2" charset="-122"/>
              </a:rPr>
              <a:t>15μg</a:t>
            </a:r>
            <a:r>
              <a:rPr lang="zh-CN" altLang="en-US" sz="1665" dirty="0">
                <a:latin typeface="华文楷体" panose="02010600040101010101" pitchFamily="2" charset="-122"/>
                <a:ea typeface="华文楷体" panose="02010600040101010101" pitchFamily="2" charset="-122"/>
              </a:rPr>
              <a:t>，每天</a:t>
            </a:r>
            <a:r>
              <a:rPr lang="en-US" altLang="zh-CN" sz="1665" dirty="0">
                <a:latin typeface="华文楷体" panose="02010600040101010101" pitchFamily="2" charset="-122"/>
                <a:ea typeface="华文楷体" panose="02010600040101010101" pitchFamily="2" charset="-122"/>
              </a:rPr>
              <a:t>1</a:t>
            </a:r>
            <a:r>
              <a:rPr lang="zh-CN" altLang="en-US" sz="1665" dirty="0">
                <a:latin typeface="华文楷体" panose="02010600040101010101" pitchFamily="2" charset="-122"/>
                <a:ea typeface="华文楷体" panose="02010600040101010101" pitchFamily="2" charset="-122"/>
              </a:rPr>
              <a:t>次，连用</a:t>
            </a:r>
            <a:r>
              <a:rPr lang="en-US" altLang="zh-CN" sz="1665" dirty="0">
                <a:latin typeface="华文楷体" panose="02010600040101010101" pitchFamily="2" charset="-122"/>
                <a:ea typeface="华文楷体" panose="02010600040101010101" pitchFamily="2" charset="-122"/>
              </a:rPr>
              <a:t>3</a:t>
            </a:r>
            <a:r>
              <a:rPr lang="zh-CN" altLang="en-US" sz="1665" dirty="0">
                <a:latin typeface="华文楷体" panose="02010600040101010101" pitchFamily="2" charset="-122"/>
                <a:ea typeface="华文楷体" panose="02010600040101010101" pitchFamily="2" charset="-122"/>
              </a:rPr>
              <a:t>天。</a:t>
            </a:r>
          </a:p>
          <a:p>
            <a:pPr marL="457200" indent="-457200">
              <a:lnSpc>
                <a:spcPct val="100000"/>
              </a:lnSpc>
              <a:buFont typeface="+mj-lt"/>
              <a:buAutoNum type="arabicPeriod"/>
            </a:pPr>
            <a:r>
              <a:rPr lang="zh-CN" altLang="en-US" sz="2000" b="1" dirty="0">
                <a:solidFill>
                  <a:srgbClr val="002060"/>
                </a:solidFill>
              </a:rPr>
              <a:t>提高受胎率：</a:t>
            </a:r>
          </a:p>
          <a:p>
            <a:pPr marL="914400" lvl="1" indent="-457200">
              <a:lnSpc>
                <a:spcPct val="100000"/>
              </a:lnSpc>
              <a:buFont typeface="+mj-ea"/>
              <a:buAutoNum type="circleNumDbPlain"/>
            </a:pPr>
            <a:r>
              <a:rPr lang="en-US" altLang="zh-CN" sz="1665" dirty="0">
                <a:latin typeface="华文楷体" panose="02010600040101010101" pitchFamily="2" charset="-122"/>
                <a:ea typeface="华文楷体" panose="02010600040101010101" pitchFamily="2" charset="-122"/>
              </a:rPr>
              <a:t>a</a:t>
            </a:r>
            <a:r>
              <a:rPr lang="zh-CN" altLang="en-US" sz="1665" dirty="0">
                <a:latin typeface="华文楷体" panose="02010600040101010101" pitchFamily="2" charset="-122"/>
                <a:ea typeface="华文楷体" panose="02010600040101010101" pitchFamily="2" charset="-122"/>
              </a:rPr>
              <a:t>、</a:t>
            </a:r>
            <a:r>
              <a:rPr lang="zh-CN" altLang="en-US" sz="1665" u="sng" dirty="0">
                <a:solidFill>
                  <a:srgbClr val="FF0000"/>
                </a:solidFill>
                <a:latin typeface="华文楷体" panose="02010600040101010101" pitchFamily="2" charset="-122"/>
                <a:ea typeface="华文楷体" panose="02010600040101010101" pitchFamily="2" charset="-122"/>
              </a:rPr>
              <a:t>配种时</a:t>
            </a:r>
            <a:r>
              <a:rPr lang="zh-CN" altLang="en-US" sz="1665" dirty="0">
                <a:latin typeface="华文楷体" panose="02010600040101010101" pitchFamily="2" charset="-122"/>
                <a:ea typeface="华文楷体" panose="02010600040101010101" pitchFamily="2" charset="-122"/>
              </a:rPr>
              <a:t>肌内注射</a:t>
            </a:r>
            <a:r>
              <a:rPr lang="en-US" altLang="zh-CN" sz="1665" dirty="0">
                <a:latin typeface="华文楷体" panose="02010600040101010101" pitchFamily="2" charset="-122"/>
                <a:ea typeface="华文楷体" panose="02010600040101010101" pitchFamily="2" charset="-122"/>
              </a:rPr>
              <a:t>25μg</a:t>
            </a:r>
            <a:r>
              <a:rPr lang="zh-CN" altLang="en-US" sz="1665" dirty="0">
                <a:latin typeface="华文楷体" panose="02010600040101010101" pitchFamily="2" charset="-122"/>
                <a:ea typeface="华文楷体" panose="02010600040101010101" pitchFamily="2" charset="-122"/>
              </a:rPr>
              <a:t>，可明显提高情期受胎率。</a:t>
            </a:r>
          </a:p>
          <a:p>
            <a:pPr marL="914400" lvl="1" indent="-457200">
              <a:lnSpc>
                <a:spcPct val="100000"/>
              </a:lnSpc>
              <a:buFont typeface="+mj-ea"/>
              <a:buAutoNum type="circleNumDbPlain"/>
            </a:pPr>
            <a:r>
              <a:rPr lang="en-US" altLang="zh-CN" sz="1665" dirty="0">
                <a:latin typeface="华文楷体" panose="02010600040101010101" pitchFamily="2" charset="-122"/>
                <a:ea typeface="华文楷体" panose="02010600040101010101" pitchFamily="2" charset="-122"/>
              </a:rPr>
              <a:t>b</a:t>
            </a:r>
            <a:r>
              <a:rPr lang="zh-CN" altLang="en-US" sz="1665" dirty="0">
                <a:latin typeface="华文楷体" panose="02010600040101010101" pitchFamily="2" charset="-122"/>
                <a:ea typeface="华文楷体" panose="02010600040101010101" pitchFamily="2" charset="-122"/>
              </a:rPr>
              <a:t>、</a:t>
            </a:r>
            <a:r>
              <a:rPr lang="zh-CN" altLang="en-US" sz="1665" u="sng" dirty="0">
                <a:solidFill>
                  <a:srgbClr val="FF0000"/>
                </a:solidFill>
                <a:latin typeface="华文楷体" panose="02010600040101010101" pitchFamily="2" charset="-122"/>
                <a:ea typeface="华文楷体" panose="02010600040101010101" pitchFamily="2" charset="-122"/>
              </a:rPr>
              <a:t>产后</a:t>
            </a:r>
            <a:r>
              <a:rPr lang="en-US" altLang="zh-CN" sz="1665" u="sng" dirty="0">
                <a:solidFill>
                  <a:srgbClr val="FF0000"/>
                </a:solidFill>
                <a:latin typeface="华文楷体" panose="02010600040101010101" pitchFamily="2" charset="-122"/>
                <a:ea typeface="华文楷体" panose="02010600040101010101" pitchFamily="2" charset="-122"/>
              </a:rPr>
              <a:t>40</a:t>
            </a:r>
            <a:r>
              <a:rPr lang="zh-CN" altLang="en-US" sz="1665" u="sng" dirty="0">
                <a:solidFill>
                  <a:srgbClr val="FF0000"/>
                </a:solidFill>
                <a:latin typeface="华文楷体" panose="02010600040101010101" pitchFamily="2" charset="-122"/>
                <a:ea typeface="华文楷体" panose="02010600040101010101" pitchFamily="2" charset="-122"/>
              </a:rPr>
              <a:t>天</a:t>
            </a:r>
            <a:r>
              <a:rPr lang="zh-CN" altLang="en-US" sz="1665" dirty="0">
                <a:latin typeface="华文楷体" panose="02010600040101010101" pitchFamily="2" charset="-122"/>
                <a:ea typeface="华文楷体" panose="02010600040101010101" pitchFamily="2" charset="-122"/>
              </a:rPr>
              <a:t>左右肌注</a:t>
            </a:r>
            <a:r>
              <a:rPr lang="en-US" altLang="zh-CN" sz="1665" dirty="0">
                <a:latin typeface="华文楷体" panose="02010600040101010101" pitchFamily="2" charset="-122"/>
                <a:ea typeface="华文楷体" panose="02010600040101010101" pitchFamily="2" charset="-122"/>
              </a:rPr>
              <a:t>25μg</a:t>
            </a:r>
            <a:r>
              <a:rPr lang="zh-CN" altLang="en-US" sz="1665" dirty="0">
                <a:latin typeface="华文楷体" panose="02010600040101010101" pitchFamily="2" charset="-122"/>
                <a:ea typeface="华文楷体" panose="02010600040101010101" pitchFamily="2" charset="-122"/>
              </a:rPr>
              <a:t>，间隔</a:t>
            </a:r>
            <a:r>
              <a:rPr lang="en-US" altLang="zh-CN" sz="1665" dirty="0">
                <a:latin typeface="华文楷体" panose="02010600040101010101" pitchFamily="2" charset="-122"/>
                <a:ea typeface="华文楷体" panose="02010600040101010101" pitchFamily="2" charset="-122"/>
              </a:rPr>
              <a:t>6</a:t>
            </a:r>
            <a:r>
              <a:rPr lang="zh-CN" altLang="en-US" sz="1665" dirty="0">
                <a:latin typeface="华文楷体" panose="02010600040101010101" pitchFamily="2" charset="-122"/>
                <a:ea typeface="华文楷体" panose="02010600040101010101" pitchFamily="2" charset="-122"/>
              </a:rPr>
              <a:t>天肌注氯前列醇钠（多宝素）</a:t>
            </a:r>
            <a:r>
              <a:rPr lang="en-US" altLang="zh-CN" sz="1665" dirty="0">
                <a:latin typeface="华文楷体" panose="02010600040101010101" pitchFamily="2" charset="-122"/>
                <a:ea typeface="华文楷体" panose="02010600040101010101" pitchFamily="2" charset="-122"/>
              </a:rPr>
              <a:t>0.4</a:t>
            </a:r>
            <a:r>
              <a:rPr lang="zh-CN" altLang="en-US" sz="1665" dirty="0">
                <a:latin typeface="华文楷体" panose="02010600040101010101" pitchFamily="2" charset="-122"/>
                <a:ea typeface="华文楷体" panose="02010600040101010101" pitchFamily="2" charset="-122"/>
              </a:rPr>
              <a:t>～</a:t>
            </a:r>
            <a:r>
              <a:rPr lang="en-US" altLang="zh-CN" sz="1665" dirty="0">
                <a:latin typeface="华文楷体" panose="02010600040101010101" pitchFamily="2" charset="-122"/>
                <a:ea typeface="华文楷体" panose="02010600040101010101" pitchFamily="2" charset="-122"/>
              </a:rPr>
              <a:t>0.6mg</a:t>
            </a:r>
            <a:r>
              <a:rPr lang="zh-CN" altLang="en-US" sz="1665" dirty="0">
                <a:latin typeface="华文楷体" panose="02010600040101010101" pitchFamily="2" charset="-122"/>
                <a:ea typeface="华文楷体" panose="02010600040101010101" pitchFamily="2" charset="-122"/>
              </a:rPr>
              <a:t>，间隔</a:t>
            </a:r>
            <a:r>
              <a:rPr lang="en-US" altLang="zh-CN" sz="1665" dirty="0">
                <a:latin typeface="华文楷体" panose="02010600040101010101" pitchFamily="2" charset="-122"/>
                <a:ea typeface="华文楷体" panose="02010600040101010101" pitchFamily="2" charset="-122"/>
              </a:rPr>
              <a:t>1</a:t>
            </a:r>
            <a:r>
              <a:rPr lang="zh-CN" altLang="en-US" sz="1665" dirty="0">
                <a:latin typeface="华文楷体" panose="02010600040101010101" pitchFamily="2" charset="-122"/>
                <a:ea typeface="华文楷体" panose="02010600040101010101" pitchFamily="2" charset="-122"/>
              </a:rPr>
              <a:t>天肌注</a:t>
            </a:r>
            <a:r>
              <a:rPr lang="en-US" altLang="zh-CN" sz="1665" dirty="0">
                <a:latin typeface="华文楷体" panose="02010600040101010101" pitchFamily="2" charset="-122"/>
                <a:ea typeface="华文楷体" panose="02010600040101010101" pitchFamily="2" charset="-122"/>
              </a:rPr>
              <a:t>20μg</a:t>
            </a:r>
            <a:r>
              <a:rPr lang="zh-CN" altLang="en-US" sz="1665" dirty="0">
                <a:latin typeface="华文楷体" panose="02010600040101010101" pitchFamily="2" charset="-122"/>
                <a:ea typeface="华文楷体" panose="02010600040101010101" pitchFamily="2" charset="-122"/>
              </a:rPr>
              <a:t>，可明显提高产后</a:t>
            </a:r>
            <a:r>
              <a:rPr lang="en-US" altLang="zh-CN" sz="1665" dirty="0">
                <a:latin typeface="华文楷体" panose="02010600040101010101" pitchFamily="2" charset="-122"/>
                <a:ea typeface="华文楷体" panose="02010600040101010101" pitchFamily="2" charset="-122"/>
              </a:rPr>
              <a:t>60</a:t>
            </a:r>
            <a:r>
              <a:rPr lang="zh-CN" altLang="en-US" sz="1665" dirty="0">
                <a:latin typeface="华文楷体" panose="02010600040101010101" pitchFamily="2" charset="-122"/>
                <a:ea typeface="华文楷体" panose="02010600040101010101" pitchFamily="2" charset="-122"/>
              </a:rPr>
              <a:t>天内的受胎率。</a:t>
            </a:r>
          </a:p>
          <a:p>
            <a:pPr marL="457200" indent="-457200">
              <a:lnSpc>
                <a:spcPct val="100000"/>
              </a:lnSpc>
              <a:buFont typeface="+mj-lt"/>
              <a:buAutoNum type="arabicPeriod"/>
            </a:pPr>
            <a:r>
              <a:rPr lang="zh-CN" altLang="en-US" sz="2000" b="1" dirty="0">
                <a:solidFill>
                  <a:srgbClr val="002060"/>
                </a:solidFill>
              </a:rPr>
              <a:t>治疗卵泡发育不良、排卵迟缓：</a:t>
            </a:r>
            <a:r>
              <a:rPr lang="zh-CN" altLang="en-US" sz="2000" u="sng" dirty="0">
                <a:solidFill>
                  <a:srgbClr val="FF0000"/>
                </a:solidFill>
                <a:latin typeface="华文楷体" panose="02010600040101010101" pitchFamily="2" charset="-122"/>
                <a:ea typeface="华文楷体" panose="02010600040101010101" pitchFamily="2" charset="-122"/>
              </a:rPr>
              <a:t>配种时或配种前</a:t>
            </a:r>
            <a:r>
              <a:rPr lang="en-US" altLang="zh-CN" sz="2000" dirty="0">
                <a:solidFill>
                  <a:srgbClr val="FF0000"/>
                </a:solidFill>
                <a:latin typeface="华文楷体" panose="02010600040101010101" pitchFamily="2" charset="-122"/>
                <a:ea typeface="华文楷体" panose="02010600040101010101" pitchFamily="2" charset="-122"/>
              </a:rPr>
              <a:t>2</a:t>
            </a:r>
            <a:r>
              <a:rPr lang="zh-CN" altLang="en-US" sz="2000" dirty="0">
                <a:solidFill>
                  <a:srgbClr val="FF0000"/>
                </a:solidFill>
                <a:latin typeface="华文楷体" panose="02010600040101010101" pitchFamily="2" charset="-122"/>
                <a:ea typeface="华文楷体" panose="02010600040101010101" pitchFamily="2" charset="-122"/>
              </a:rPr>
              <a:t>小时</a:t>
            </a:r>
            <a:r>
              <a:rPr lang="zh-CN" altLang="en-US" sz="2000" dirty="0">
                <a:latin typeface="华文楷体" panose="02010600040101010101" pitchFamily="2" charset="-122"/>
                <a:ea typeface="华文楷体" panose="02010600040101010101" pitchFamily="2" charset="-122"/>
              </a:rPr>
              <a:t>，肌注</a:t>
            </a:r>
            <a:r>
              <a:rPr lang="en-US" altLang="zh-CN" sz="2000" dirty="0">
                <a:latin typeface="华文楷体" panose="02010600040101010101" pitchFamily="2" charset="-122"/>
                <a:ea typeface="华文楷体" panose="02010600040101010101" pitchFamily="2" charset="-122"/>
              </a:rPr>
              <a:t>25</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30μg</a:t>
            </a:r>
            <a:r>
              <a:rPr lang="zh-CN" altLang="en-US" sz="2000" dirty="0">
                <a:latin typeface="华文楷体" panose="02010600040101010101" pitchFamily="2" charset="-122"/>
                <a:ea typeface="华文楷体" panose="02010600040101010101" pitchFamily="2" charset="-122"/>
              </a:rPr>
              <a:t>。</a:t>
            </a:r>
          </a:p>
          <a:p>
            <a:pPr marL="457200" indent="-457200">
              <a:lnSpc>
                <a:spcPct val="100000"/>
              </a:lnSpc>
              <a:buFont typeface="+mj-lt"/>
              <a:buAutoNum type="arabicPeriod"/>
            </a:pPr>
            <a:r>
              <a:rPr lang="zh-CN" altLang="en-US" sz="2000" b="1" dirty="0">
                <a:solidFill>
                  <a:srgbClr val="002060"/>
                </a:solidFill>
              </a:rPr>
              <a:t>治疗多卵泡发育：</a:t>
            </a:r>
            <a:r>
              <a:rPr lang="zh-CN" altLang="en-US" sz="2000" u="sng" dirty="0">
                <a:solidFill>
                  <a:srgbClr val="FF0000"/>
                </a:solidFill>
                <a:latin typeface="华文楷体" panose="02010600040101010101" pitchFamily="2" charset="-122"/>
                <a:ea typeface="华文楷体" panose="02010600040101010101" pitchFamily="2" charset="-122"/>
              </a:rPr>
              <a:t>每天</a:t>
            </a:r>
            <a:r>
              <a:rPr lang="zh-CN" altLang="en-US" sz="2000" dirty="0">
                <a:latin typeface="华文楷体" panose="02010600040101010101" pitchFamily="2" charset="-122"/>
                <a:ea typeface="华文楷体" panose="02010600040101010101" pitchFamily="2" charset="-122"/>
              </a:rPr>
              <a:t>肌注</a:t>
            </a:r>
            <a:r>
              <a:rPr lang="en-US" altLang="zh-CN" sz="2000" dirty="0">
                <a:latin typeface="华文楷体" panose="02010600040101010101" pitchFamily="2" charset="-122"/>
                <a:ea typeface="华文楷体" panose="02010600040101010101" pitchFamily="2" charset="-122"/>
              </a:rPr>
              <a:t>25μg</a:t>
            </a:r>
            <a:r>
              <a:rPr lang="zh-CN" altLang="en-US" sz="2000" dirty="0">
                <a:latin typeface="华文楷体" panose="02010600040101010101" pitchFamily="2" charset="-122"/>
                <a:ea typeface="华文楷体" panose="02010600040101010101" pitchFamily="2" charset="-122"/>
              </a:rPr>
              <a:t>，连用</a:t>
            </a:r>
            <a:r>
              <a:rPr lang="en-US" altLang="zh-CN" sz="2000" dirty="0">
                <a:latin typeface="华文楷体" panose="02010600040101010101" pitchFamily="2" charset="-122"/>
                <a:ea typeface="华文楷体" panose="02010600040101010101" pitchFamily="2" charset="-122"/>
              </a:rPr>
              <a:t>3</a:t>
            </a:r>
            <a:r>
              <a:rPr lang="zh-CN" altLang="en-US" sz="2000" dirty="0">
                <a:latin typeface="华文楷体" panose="02010600040101010101" pitchFamily="2" charset="-122"/>
                <a:ea typeface="华文楷体" panose="02010600040101010101" pitchFamily="2" charset="-122"/>
              </a:rPr>
              <a:t>天。</a:t>
            </a:r>
          </a:p>
          <a:p>
            <a:pPr marL="457200" indent="-457200">
              <a:lnSpc>
                <a:spcPct val="100000"/>
              </a:lnSpc>
              <a:buFont typeface="+mj-lt"/>
              <a:buAutoNum type="arabicPeriod"/>
            </a:pPr>
            <a:r>
              <a:rPr lang="zh-CN" altLang="en-US" sz="2000" b="1" dirty="0">
                <a:solidFill>
                  <a:srgbClr val="002060"/>
                </a:solidFill>
              </a:rPr>
              <a:t>治疗卵巢囊肿：</a:t>
            </a:r>
            <a:r>
              <a:rPr lang="zh-CN" altLang="en-US" sz="2000" u="sng" dirty="0">
                <a:solidFill>
                  <a:srgbClr val="FF0000"/>
                </a:solidFill>
                <a:latin typeface="华文楷体" panose="02010600040101010101" pitchFamily="2" charset="-122"/>
                <a:ea typeface="华文楷体" panose="02010600040101010101" pitchFamily="2" charset="-122"/>
              </a:rPr>
              <a:t>每天肌注</a:t>
            </a:r>
            <a:r>
              <a:rPr lang="en-US" altLang="zh-CN" sz="2000" dirty="0">
                <a:latin typeface="华文楷体" panose="02010600040101010101" pitchFamily="2" charset="-122"/>
                <a:ea typeface="华文楷体" panose="02010600040101010101" pitchFamily="2" charset="-122"/>
              </a:rPr>
              <a:t>25μg</a:t>
            </a:r>
            <a:r>
              <a:rPr lang="zh-CN" altLang="en-US" sz="2000" dirty="0">
                <a:latin typeface="华文楷体" panose="02010600040101010101" pitchFamily="2" charset="-122"/>
                <a:ea typeface="华文楷体" panose="02010600040101010101" pitchFamily="2" charset="-122"/>
              </a:rPr>
              <a:t>，连用</a:t>
            </a:r>
            <a:r>
              <a:rPr lang="en-US" altLang="zh-CN" sz="2000" dirty="0">
                <a:latin typeface="华文楷体" panose="02010600040101010101" pitchFamily="2" charset="-122"/>
                <a:ea typeface="华文楷体" panose="02010600040101010101" pitchFamily="2" charset="-122"/>
              </a:rPr>
              <a:t>5</a:t>
            </a:r>
            <a:r>
              <a:rPr lang="zh-CN" altLang="en-US" sz="2000" dirty="0">
                <a:latin typeface="华文楷体" panose="02010600040101010101" pitchFamily="2" charset="-122"/>
                <a:ea typeface="华文楷体" panose="02010600040101010101" pitchFamily="2" charset="-122"/>
              </a:rPr>
              <a:t>天，同时每天肌注</a:t>
            </a:r>
            <a:r>
              <a:rPr lang="en-US" altLang="zh-CN" sz="2000" dirty="0">
                <a:latin typeface="华文楷体" panose="02010600040101010101" pitchFamily="2" charset="-122"/>
                <a:ea typeface="华文楷体" panose="02010600040101010101" pitchFamily="2" charset="-122"/>
              </a:rPr>
              <a:t>100mg</a:t>
            </a:r>
            <a:r>
              <a:rPr lang="zh-CN" altLang="en-US" sz="2000" dirty="0">
                <a:latin typeface="华文楷体" panose="02010600040101010101" pitchFamily="2" charset="-122"/>
                <a:ea typeface="华文楷体" panose="02010600040101010101" pitchFamily="2" charset="-122"/>
              </a:rPr>
              <a:t>黄体酮，为防止复发，孕后</a:t>
            </a:r>
            <a:r>
              <a:rPr lang="en-US" altLang="zh-CN" sz="2000" dirty="0">
                <a:latin typeface="华文楷体" panose="02010600040101010101" pitchFamily="2" charset="-122"/>
                <a:ea typeface="华文楷体" panose="02010600040101010101" pitchFamily="2" charset="-122"/>
              </a:rPr>
              <a:t>3</a:t>
            </a:r>
            <a:r>
              <a:rPr lang="zh-CN" altLang="en-US" sz="2000" dirty="0">
                <a:latin typeface="华文楷体" panose="02010600040101010101" pitchFamily="2" charset="-122"/>
                <a:ea typeface="华文楷体" panose="02010600040101010101" pitchFamily="2" charset="-122"/>
              </a:rPr>
              <a:t>个月应多次注射黄体酮。</a:t>
            </a:r>
          </a:p>
        </p:txBody>
      </p:sp>
      <p:sp>
        <p:nvSpPr>
          <p:cNvPr id="5" name="日期占位符 5"/>
          <p:cNvSpPr>
            <a:spLocks noGrp="1"/>
          </p:cNvSpPr>
          <p:nvPr>
            <p:ph type="dt" sz="half" idx="10"/>
          </p:nvPr>
        </p:nvSpPr>
        <p:spPr/>
        <p:txBody>
          <a:bodyPr/>
          <a:lstStyle/>
          <a:p>
            <a:r>
              <a:rPr lang="zh-CN" altLang="en-US" dirty="0"/>
              <a:t>2012/11/05</a:t>
            </a:r>
            <a:endParaRPr lang="en-US" altLang="zh-CN" dirty="0"/>
          </a:p>
        </p:txBody>
      </p:sp>
      <p:sp>
        <p:nvSpPr>
          <p:cNvPr id="4" name="灯片编号占位符 4"/>
          <p:cNvSpPr>
            <a:spLocks noGrp="1"/>
          </p:cNvSpPr>
          <p:nvPr>
            <p:ph type="sldNum" sz="quarter" idx="12"/>
          </p:nvPr>
        </p:nvSpPr>
        <p:spPr/>
        <p:txBody>
          <a:bodyPr/>
          <a:lstStyle/>
          <a:p>
            <a:fld id="{D6242AB6-BEEA-4EC4-A9D4-074178BCDAAA}" type="slidenum">
              <a:rPr lang="en-US" altLang="zh-CN"/>
              <a:t>9</a:t>
            </a:fld>
            <a:endParaRPr lang="en-US" altLang="zh-CN"/>
          </a:p>
        </p:txBody>
      </p:sp>
    </p:spTree>
  </p:cSld>
  <p:clrMapOvr>
    <a:masterClrMapping/>
  </p:clrMapOvr>
</p:sld>
</file>

<file path=ppt/theme/theme1.xml><?xml version="1.0" encoding="utf-8"?>
<a:theme xmlns:a="http://schemas.openxmlformats.org/drawingml/2006/main" name="徽章">
  <a:themeElements>
    <a:clrScheme name="徽章">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徽章">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徽章">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TM10001106[[fn=徽章]]</Template>
  <TotalTime>4</TotalTime>
  <Words>1685</Words>
  <Application>Microsoft Office PowerPoint</Application>
  <PresentationFormat>宽屏</PresentationFormat>
  <Paragraphs>155</Paragraphs>
  <Slides>21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等线</vt:lpstr>
      <vt:lpstr>华文楷体</vt:lpstr>
      <vt:lpstr>华文中宋</vt:lpstr>
      <vt:lpstr>楷体</vt:lpstr>
      <vt:lpstr>宋体</vt:lpstr>
      <vt:lpstr>微软雅黑</vt:lpstr>
      <vt:lpstr>Arial</vt:lpstr>
      <vt:lpstr>Gill Sans MT</vt:lpstr>
      <vt:lpstr>Times New Roman</vt:lpstr>
      <vt:lpstr>Wingdings</vt:lpstr>
      <vt:lpstr>徽章</vt:lpstr>
      <vt:lpstr>生 殖 激 素</vt:lpstr>
      <vt:lpstr>PowerPoint 演示文稿</vt:lpstr>
      <vt:lpstr>来源与化学性质</vt:lpstr>
      <vt:lpstr>生理功能：</vt:lpstr>
      <vt:lpstr>应用：</vt:lpstr>
      <vt:lpstr>PowerPoint 演示文稿</vt:lpstr>
      <vt:lpstr>例子：促排卵3号，GnRH的类似物</vt:lpstr>
      <vt:lpstr>PowerPoint 演示文稿</vt:lpstr>
      <vt:lpstr>牛繁殖上的应用</vt:lpstr>
      <vt:lpstr>PowerPoint 演示文稿</vt:lpstr>
      <vt:lpstr>（二）催产素 (缩宫素）——垂体后叶素</vt:lpstr>
      <vt:lpstr>催产素的生理作用 </vt:lpstr>
      <vt:lpstr>催产素的应用：</vt:lpstr>
      <vt:lpstr>PowerPoint 演示文稿</vt:lpstr>
      <vt:lpstr>促卵泡素主要功能：</vt:lpstr>
      <vt:lpstr>促卵泡素的应用： </vt:lpstr>
      <vt:lpstr>FSH水平异常</vt:lpstr>
      <vt:lpstr>2、促黄体素（LH） </vt:lpstr>
      <vt:lpstr> 应用：</vt:lpstr>
      <vt:lpstr>3、促乳素（PRL或LTH）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李 玉丹</cp:lastModifiedBy>
  <cp:revision>157</cp:revision>
  <cp:lastPrinted>2113-01-01T00:00:00Z</cp:lastPrinted>
  <dcterms:created xsi:type="dcterms:W3CDTF">2012-08-28T14:20:00Z</dcterms:created>
  <dcterms:modified xsi:type="dcterms:W3CDTF">2020-11-22T15:11:26Z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2052-11.1.0.9584</vt:lpwstr>
  </property>
</Properties>
</file>