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559" r:id="rId2"/>
    <p:sldId id="889" r:id="rId3"/>
    <p:sldId id="890" r:id="rId4"/>
    <p:sldId id="892" r:id="rId5"/>
    <p:sldId id="891" r:id="rId6"/>
    <p:sldId id="893" r:id="rId7"/>
    <p:sldId id="894" r:id="rId8"/>
    <p:sldId id="895" r:id="rId9"/>
    <p:sldId id="896" r:id="rId10"/>
    <p:sldId id="898" r:id="rId11"/>
    <p:sldId id="899" r:id="rId12"/>
    <p:sldId id="89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7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CECE-8AB8-4E16-AB54-82B0AEC0EB5C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E0D64-AB5A-4A28-87CE-E5BEAD012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2021/2/1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03400" y="2766218"/>
            <a:ext cx="10515600" cy="1325563"/>
          </a:xfrm>
        </p:spPr>
        <p:txBody>
          <a:bodyPr/>
          <a:lstStyle/>
          <a:p>
            <a:pPr marL="1117600" indent="-1117600"/>
            <a:r>
              <a:rPr lang="zh-CN" altLang="en-US" sz="4800" b="1" dirty="0">
                <a:latin typeface="宋体" panose="02010600030101010101" pitchFamily="2" charset="-122"/>
              </a:rPr>
              <a:t>任务二</a:t>
            </a:r>
            <a:r>
              <a:rPr lang="en-US" altLang="zh-CN" sz="4800" b="1" dirty="0">
                <a:latin typeface="宋体" panose="02010600030101010101" pitchFamily="2" charset="-122"/>
              </a:rPr>
              <a:t> </a:t>
            </a:r>
            <a:r>
              <a:rPr lang="zh-CN" altLang="en-US" sz="4800" b="1" dirty="0">
                <a:latin typeface="宋体" panose="02010600030101010101" pitchFamily="2" charset="-122"/>
              </a:rPr>
              <a:t>精液及精液品质检查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精子的生理特性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1B8D7A8-C3E3-4EAF-B199-31F619E0ACAD}"/>
              </a:ext>
            </a:extLst>
          </p:cNvPr>
          <p:cNvSpPr txBox="1"/>
          <p:nvPr/>
        </p:nvSpPr>
        <p:spPr>
          <a:xfrm>
            <a:off x="1163159" y="2214552"/>
            <a:ext cx="307022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2000" spc="15" dirty="0">
                <a:solidFill>
                  <a:srgbClr val="404040"/>
                </a:solidFill>
                <a:latin typeface="Arial"/>
                <a:cs typeface="Arial"/>
              </a:rPr>
              <a:t>（</a:t>
            </a:r>
            <a:r>
              <a:rPr lang="en-US" altLang="zh-CN" sz="2000" spc="15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lang="zh-CN" altLang="en-US" sz="2000" spc="15" dirty="0">
                <a:solidFill>
                  <a:srgbClr val="404040"/>
                </a:solidFill>
                <a:latin typeface="Arial"/>
                <a:cs typeface="Arial"/>
              </a:rPr>
              <a:t>）</a:t>
            </a:r>
            <a:r>
              <a:rPr sz="2000" dirty="0" err="1">
                <a:solidFill>
                  <a:srgbClr val="404040"/>
                </a:solidFill>
                <a:latin typeface="微软雅黑"/>
                <a:cs typeface="微软雅黑"/>
              </a:rPr>
              <a:t>精子</a:t>
            </a:r>
            <a:r>
              <a:rPr lang="zh-CN" altLang="en-US" sz="2000" dirty="0">
                <a:solidFill>
                  <a:srgbClr val="404040"/>
                </a:solidFill>
                <a:latin typeface="微软雅黑"/>
                <a:cs typeface="微软雅黑"/>
              </a:rPr>
              <a:t>运动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59C47A77-CF65-42A0-A512-94EDF9A7DEB7}"/>
              </a:ext>
            </a:extLst>
          </p:cNvPr>
          <p:cNvSpPr txBox="1"/>
          <p:nvPr/>
        </p:nvSpPr>
        <p:spPr>
          <a:xfrm>
            <a:off x="1038386" y="4204271"/>
            <a:ext cx="167052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 err="1">
                <a:solidFill>
                  <a:srgbClr val="6FAC46"/>
                </a:solidFill>
                <a:latin typeface="微软雅黑"/>
                <a:cs typeface="微软雅黑"/>
              </a:rPr>
              <a:t>精子的运动</a:t>
            </a:r>
            <a:r>
              <a:rPr lang="zh-CN" altLang="en-US" sz="1800" b="1" dirty="0">
                <a:solidFill>
                  <a:srgbClr val="6FAC46"/>
                </a:solidFill>
                <a:latin typeface="微软雅黑"/>
                <a:cs typeface="微软雅黑"/>
              </a:rPr>
              <a:t>形式</a:t>
            </a:r>
            <a:endParaRPr sz="1800" dirty="0">
              <a:latin typeface="微软雅黑"/>
              <a:cs typeface="微软雅黑"/>
            </a:endParaRPr>
          </a:p>
        </p:txBody>
      </p:sp>
      <p:sp>
        <p:nvSpPr>
          <p:cNvPr id="18" name="object 3">
            <a:extLst>
              <a:ext uri="{FF2B5EF4-FFF2-40B4-BE49-F238E27FC236}">
                <a16:creationId xmlns:a16="http://schemas.microsoft.com/office/drawing/2014/main" id="{EB5E34CE-363F-4E33-94AF-663749E413E5}"/>
              </a:ext>
            </a:extLst>
          </p:cNvPr>
          <p:cNvSpPr txBox="1"/>
          <p:nvPr/>
        </p:nvSpPr>
        <p:spPr>
          <a:xfrm>
            <a:off x="3570859" y="5004117"/>
            <a:ext cx="94106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原地摆动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F777C951-2A84-4F32-9E38-65B55F59DE77}"/>
              </a:ext>
            </a:extLst>
          </p:cNvPr>
          <p:cNvSpPr txBox="1"/>
          <p:nvPr/>
        </p:nvSpPr>
        <p:spPr>
          <a:xfrm>
            <a:off x="3494404" y="3403917"/>
            <a:ext cx="13970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 err="1">
                <a:latin typeface="微软雅黑"/>
                <a:cs typeface="微软雅黑"/>
              </a:rPr>
              <a:t>直线前进</a:t>
            </a:r>
            <a:endParaRPr sz="1800" dirty="0">
              <a:latin typeface="微软雅黑"/>
              <a:cs typeface="微软雅黑"/>
            </a:endParaRPr>
          </a:p>
        </p:txBody>
      </p:sp>
      <p:sp>
        <p:nvSpPr>
          <p:cNvPr id="20" name="object 5">
            <a:extLst>
              <a:ext uri="{FF2B5EF4-FFF2-40B4-BE49-F238E27FC236}">
                <a16:creationId xmlns:a16="http://schemas.microsoft.com/office/drawing/2014/main" id="{F20581FE-E6F8-484D-B308-33B41EBA3D1E}"/>
              </a:ext>
            </a:extLst>
          </p:cNvPr>
          <p:cNvSpPr/>
          <p:nvPr/>
        </p:nvSpPr>
        <p:spPr>
          <a:xfrm>
            <a:off x="2857500" y="3562350"/>
            <a:ext cx="323850" cy="1600200"/>
          </a:xfrm>
          <a:custGeom>
            <a:avLst/>
            <a:gdLst/>
            <a:ahLst/>
            <a:cxnLst/>
            <a:rect l="l" t="t" r="r" b="b"/>
            <a:pathLst>
              <a:path w="323850" h="1600200">
                <a:moveTo>
                  <a:pt x="323850" y="1600200"/>
                </a:moveTo>
                <a:lnTo>
                  <a:pt x="260830" y="1598082"/>
                </a:lnTo>
                <a:lnTo>
                  <a:pt x="209359" y="1592310"/>
                </a:lnTo>
                <a:lnTo>
                  <a:pt x="174652" y="1583751"/>
                </a:lnTo>
                <a:lnTo>
                  <a:pt x="161925" y="1573276"/>
                </a:lnTo>
                <a:lnTo>
                  <a:pt x="161925" y="827024"/>
                </a:lnTo>
                <a:lnTo>
                  <a:pt x="149197" y="816548"/>
                </a:lnTo>
                <a:lnTo>
                  <a:pt x="114490" y="807989"/>
                </a:lnTo>
                <a:lnTo>
                  <a:pt x="63019" y="802217"/>
                </a:lnTo>
                <a:lnTo>
                  <a:pt x="0" y="800100"/>
                </a:lnTo>
                <a:lnTo>
                  <a:pt x="63019" y="797982"/>
                </a:lnTo>
                <a:lnTo>
                  <a:pt x="114490" y="792210"/>
                </a:lnTo>
                <a:lnTo>
                  <a:pt x="149197" y="783651"/>
                </a:lnTo>
                <a:lnTo>
                  <a:pt x="161925" y="773176"/>
                </a:lnTo>
                <a:lnTo>
                  <a:pt x="161925" y="26924"/>
                </a:lnTo>
                <a:lnTo>
                  <a:pt x="174652" y="16448"/>
                </a:lnTo>
                <a:lnTo>
                  <a:pt x="209359" y="7889"/>
                </a:lnTo>
                <a:lnTo>
                  <a:pt x="260830" y="2117"/>
                </a:lnTo>
                <a:lnTo>
                  <a:pt x="323850" y="0"/>
                </a:lnTo>
              </a:path>
            </a:pathLst>
          </a:custGeom>
          <a:ln w="381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6">
            <a:extLst>
              <a:ext uri="{FF2B5EF4-FFF2-40B4-BE49-F238E27FC236}">
                <a16:creationId xmlns:a16="http://schemas.microsoft.com/office/drawing/2014/main" id="{B86514BC-7209-4F7C-95E3-E25E69AAE708}"/>
              </a:ext>
            </a:extLst>
          </p:cNvPr>
          <p:cNvSpPr txBox="1"/>
          <p:nvPr/>
        </p:nvSpPr>
        <p:spPr>
          <a:xfrm>
            <a:off x="3502659" y="4204271"/>
            <a:ext cx="94106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1800" dirty="0">
                <a:latin typeface="微软雅黑"/>
                <a:cs typeface="微软雅黑"/>
              </a:rPr>
              <a:t>圆周</a:t>
            </a:r>
            <a:r>
              <a:rPr sz="1800" dirty="0" err="1">
                <a:latin typeface="微软雅黑"/>
                <a:cs typeface="微软雅黑"/>
              </a:rPr>
              <a:t>运动</a:t>
            </a:r>
            <a:endParaRPr sz="1800" dirty="0">
              <a:latin typeface="微软雅黑"/>
              <a:cs typeface="微软雅黑"/>
            </a:endParaRPr>
          </a:p>
        </p:txBody>
      </p:sp>
      <p:sp>
        <p:nvSpPr>
          <p:cNvPr id="22" name="object 7">
            <a:extLst>
              <a:ext uri="{FF2B5EF4-FFF2-40B4-BE49-F238E27FC236}">
                <a16:creationId xmlns:a16="http://schemas.microsoft.com/office/drawing/2014/main" id="{511CC53F-E2DE-42CB-8CE7-35C3A38226C1}"/>
              </a:ext>
            </a:extLst>
          </p:cNvPr>
          <p:cNvSpPr/>
          <p:nvPr/>
        </p:nvSpPr>
        <p:spPr>
          <a:xfrm>
            <a:off x="6705600" y="2324100"/>
            <a:ext cx="4976698" cy="422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4078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精子的生理特性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1B8D7A8-C3E3-4EAF-B199-31F619E0ACAD}"/>
              </a:ext>
            </a:extLst>
          </p:cNvPr>
          <p:cNvSpPr txBox="1"/>
          <p:nvPr/>
        </p:nvSpPr>
        <p:spPr>
          <a:xfrm>
            <a:off x="1163159" y="2214552"/>
            <a:ext cx="307022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2000" spc="15" dirty="0">
                <a:solidFill>
                  <a:srgbClr val="404040"/>
                </a:solidFill>
                <a:latin typeface="Arial"/>
                <a:cs typeface="Arial"/>
              </a:rPr>
              <a:t>（</a:t>
            </a:r>
            <a:r>
              <a:rPr lang="en-US" altLang="zh-CN" sz="2000" spc="15" dirty="0">
                <a:solidFill>
                  <a:srgbClr val="404040"/>
                </a:solidFill>
                <a:latin typeface="Arial"/>
                <a:cs typeface="Arial"/>
              </a:rPr>
              <a:t>2</a:t>
            </a:r>
            <a:r>
              <a:rPr lang="zh-CN" altLang="en-US" sz="2000" spc="15" dirty="0">
                <a:solidFill>
                  <a:srgbClr val="404040"/>
                </a:solidFill>
                <a:latin typeface="Arial"/>
                <a:cs typeface="Arial"/>
              </a:rPr>
              <a:t>）</a:t>
            </a:r>
            <a:r>
              <a:rPr sz="2000" dirty="0" err="1">
                <a:solidFill>
                  <a:srgbClr val="404040"/>
                </a:solidFill>
                <a:latin typeface="微软雅黑"/>
                <a:cs typeface="微软雅黑"/>
              </a:rPr>
              <a:t>精子</a:t>
            </a:r>
            <a:r>
              <a:rPr lang="zh-CN" altLang="en-US" sz="2000" dirty="0">
                <a:solidFill>
                  <a:srgbClr val="404040"/>
                </a:solidFill>
                <a:latin typeface="微软雅黑"/>
                <a:cs typeface="微软雅黑"/>
              </a:rPr>
              <a:t>运动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E78CC175-21C0-43A7-8B26-CB78B6F50C7A}"/>
              </a:ext>
            </a:extLst>
          </p:cNvPr>
          <p:cNvSpPr txBox="1"/>
          <p:nvPr/>
        </p:nvSpPr>
        <p:spPr>
          <a:xfrm>
            <a:off x="3244595" y="3718242"/>
            <a:ext cx="21615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dirty="0">
                <a:solidFill>
                  <a:srgbClr val="6FAC46"/>
                </a:solidFill>
                <a:latin typeface="微软雅黑"/>
                <a:cs typeface="微软雅黑"/>
              </a:rPr>
              <a:t>精子的运动特性</a:t>
            </a:r>
            <a:endParaRPr sz="2400">
              <a:solidFill>
                <a:prstClr val="black"/>
              </a:solidFill>
              <a:latin typeface="微软雅黑"/>
              <a:cs typeface="微软雅黑"/>
            </a:endParaRPr>
          </a:p>
        </p:txBody>
      </p:sp>
      <p:sp>
        <p:nvSpPr>
          <p:cNvPr id="27" name="object 3">
            <a:extLst>
              <a:ext uri="{FF2B5EF4-FFF2-40B4-BE49-F238E27FC236}">
                <a16:creationId xmlns:a16="http://schemas.microsoft.com/office/drawing/2014/main" id="{498CFA7D-21EE-41FB-A71D-3CB73350B041}"/>
              </a:ext>
            </a:extLst>
          </p:cNvPr>
          <p:cNvSpPr txBox="1"/>
          <p:nvPr/>
        </p:nvSpPr>
        <p:spPr>
          <a:xfrm>
            <a:off x="6201790" y="4517707"/>
            <a:ext cx="79819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zh-CN" altLang="en-US" sz="2000" spc="25" dirty="0">
                <a:solidFill>
                  <a:prstClr val="black"/>
                </a:solidFill>
                <a:latin typeface="微软雅黑"/>
                <a:cs typeface="微软雅黑"/>
              </a:rPr>
              <a:t>向</a:t>
            </a:r>
            <a:r>
              <a:rPr sz="2000" spc="25" dirty="0" err="1">
                <a:solidFill>
                  <a:prstClr val="black"/>
                </a:solidFill>
                <a:latin typeface="微软雅黑"/>
                <a:cs typeface="微软雅黑"/>
              </a:rPr>
              <a:t>化性</a:t>
            </a:r>
            <a:endParaRPr sz="2000" dirty="0">
              <a:solidFill>
                <a:prstClr val="black"/>
              </a:solidFill>
              <a:latin typeface="微软雅黑"/>
              <a:cs typeface="微软雅黑"/>
            </a:endParaRPr>
          </a:p>
        </p:txBody>
      </p:sp>
      <p:sp>
        <p:nvSpPr>
          <p:cNvPr id="28" name="object 4">
            <a:extLst>
              <a:ext uri="{FF2B5EF4-FFF2-40B4-BE49-F238E27FC236}">
                <a16:creationId xmlns:a16="http://schemas.microsoft.com/office/drawing/2014/main" id="{11A43E29-133B-4592-BC25-09AA8CD35D8C}"/>
              </a:ext>
            </a:extLst>
          </p:cNvPr>
          <p:cNvSpPr txBox="1"/>
          <p:nvPr/>
        </p:nvSpPr>
        <p:spPr>
          <a:xfrm>
            <a:off x="6189090" y="2918523"/>
            <a:ext cx="79819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zh-CN" altLang="en-US" sz="2000" spc="25" dirty="0">
                <a:solidFill>
                  <a:prstClr val="black"/>
                </a:solidFill>
                <a:latin typeface="微软雅黑"/>
                <a:cs typeface="微软雅黑"/>
              </a:rPr>
              <a:t>向</a:t>
            </a:r>
            <a:r>
              <a:rPr sz="2000" spc="25" dirty="0" err="1">
                <a:solidFill>
                  <a:prstClr val="black"/>
                </a:solidFill>
                <a:latin typeface="微软雅黑"/>
                <a:cs typeface="微软雅黑"/>
              </a:rPr>
              <a:t>流性</a:t>
            </a:r>
            <a:endParaRPr sz="2000" dirty="0">
              <a:solidFill>
                <a:prstClr val="black"/>
              </a:solidFill>
              <a:latin typeface="微软雅黑"/>
              <a:cs typeface="微软雅黑"/>
            </a:endParaRPr>
          </a:p>
        </p:txBody>
      </p:sp>
      <p:sp>
        <p:nvSpPr>
          <p:cNvPr id="29" name="object 5">
            <a:extLst>
              <a:ext uri="{FF2B5EF4-FFF2-40B4-BE49-F238E27FC236}">
                <a16:creationId xmlns:a16="http://schemas.microsoft.com/office/drawing/2014/main" id="{E12A70CB-1202-46B6-866D-925E02D5AE87}"/>
              </a:ext>
            </a:extLst>
          </p:cNvPr>
          <p:cNvSpPr/>
          <p:nvPr/>
        </p:nvSpPr>
        <p:spPr>
          <a:xfrm>
            <a:off x="5648325" y="3076575"/>
            <a:ext cx="314325" cy="1600200"/>
          </a:xfrm>
          <a:custGeom>
            <a:avLst/>
            <a:gdLst/>
            <a:ahLst/>
            <a:cxnLst/>
            <a:rect l="l" t="t" r="r" b="b"/>
            <a:pathLst>
              <a:path w="314325" h="1600200">
                <a:moveTo>
                  <a:pt x="314325" y="1600200"/>
                </a:moveTo>
                <a:lnTo>
                  <a:pt x="253184" y="1598148"/>
                </a:lnTo>
                <a:lnTo>
                  <a:pt x="203247" y="1592548"/>
                </a:lnTo>
                <a:lnTo>
                  <a:pt x="169574" y="1584233"/>
                </a:lnTo>
                <a:lnTo>
                  <a:pt x="157225" y="1574038"/>
                </a:lnTo>
                <a:lnTo>
                  <a:pt x="157225" y="826262"/>
                </a:lnTo>
                <a:lnTo>
                  <a:pt x="144857" y="816066"/>
                </a:lnTo>
                <a:lnTo>
                  <a:pt x="111140" y="807751"/>
                </a:lnTo>
                <a:lnTo>
                  <a:pt x="61160" y="802151"/>
                </a:lnTo>
                <a:lnTo>
                  <a:pt x="0" y="800100"/>
                </a:lnTo>
                <a:lnTo>
                  <a:pt x="61160" y="798048"/>
                </a:lnTo>
                <a:lnTo>
                  <a:pt x="111140" y="792448"/>
                </a:lnTo>
                <a:lnTo>
                  <a:pt x="144857" y="784133"/>
                </a:lnTo>
                <a:lnTo>
                  <a:pt x="157225" y="773938"/>
                </a:lnTo>
                <a:lnTo>
                  <a:pt x="157225" y="26162"/>
                </a:lnTo>
                <a:lnTo>
                  <a:pt x="169574" y="15966"/>
                </a:lnTo>
                <a:lnTo>
                  <a:pt x="203247" y="7651"/>
                </a:lnTo>
                <a:lnTo>
                  <a:pt x="253184" y="2051"/>
                </a:lnTo>
                <a:lnTo>
                  <a:pt x="314325" y="0"/>
                </a:lnTo>
              </a:path>
            </a:pathLst>
          </a:custGeom>
          <a:ln w="381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6">
            <a:extLst>
              <a:ext uri="{FF2B5EF4-FFF2-40B4-BE49-F238E27FC236}">
                <a16:creationId xmlns:a16="http://schemas.microsoft.com/office/drawing/2014/main" id="{02221153-161D-4B39-A4AC-CC60CDB7EBC4}"/>
              </a:ext>
            </a:extLst>
          </p:cNvPr>
          <p:cNvSpPr txBox="1"/>
          <p:nvPr/>
        </p:nvSpPr>
        <p:spPr>
          <a:xfrm>
            <a:off x="6189090" y="3732466"/>
            <a:ext cx="798195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lang="zh-CN" altLang="en-US" sz="2000" spc="25" dirty="0">
                <a:solidFill>
                  <a:prstClr val="black"/>
                </a:solidFill>
                <a:latin typeface="微软雅黑"/>
                <a:cs typeface="微软雅黑"/>
              </a:rPr>
              <a:t>向触</a:t>
            </a:r>
            <a:r>
              <a:rPr sz="2000" spc="25" dirty="0">
                <a:solidFill>
                  <a:prstClr val="black"/>
                </a:solidFill>
                <a:latin typeface="微软雅黑"/>
                <a:cs typeface="微软雅黑"/>
              </a:rPr>
              <a:t>性</a:t>
            </a:r>
            <a:endParaRPr sz="2000" dirty="0">
              <a:solidFill>
                <a:prstClr val="black"/>
              </a:solidFill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24751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4.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外界环境对精子的影响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63559A82-F0C0-49FF-B424-D2DC91FF56FA}"/>
              </a:ext>
            </a:extLst>
          </p:cNvPr>
          <p:cNvSpPr txBox="1"/>
          <p:nvPr/>
        </p:nvSpPr>
        <p:spPr>
          <a:xfrm>
            <a:off x="1224365" y="2039330"/>
            <a:ext cx="9071363" cy="3277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（</a:t>
            </a:r>
            <a:r>
              <a:rPr lang="en-US" altLang="zh-CN" sz="2000" dirty="0"/>
              <a:t>1</a:t>
            </a:r>
            <a:r>
              <a:rPr lang="zh-CN" altLang="en-US" sz="2000" dirty="0"/>
              <a:t>）温度的影响：高温、低温、超低温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/>
              <a:t>）光和辐射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（</a:t>
            </a:r>
            <a:r>
              <a:rPr lang="en-US" altLang="zh-CN" sz="2000" dirty="0"/>
              <a:t>3</a:t>
            </a:r>
            <a:r>
              <a:rPr lang="zh-CN" altLang="en-US" sz="2000" dirty="0"/>
              <a:t>）渗透压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（</a:t>
            </a:r>
            <a:r>
              <a:rPr lang="en-US" altLang="zh-CN" sz="2000" dirty="0"/>
              <a:t>4</a:t>
            </a:r>
            <a:r>
              <a:rPr lang="zh-CN" altLang="en-US" sz="2000" dirty="0"/>
              <a:t>）</a:t>
            </a:r>
            <a:r>
              <a:rPr lang="en-US" altLang="zh-CN" sz="2000" dirty="0"/>
              <a:t>pH</a:t>
            </a:r>
            <a:r>
              <a:rPr lang="zh-CN" altLang="en-US" sz="2000" dirty="0"/>
              <a:t>的影响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（</a:t>
            </a:r>
            <a:r>
              <a:rPr lang="en-US" altLang="zh-CN" sz="2000" dirty="0"/>
              <a:t>5</a:t>
            </a:r>
            <a:r>
              <a:rPr lang="zh-CN" altLang="en-US" sz="2000" dirty="0"/>
              <a:t>）化学药品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（</a:t>
            </a:r>
            <a:r>
              <a:rPr lang="en-US" altLang="zh-CN" sz="2000" dirty="0"/>
              <a:t>6</a:t>
            </a:r>
            <a:r>
              <a:rPr lang="zh-CN" altLang="en-US" sz="2000" dirty="0"/>
              <a:t>）震动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（</a:t>
            </a:r>
            <a:r>
              <a:rPr lang="en-US" altLang="zh-CN" sz="2000" dirty="0"/>
              <a:t>7</a:t>
            </a:r>
            <a:r>
              <a:rPr lang="zh-CN" altLang="en-US" sz="2000" dirty="0"/>
              <a:t>）稀释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649195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精液的组成及理化特性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E3C03FC5-5DD1-41C9-8218-62AC2D54983C}"/>
              </a:ext>
            </a:extLst>
          </p:cNvPr>
          <p:cNvSpPr/>
          <p:nvPr/>
        </p:nvSpPr>
        <p:spPr>
          <a:xfrm>
            <a:off x="685800" y="2775758"/>
            <a:ext cx="10820400" cy="3530600"/>
          </a:xfrm>
          <a:custGeom>
            <a:avLst/>
            <a:gdLst/>
            <a:ahLst/>
            <a:cxnLst/>
            <a:rect l="l" t="t" r="r" b="b"/>
            <a:pathLst>
              <a:path w="10820400" h="3530600">
                <a:moveTo>
                  <a:pt x="10388727" y="3505200"/>
                </a:moveTo>
                <a:lnTo>
                  <a:pt x="431787" y="3505200"/>
                </a:lnTo>
                <a:lnTo>
                  <a:pt x="490651" y="3530600"/>
                </a:lnTo>
                <a:lnTo>
                  <a:pt x="10329799" y="3530600"/>
                </a:lnTo>
                <a:lnTo>
                  <a:pt x="10388727" y="3505200"/>
                </a:lnTo>
                <a:close/>
              </a:path>
              <a:path w="10820400" h="3530600">
                <a:moveTo>
                  <a:pt x="554215" y="25400"/>
                </a:moveTo>
                <a:lnTo>
                  <a:pt x="431787" y="25400"/>
                </a:lnTo>
                <a:lnTo>
                  <a:pt x="403110" y="38100"/>
                </a:lnTo>
                <a:lnTo>
                  <a:pt x="348119" y="63500"/>
                </a:lnTo>
                <a:lnTo>
                  <a:pt x="295783" y="88900"/>
                </a:lnTo>
                <a:lnTo>
                  <a:pt x="270878" y="114300"/>
                </a:lnTo>
                <a:lnTo>
                  <a:pt x="246811" y="127000"/>
                </a:lnTo>
                <a:lnTo>
                  <a:pt x="223608" y="139700"/>
                </a:lnTo>
                <a:lnTo>
                  <a:pt x="201282" y="165100"/>
                </a:lnTo>
                <a:lnTo>
                  <a:pt x="179933" y="177800"/>
                </a:lnTo>
                <a:lnTo>
                  <a:pt x="140322" y="228600"/>
                </a:lnTo>
                <a:lnTo>
                  <a:pt x="104927" y="279400"/>
                </a:lnTo>
                <a:lnTo>
                  <a:pt x="74117" y="330200"/>
                </a:lnTo>
                <a:lnTo>
                  <a:pt x="48259" y="381000"/>
                </a:lnTo>
                <a:lnTo>
                  <a:pt x="27622" y="431800"/>
                </a:lnTo>
                <a:lnTo>
                  <a:pt x="19291" y="469900"/>
                </a:lnTo>
                <a:lnTo>
                  <a:pt x="12471" y="495300"/>
                </a:lnTo>
                <a:lnTo>
                  <a:pt x="7099" y="520700"/>
                </a:lnTo>
                <a:lnTo>
                  <a:pt x="3136" y="558800"/>
                </a:lnTo>
                <a:lnTo>
                  <a:pt x="800" y="584200"/>
                </a:lnTo>
                <a:lnTo>
                  <a:pt x="0" y="622300"/>
                </a:lnTo>
                <a:lnTo>
                  <a:pt x="0" y="2921000"/>
                </a:lnTo>
                <a:lnTo>
                  <a:pt x="800" y="2959100"/>
                </a:lnTo>
                <a:lnTo>
                  <a:pt x="3136" y="2984500"/>
                </a:lnTo>
                <a:lnTo>
                  <a:pt x="7099" y="3009900"/>
                </a:lnTo>
                <a:lnTo>
                  <a:pt x="12471" y="3048000"/>
                </a:lnTo>
                <a:lnTo>
                  <a:pt x="19278" y="3073400"/>
                </a:lnTo>
                <a:lnTo>
                  <a:pt x="27622" y="3111500"/>
                </a:lnTo>
                <a:lnTo>
                  <a:pt x="37274" y="3136900"/>
                </a:lnTo>
                <a:lnTo>
                  <a:pt x="60604" y="3187700"/>
                </a:lnTo>
                <a:lnTo>
                  <a:pt x="88963" y="3238500"/>
                </a:lnTo>
                <a:lnTo>
                  <a:pt x="122085" y="3289300"/>
                </a:lnTo>
                <a:lnTo>
                  <a:pt x="159638" y="3340100"/>
                </a:lnTo>
                <a:lnTo>
                  <a:pt x="179895" y="3352800"/>
                </a:lnTo>
                <a:lnTo>
                  <a:pt x="201244" y="3378200"/>
                </a:lnTo>
                <a:lnTo>
                  <a:pt x="223647" y="3390900"/>
                </a:lnTo>
                <a:lnTo>
                  <a:pt x="246849" y="3416300"/>
                </a:lnTo>
                <a:lnTo>
                  <a:pt x="270878" y="3429000"/>
                </a:lnTo>
                <a:lnTo>
                  <a:pt x="295783" y="3441700"/>
                </a:lnTo>
                <a:lnTo>
                  <a:pt x="321551" y="3467100"/>
                </a:lnTo>
                <a:lnTo>
                  <a:pt x="348068" y="3479800"/>
                </a:lnTo>
                <a:lnTo>
                  <a:pt x="375310" y="3492500"/>
                </a:lnTo>
                <a:lnTo>
                  <a:pt x="403161" y="3505200"/>
                </a:lnTo>
                <a:lnTo>
                  <a:pt x="495719" y="3505200"/>
                </a:lnTo>
                <a:lnTo>
                  <a:pt x="439331" y="3479800"/>
                </a:lnTo>
                <a:lnTo>
                  <a:pt x="411886" y="3479800"/>
                </a:lnTo>
                <a:lnTo>
                  <a:pt x="385203" y="3467100"/>
                </a:lnTo>
                <a:lnTo>
                  <a:pt x="333692" y="3441700"/>
                </a:lnTo>
                <a:lnTo>
                  <a:pt x="285115" y="3416300"/>
                </a:lnTo>
                <a:lnTo>
                  <a:pt x="262051" y="3390900"/>
                </a:lnTo>
                <a:lnTo>
                  <a:pt x="239775" y="3378200"/>
                </a:lnTo>
                <a:lnTo>
                  <a:pt x="218338" y="3352800"/>
                </a:lnTo>
                <a:lnTo>
                  <a:pt x="197891" y="3340100"/>
                </a:lnTo>
                <a:lnTo>
                  <a:pt x="178434" y="3314700"/>
                </a:lnTo>
                <a:lnTo>
                  <a:pt x="142417" y="3276600"/>
                </a:lnTo>
                <a:lnTo>
                  <a:pt x="110680" y="3225800"/>
                </a:lnTo>
                <a:lnTo>
                  <a:pt x="83515" y="3175000"/>
                </a:lnTo>
                <a:lnTo>
                  <a:pt x="61125" y="3124200"/>
                </a:lnTo>
                <a:lnTo>
                  <a:pt x="43891" y="3073400"/>
                </a:lnTo>
                <a:lnTo>
                  <a:pt x="37363" y="3035300"/>
                </a:lnTo>
                <a:lnTo>
                  <a:pt x="32207" y="3009900"/>
                </a:lnTo>
                <a:lnTo>
                  <a:pt x="28409" y="2984500"/>
                </a:lnTo>
                <a:lnTo>
                  <a:pt x="26174" y="2959100"/>
                </a:lnTo>
                <a:lnTo>
                  <a:pt x="25400" y="2921000"/>
                </a:lnTo>
                <a:lnTo>
                  <a:pt x="25400" y="622300"/>
                </a:lnTo>
                <a:lnTo>
                  <a:pt x="26174" y="584200"/>
                </a:lnTo>
                <a:lnTo>
                  <a:pt x="28409" y="558800"/>
                </a:lnTo>
                <a:lnTo>
                  <a:pt x="32207" y="533400"/>
                </a:lnTo>
                <a:lnTo>
                  <a:pt x="37363" y="495300"/>
                </a:lnTo>
                <a:lnTo>
                  <a:pt x="51879" y="444500"/>
                </a:lnTo>
                <a:lnTo>
                  <a:pt x="71653" y="393700"/>
                </a:lnTo>
                <a:lnTo>
                  <a:pt x="96456" y="342900"/>
                </a:lnTo>
                <a:lnTo>
                  <a:pt x="125971" y="292100"/>
                </a:lnTo>
                <a:lnTo>
                  <a:pt x="159931" y="241300"/>
                </a:lnTo>
                <a:lnTo>
                  <a:pt x="197904" y="203200"/>
                </a:lnTo>
                <a:lnTo>
                  <a:pt x="218351" y="177800"/>
                </a:lnTo>
                <a:lnTo>
                  <a:pt x="239763" y="165100"/>
                </a:lnTo>
                <a:lnTo>
                  <a:pt x="262039" y="139700"/>
                </a:lnTo>
                <a:lnTo>
                  <a:pt x="285115" y="127000"/>
                </a:lnTo>
                <a:lnTo>
                  <a:pt x="333705" y="101600"/>
                </a:lnTo>
                <a:lnTo>
                  <a:pt x="385178" y="76200"/>
                </a:lnTo>
                <a:lnTo>
                  <a:pt x="439331" y="50800"/>
                </a:lnTo>
                <a:lnTo>
                  <a:pt x="467271" y="50800"/>
                </a:lnTo>
                <a:lnTo>
                  <a:pt x="495719" y="38100"/>
                </a:lnTo>
                <a:lnTo>
                  <a:pt x="524713" y="38100"/>
                </a:lnTo>
                <a:lnTo>
                  <a:pt x="554215" y="25400"/>
                </a:lnTo>
                <a:close/>
              </a:path>
              <a:path w="10820400" h="3530600">
                <a:moveTo>
                  <a:pt x="10388727" y="25400"/>
                </a:moveTo>
                <a:lnTo>
                  <a:pt x="10266299" y="25400"/>
                </a:lnTo>
                <a:lnTo>
                  <a:pt x="10295763" y="38100"/>
                </a:lnTo>
                <a:lnTo>
                  <a:pt x="10324719" y="38100"/>
                </a:lnTo>
                <a:lnTo>
                  <a:pt x="10353167" y="50800"/>
                </a:lnTo>
                <a:lnTo>
                  <a:pt x="10381107" y="50800"/>
                </a:lnTo>
                <a:lnTo>
                  <a:pt x="10408539" y="63500"/>
                </a:lnTo>
                <a:lnTo>
                  <a:pt x="10461371" y="88900"/>
                </a:lnTo>
                <a:lnTo>
                  <a:pt x="10511409" y="114300"/>
                </a:lnTo>
                <a:lnTo>
                  <a:pt x="10558399" y="139700"/>
                </a:lnTo>
                <a:lnTo>
                  <a:pt x="10580751" y="165100"/>
                </a:lnTo>
                <a:lnTo>
                  <a:pt x="10602087" y="177800"/>
                </a:lnTo>
                <a:lnTo>
                  <a:pt x="10622534" y="203200"/>
                </a:lnTo>
                <a:lnTo>
                  <a:pt x="10642092" y="215900"/>
                </a:lnTo>
                <a:lnTo>
                  <a:pt x="10660507" y="241300"/>
                </a:lnTo>
                <a:lnTo>
                  <a:pt x="10694416" y="292100"/>
                </a:lnTo>
                <a:lnTo>
                  <a:pt x="10723880" y="342900"/>
                </a:lnTo>
                <a:lnTo>
                  <a:pt x="10748772" y="393700"/>
                </a:lnTo>
                <a:lnTo>
                  <a:pt x="10768457" y="444500"/>
                </a:lnTo>
                <a:lnTo>
                  <a:pt x="10783062" y="495300"/>
                </a:lnTo>
                <a:lnTo>
                  <a:pt x="10788142" y="533400"/>
                </a:lnTo>
                <a:lnTo>
                  <a:pt x="10791952" y="558800"/>
                </a:lnTo>
                <a:lnTo>
                  <a:pt x="10794238" y="584200"/>
                </a:lnTo>
                <a:lnTo>
                  <a:pt x="10795000" y="622300"/>
                </a:lnTo>
                <a:lnTo>
                  <a:pt x="10795000" y="2921000"/>
                </a:lnTo>
                <a:lnTo>
                  <a:pt x="10794238" y="2959100"/>
                </a:lnTo>
                <a:lnTo>
                  <a:pt x="10791952" y="2984500"/>
                </a:lnTo>
                <a:lnTo>
                  <a:pt x="10788142" y="3009900"/>
                </a:lnTo>
                <a:lnTo>
                  <a:pt x="10783062" y="3035300"/>
                </a:lnTo>
                <a:lnTo>
                  <a:pt x="10776458" y="3073400"/>
                </a:lnTo>
                <a:lnTo>
                  <a:pt x="10759313" y="3124200"/>
                </a:lnTo>
                <a:lnTo>
                  <a:pt x="10736961" y="3175000"/>
                </a:lnTo>
                <a:lnTo>
                  <a:pt x="10709656" y="3225800"/>
                </a:lnTo>
                <a:lnTo>
                  <a:pt x="10678033" y="3276600"/>
                </a:lnTo>
                <a:lnTo>
                  <a:pt x="10642092" y="3314700"/>
                </a:lnTo>
                <a:lnTo>
                  <a:pt x="10622534" y="3340100"/>
                </a:lnTo>
                <a:lnTo>
                  <a:pt x="10602087" y="3352800"/>
                </a:lnTo>
                <a:lnTo>
                  <a:pt x="10580751" y="3378200"/>
                </a:lnTo>
                <a:lnTo>
                  <a:pt x="10558399" y="3390900"/>
                </a:lnTo>
                <a:lnTo>
                  <a:pt x="10511409" y="3429000"/>
                </a:lnTo>
                <a:lnTo>
                  <a:pt x="10461371" y="3454400"/>
                </a:lnTo>
                <a:lnTo>
                  <a:pt x="10408539" y="3479800"/>
                </a:lnTo>
                <a:lnTo>
                  <a:pt x="10381107" y="3479800"/>
                </a:lnTo>
                <a:lnTo>
                  <a:pt x="10324719" y="3505200"/>
                </a:lnTo>
                <a:lnTo>
                  <a:pt x="10417175" y="3505200"/>
                </a:lnTo>
                <a:lnTo>
                  <a:pt x="10445115" y="3492500"/>
                </a:lnTo>
                <a:lnTo>
                  <a:pt x="10472420" y="3479800"/>
                </a:lnTo>
                <a:lnTo>
                  <a:pt x="10498963" y="3467100"/>
                </a:lnTo>
                <a:lnTo>
                  <a:pt x="10524617" y="3441700"/>
                </a:lnTo>
                <a:lnTo>
                  <a:pt x="10549636" y="3429000"/>
                </a:lnTo>
                <a:lnTo>
                  <a:pt x="10573639" y="3416300"/>
                </a:lnTo>
                <a:lnTo>
                  <a:pt x="10596880" y="3390900"/>
                </a:lnTo>
                <a:lnTo>
                  <a:pt x="10619232" y="3378200"/>
                </a:lnTo>
                <a:lnTo>
                  <a:pt x="10640441" y="3352800"/>
                </a:lnTo>
                <a:lnTo>
                  <a:pt x="10660888" y="3340100"/>
                </a:lnTo>
                <a:lnTo>
                  <a:pt x="10680192" y="3314700"/>
                </a:lnTo>
                <a:lnTo>
                  <a:pt x="10715498" y="3263900"/>
                </a:lnTo>
                <a:lnTo>
                  <a:pt x="10746232" y="3213100"/>
                </a:lnTo>
                <a:lnTo>
                  <a:pt x="10772140" y="3162300"/>
                </a:lnTo>
                <a:lnTo>
                  <a:pt x="10792714" y="3111500"/>
                </a:lnTo>
                <a:lnTo>
                  <a:pt x="10801096" y="3073400"/>
                </a:lnTo>
                <a:lnTo>
                  <a:pt x="10807954" y="3048000"/>
                </a:lnTo>
                <a:lnTo>
                  <a:pt x="10813288" y="3009900"/>
                </a:lnTo>
                <a:lnTo>
                  <a:pt x="10817225" y="2984500"/>
                </a:lnTo>
                <a:lnTo>
                  <a:pt x="10819638" y="2959100"/>
                </a:lnTo>
                <a:lnTo>
                  <a:pt x="10820400" y="2921000"/>
                </a:lnTo>
                <a:lnTo>
                  <a:pt x="10820400" y="622300"/>
                </a:lnTo>
                <a:lnTo>
                  <a:pt x="10819638" y="584200"/>
                </a:lnTo>
                <a:lnTo>
                  <a:pt x="10813288" y="520700"/>
                </a:lnTo>
                <a:lnTo>
                  <a:pt x="10801096" y="469900"/>
                </a:lnTo>
                <a:lnTo>
                  <a:pt x="10792714" y="431800"/>
                </a:lnTo>
                <a:lnTo>
                  <a:pt x="10772140" y="381000"/>
                </a:lnTo>
                <a:lnTo>
                  <a:pt x="10746232" y="330200"/>
                </a:lnTo>
                <a:lnTo>
                  <a:pt x="10715498" y="279400"/>
                </a:lnTo>
                <a:lnTo>
                  <a:pt x="10680192" y="228600"/>
                </a:lnTo>
                <a:lnTo>
                  <a:pt x="10640441" y="177800"/>
                </a:lnTo>
                <a:lnTo>
                  <a:pt x="10619105" y="165100"/>
                </a:lnTo>
                <a:lnTo>
                  <a:pt x="10596880" y="139700"/>
                </a:lnTo>
                <a:lnTo>
                  <a:pt x="10573639" y="127000"/>
                </a:lnTo>
                <a:lnTo>
                  <a:pt x="10549636" y="114300"/>
                </a:lnTo>
                <a:lnTo>
                  <a:pt x="10524617" y="88900"/>
                </a:lnTo>
                <a:lnTo>
                  <a:pt x="10498963" y="76200"/>
                </a:lnTo>
                <a:lnTo>
                  <a:pt x="10472420" y="63500"/>
                </a:lnTo>
                <a:lnTo>
                  <a:pt x="10445242" y="50800"/>
                </a:lnTo>
                <a:lnTo>
                  <a:pt x="10388727" y="25400"/>
                </a:lnTo>
                <a:close/>
              </a:path>
              <a:path w="10820400" h="3530600">
                <a:moveTo>
                  <a:pt x="10346944" y="3467100"/>
                </a:moveTo>
                <a:lnTo>
                  <a:pt x="473608" y="3467100"/>
                </a:lnTo>
                <a:lnTo>
                  <a:pt x="500786" y="3479800"/>
                </a:lnTo>
                <a:lnTo>
                  <a:pt x="10319639" y="3479800"/>
                </a:lnTo>
                <a:lnTo>
                  <a:pt x="10346944" y="3467100"/>
                </a:lnTo>
                <a:close/>
              </a:path>
              <a:path w="10820400" h="3530600">
                <a:moveTo>
                  <a:pt x="559346" y="76200"/>
                </a:moveTo>
                <a:lnTo>
                  <a:pt x="446874" y="76200"/>
                </a:lnTo>
                <a:lnTo>
                  <a:pt x="420624" y="88900"/>
                </a:lnTo>
                <a:lnTo>
                  <a:pt x="370116" y="114300"/>
                </a:lnTo>
                <a:lnTo>
                  <a:pt x="322160" y="139700"/>
                </a:lnTo>
                <a:lnTo>
                  <a:pt x="277266" y="165100"/>
                </a:lnTo>
                <a:lnTo>
                  <a:pt x="235419" y="203200"/>
                </a:lnTo>
                <a:lnTo>
                  <a:pt x="215861" y="215900"/>
                </a:lnTo>
                <a:lnTo>
                  <a:pt x="197243" y="241300"/>
                </a:lnTo>
                <a:lnTo>
                  <a:pt x="179539" y="254000"/>
                </a:lnTo>
                <a:lnTo>
                  <a:pt x="162763" y="279400"/>
                </a:lnTo>
                <a:lnTo>
                  <a:pt x="147015" y="304800"/>
                </a:lnTo>
                <a:lnTo>
                  <a:pt x="132397" y="330200"/>
                </a:lnTo>
                <a:lnTo>
                  <a:pt x="118808" y="342900"/>
                </a:lnTo>
                <a:lnTo>
                  <a:pt x="95034" y="393700"/>
                </a:lnTo>
                <a:lnTo>
                  <a:pt x="76136" y="444500"/>
                </a:lnTo>
                <a:lnTo>
                  <a:pt x="68503" y="482600"/>
                </a:lnTo>
                <a:lnTo>
                  <a:pt x="62268" y="508000"/>
                </a:lnTo>
                <a:lnTo>
                  <a:pt x="57327" y="533400"/>
                </a:lnTo>
                <a:lnTo>
                  <a:pt x="53695" y="558800"/>
                </a:lnTo>
                <a:lnTo>
                  <a:pt x="51549" y="584200"/>
                </a:lnTo>
                <a:lnTo>
                  <a:pt x="50800" y="622300"/>
                </a:lnTo>
                <a:lnTo>
                  <a:pt x="50800" y="2921000"/>
                </a:lnTo>
                <a:lnTo>
                  <a:pt x="53695" y="2984500"/>
                </a:lnTo>
                <a:lnTo>
                  <a:pt x="62268" y="3035300"/>
                </a:lnTo>
                <a:lnTo>
                  <a:pt x="76136" y="3086100"/>
                </a:lnTo>
                <a:lnTo>
                  <a:pt x="95135" y="3136900"/>
                </a:lnTo>
                <a:lnTo>
                  <a:pt x="118795" y="3187700"/>
                </a:lnTo>
                <a:lnTo>
                  <a:pt x="147027" y="3238500"/>
                </a:lnTo>
                <a:lnTo>
                  <a:pt x="179527" y="3276600"/>
                </a:lnTo>
                <a:lnTo>
                  <a:pt x="197231" y="3302000"/>
                </a:lnTo>
                <a:lnTo>
                  <a:pt x="215874" y="3314700"/>
                </a:lnTo>
                <a:lnTo>
                  <a:pt x="235432" y="3340100"/>
                </a:lnTo>
                <a:lnTo>
                  <a:pt x="255905" y="3352800"/>
                </a:lnTo>
                <a:lnTo>
                  <a:pt x="299338" y="3390900"/>
                </a:lnTo>
                <a:lnTo>
                  <a:pt x="345821" y="3416300"/>
                </a:lnTo>
                <a:lnTo>
                  <a:pt x="395084" y="3441700"/>
                </a:lnTo>
                <a:lnTo>
                  <a:pt x="446874" y="3467100"/>
                </a:lnTo>
                <a:lnTo>
                  <a:pt x="10373614" y="3467100"/>
                </a:lnTo>
                <a:lnTo>
                  <a:pt x="10399776" y="3454400"/>
                </a:lnTo>
                <a:lnTo>
                  <a:pt x="505853" y="3454400"/>
                </a:lnTo>
                <a:lnTo>
                  <a:pt x="479945" y="3441700"/>
                </a:lnTo>
                <a:lnTo>
                  <a:pt x="454418" y="3441700"/>
                </a:lnTo>
                <a:lnTo>
                  <a:pt x="429323" y="3429000"/>
                </a:lnTo>
                <a:lnTo>
                  <a:pt x="381165" y="3403600"/>
                </a:lnTo>
                <a:lnTo>
                  <a:pt x="335343" y="3378200"/>
                </a:lnTo>
                <a:lnTo>
                  <a:pt x="292455" y="3352800"/>
                </a:lnTo>
                <a:lnTo>
                  <a:pt x="252526" y="3314700"/>
                </a:lnTo>
                <a:lnTo>
                  <a:pt x="233870" y="3302000"/>
                </a:lnTo>
                <a:lnTo>
                  <a:pt x="216027" y="3289300"/>
                </a:lnTo>
                <a:lnTo>
                  <a:pt x="199123" y="3263900"/>
                </a:lnTo>
                <a:lnTo>
                  <a:pt x="183095" y="3238500"/>
                </a:lnTo>
                <a:lnTo>
                  <a:pt x="168084" y="3225800"/>
                </a:lnTo>
                <a:lnTo>
                  <a:pt x="154114" y="3200400"/>
                </a:lnTo>
                <a:lnTo>
                  <a:pt x="141122" y="3175000"/>
                </a:lnTo>
                <a:lnTo>
                  <a:pt x="129324" y="3149600"/>
                </a:lnTo>
                <a:lnTo>
                  <a:pt x="118529" y="3136900"/>
                </a:lnTo>
                <a:lnTo>
                  <a:pt x="100393" y="3086100"/>
                </a:lnTo>
                <a:lnTo>
                  <a:pt x="87160" y="3035300"/>
                </a:lnTo>
                <a:lnTo>
                  <a:pt x="78968" y="2971800"/>
                </a:lnTo>
                <a:lnTo>
                  <a:pt x="76200" y="2921000"/>
                </a:lnTo>
                <a:lnTo>
                  <a:pt x="76200" y="622300"/>
                </a:lnTo>
                <a:lnTo>
                  <a:pt x="76923" y="584200"/>
                </a:lnTo>
                <a:lnTo>
                  <a:pt x="82435" y="533400"/>
                </a:lnTo>
                <a:lnTo>
                  <a:pt x="93103" y="482600"/>
                </a:lnTo>
                <a:lnTo>
                  <a:pt x="108851" y="431800"/>
                </a:lnTo>
                <a:lnTo>
                  <a:pt x="129286" y="381000"/>
                </a:lnTo>
                <a:lnTo>
                  <a:pt x="154114" y="342900"/>
                </a:lnTo>
                <a:lnTo>
                  <a:pt x="168059" y="317500"/>
                </a:lnTo>
                <a:lnTo>
                  <a:pt x="183095" y="292100"/>
                </a:lnTo>
                <a:lnTo>
                  <a:pt x="199148" y="279400"/>
                </a:lnTo>
                <a:lnTo>
                  <a:pt x="216065" y="254000"/>
                </a:lnTo>
                <a:lnTo>
                  <a:pt x="233832" y="241300"/>
                </a:lnTo>
                <a:lnTo>
                  <a:pt x="252488" y="215900"/>
                </a:lnTo>
                <a:lnTo>
                  <a:pt x="272072" y="203200"/>
                </a:lnTo>
                <a:lnTo>
                  <a:pt x="292493" y="190500"/>
                </a:lnTo>
                <a:lnTo>
                  <a:pt x="313575" y="165100"/>
                </a:lnTo>
                <a:lnTo>
                  <a:pt x="335343" y="152400"/>
                </a:lnTo>
                <a:lnTo>
                  <a:pt x="357911" y="139700"/>
                </a:lnTo>
                <a:lnTo>
                  <a:pt x="381114" y="127000"/>
                </a:lnTo>
                <a:lnTo>
                  <a:pt x="405028" y="127000"/>
                </a:lnTo>
                <a:lnTo>
                  <a:pt x="429374" y="114300"/>
                </a:lnTo>
                <a:lnTo>
                  <a:pt x="454418" y="101600"/>
                </a:lnTo>
                <a:lnTo>
                  <a:pt x="479945" y="101600"/>
                </a:lnTo>
                <a:lnTo>
                  <a:pt x="505853" y="88900"/>
                </a:lnTo>
                <a:lnTo>
                  <a:pt x="532409" y="88900"/>
                </a:lnTo>
                <a:lnTo>
                  <a:pt x="559346" y="76200"/>
                </a:lnTo>
                <a:close/>
              </a:path>
              <a:path w="10820400" h="3530600">
                <a:moveTo>
                  <a:pt x="10373614" y="76200"/>
                </a:moveTo>
                <a:lnTo>
                  <a:pt x="10261092" y="76200"/>
                </a:lnTo>
                <a:lnTo>
                  <a:pt x="10288016" y="88900"/>
                </a:lnTo>
                <a:lnTo>
                  <a:pt x="10314559" y="88900"/>
                </a:lnTo>
                <a:lnTo>
                  <a:pt x="10340594" y="101600"/>
                </a:lnTo>
                <a:lnTo>
                  <a:pt x="10365994" y="101600"/>
                </a:lnTo>
                <a:lnTo>
                  <a:pt x="10391140" y="114300"/>
                </a:lnTo>
                <a:lnTo>
                  <a:pt x="10415524" y="127000"/>
                </a:lnTo>
                <a:lnTo>
                  <a:pt x="10439273" y="127000"/>
                </a:lnTo>
                <a:lnTo>
                  <a:pt x="10462514" y="139700"/>
                </a:lnTo>
                <a:lnTo>
                  <a:pt x="10484993" y="152400"/>
                </a:lnTo>
                <a:lnTo>
                  <a:pt x="10506964" y="165100"/>
                </a:lnTo>
                <a:lnTo>
                  <a:pt x="10528046" y="190500"/>
                </a:lnTo>
                <a:lnTo>
                  <a:pt x="10548366" y="203200"/>
                </a:lnTo>
                <a:lnTo>
                  <a:pt x="10567924" y="215900"/>
                </a:lnTo>
                <a:lnTo>
                  <a:pt x="10586593" y="241300"/>
                </a:lnTo>
                <a:lnTo>
                  <a:pt x="10604500" y="254000"/>
                </a:lnTo>
                <a:lnTo>
                  <a:pt x="10621264" y="279400"/>
                </a:lnTo>
                <a:lnTo>
                  <a:pt x="10637266" y="292100"/>
                </a:lnTo>
                <a:lnTo>
                  <a:pt x="10652379" y="317500"/>
                </a:lnTo>
                <a:lnTo>
                  <a:pt x="10666222" y="342900"/>
                </a:lnTo>
                <a:lnTo>
                  <a:pt x="10679303" y="355600"/>
                </a:lnTo>
                <a:lnTo>
                  <a:pt x="10691241" y="381000"/>
                </a:lnTo>
                <a:lnTo>
                  <a:pt x="10711561" y="431800"/>
                </a:lnTo>
                <a:lnTo>
                  <a:pt x="10727309" y="482600"/>
                </a:lnTo>
                <a:lnTo>
                  <a:pt x="10737977" y="533400"/>
                </a:lnTo>
                <a:lnTo>
                  <a:pt x="10743438" y="584200"/>
                </a:lnTo>
                <a:lnTo>
                  <a:pt x="10744200" y="622300"/>
                </a:lnTo>
                <a:lnTo>
                  <a:pt x="10744200" y="2921000"/>
                </a:lnTo>
                <a:lnTo>
                  <a:pt x="10741406" y="2971800"/>
                </a:lnTo>
                <a:lnTo>
                  <a:pt x="10737977" y="3009900"/>
                </a:lnTo>
                <a:lnTo>
                  <a:pt x="10727309" y="3060700"/>
                </a:lnTo>
                <a:lnTo>
                  <a:pt x="10711561" y="3111500"/>
                </a:lnTo>
                <a:lnTo>
                  <a:pt x="10691241" y="3149600"/>
                </a:lnTo>
                <a:lnTo>
                  <a:pt x="10679303" y="3175000"/>
                </a:lnTo>
                <a:lnTo>
                  <a:pt x="10666222" y="3200400"/>
                </a:lnTo>
                <a:lnTo>
                  <a:pt x="10652252" y="3225800"/>
                </a:lnTo>
                <a:lnTo>
                  <a:pt x="10637266" y="3238500"/>
                </a:lnTo>
                <a:lnTo>
                  <a:pt x="10621391" y="3263900"/>
                </a:lnTo>
                <a:lnTo>
                  <a:pt x="10604500" y="3289300"/>
                </a:lnTo>
                <a:lnTo>
                  <a:pt x="10586593" y="3302000"/>
                </a:lnTo>
                <a:lnTo>
                  <a:pt x="10567797" y="3314700"/>
                </a:lnTo>
                <a:lnTo>
                  <a:pt x="10548366" y="3340100"/>
                </a:lnTo>
                <a:lnTo>
                  <a:pt x="10506964" y="3365500"/>
                </a:lnTo>
                <a:lnTo>
                  <a:pt x="10462514" y="3390900"/>
                </a:lnTo>
                <a:lnTo>
                  <a:pt x="10415524" y="3416300"/>
                </a:lnTo>
                <a:lnTo>
                  <a:pt x="10365994" y="3441700"/>
                </a:lnTo>
                <a:lnTo>
                  <a:pt x="10340594" y="3441700"/>
                </a:lnTo>
                <a:lnTo>
                  <a:pt x="10314559" y="3454400"/>
                </a:lnTo>
                <a:lnTo>
                  <a:pt x="10399776" y="3454400"/>
                </a:lnTo>
                <a:lnTo>
                  <a:pt x="10425430" y="3441700"/>
                </a:lnTo>
                <a:lnTo>
                  <a:pt x="10474706" y="3416300"/>
                </a:lnTo>
                <a:lnTo>
                  <a:pt x="10521188" y="3390900"/>
                </a:lnTo>
                <a:lnTo>
                  <a:pt x="10564622" y="3352800"/>
                </a:lnTo>
                <a:lnTo>
                  <a:pt x="10584942" y="3340100"/>
                </a:lnTo>
                <a:lnTo>
                  <a:pt x="10604500" y="3314700"/>
                </a:lnTo>
                <a:lnTo>
                  <a:pt x="10623296" y="3302000"/>
                </a:lnTo>
                <a:lnTo>
                  <a:pt x="10640949" y="3276600"/>
                </a:lnTo>
                <a:lnTo>
                  <a:pt x="10673334" y="3238500"/>
                </a:lnTo>
                <a:lnTo>
                  <a:pt x="10701655" y="3187700"/>
                </a:lnTo>
                <a:lnTo>
                  <a:pt x="10725404" y="3136900"/>
                </a:lnTo>
                <a:lnTo>
                  <a:pt x="10744200" y="3086100"/>
                </a:lnTo>
                <a:lnTo>
                  <a:pt x="10758170" y="3035300"/>
                </a:lnTo>
                <a:lnTo>
                  <a:pt x="10766679" y="2984500"/>
                </a:lnTo>
                <a:lnTo>
                  <a:pt x="10768838" y="2946400"/>
                </a:lnTo>
                <a:lnTo>
                  <a:pt x="10769600" y="2921000"/>
                </a:lnTo>
                <a:lnTo>
                  <a:pt x="10769600" y="622300"/>
                </a:lnTo>
                <a:lnTo>
                  <a:pt x="10768838" y="584200"/>
                </a:lnTo>
                <a:lnTo>
                  <a:pt x="10763123" y="533400"/>
                </a:lnTo>
                <a:lnTo>
                  <a:pt x="10751947" y="482600"/>
                </a:lnTo>
                <a:lnTo>
                  <a:pt x="10744200" y="444500"/>
                </a:lnTo>
                <a:lnTo>
                  <a:pt x="10725404" y="393700"/>
                </a:lnTo>
                <a:lnTo>
                  <a:pt x="10701655" y="342900"/>
                </a:lnTo>
                <a:lnTo>
                  <a:pt x="10687939" y="330200"/>
                </a:lnTo>
                <a:lnTo>
                  <a:pt x="10673334" y="304800"/>
                </a:lnTo>
                <a:lnTo>
                  <a:pt x="10657586" y="279400"/>
                </a:lnTo>
                <a:lnTo>
                  <a:pt x="10640949" y="254000"/>
                </a:lnTo>
                <a:lnTo>
                  <a:pt x="10623296" y="241300"/>
                </a:lnTo>
                <a:lnTo>
                  <a:pt x="10604500" y="215900"/>
                </a:lnTo>
                <a:lnTo>
                  <a:pt x="10584942" y="203200"/>
                </a:lnTo>
                <a:lnTo>
                  <a:pt x="10564622" y="177800"/>
                </a:lnTo>
                <a:lnTo>
                  <a:pt x="10543286" y="165100"/>
                </a:lnTo>
                <a:lnTo>
                  <a:pt x="10498201" y="139700"/>
                </a:lnTo>
                <a:lnTo>
                  <a:pt x="10450322" y="114300"/>
                </a:lnTo>
                <a:lnTo>
                  <a:pt x="10425430" y="101600"/>
                </a:lnTo>
                <a:lnTo>
                  <a:pt x="10373614" y="76200"/>
                </a:lnTo>
                <a:close/>
              </a:path>
              <a:path w="10820400" h="3530600">
                <a:moveTo>
                  <a:pt x="10319639" y="63500"/>
                </a:moveTo>
                <a:lnTo>
                  <a:pt x="500786" y="63500"/>
                </a:lnTo>
                <a:lnTo>
                  <a:pt x="473608" y="76200"/>
                </a:lnTo>
                <a:lnTo>
                  <a:pt x="10346944" y="76200"/>
                </a:lnTo>
                <a:lnTo>
                  <a:pt x="10319639" y="63500"/>
                </a:lnTo>
                <a:close/>
              </a:path>
              <a:path w="10820400" h="3530600">
                <a:moveTo>
                  <a:pt x="10263759" y="50800"/>
                </a:moveTo>
                <a:lnTo>
                  <a:pt x="556780" y="50800"/>
                </a:lnTo>
                <a:lnTo>
                  <a:pt x="528561" y="63500"/>
                </a:lnTo>
                <a:lnTo>
                  <a:pt x="10291953" y="63500"/>
                </a:lnTo>
                <a:lnTo>
                  <a:pt x="10263759" y="50800"/>
                </a:lnTo>
                <a:close/>
              </a:path>
              <a:path w="10820400" h="3530600">
                <a:moveTo>
                  <a:pt x="10329799" y="12700"/>
                </a:moveTo>
                <a:lnTo>
                  <a:pt x="490651" y="12700"/>
                </a:lnTo>
                <a:lnTo>
                  <a:pt x="460933" y="25400"/>
                </a:lnTo>
                <a:lnTo>
                  <a:pt x="10359517" y="25400"/>
                </a:lnTo>
                <a:lnTo>
                  <a:pt x="10329799" y="12700"/>
                </a:lnTo>
                <a:close/>
              </a:path>
              <a:path w="10820400" h="3530600">
                <a:moveTo>
                  <a:pt x="10268839" y="0"/>
                </a:moveTo>
                <a:lnTo>
                  <a:pt x="551649" y="0"/>
                </a:lnTo>
                <a:lnTo>
                  <a:pt x="520865" y="12700"/>
                </a:lnTo>
                <a:lnTo>
                  <a:pt x="10299573" y="12700"/>
                </a:lnTo>
                <a:lnTo>
                  <a:pt x="10268839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484B7B0C-8AC9-403E-A321-7904A5208E65}"/>
              </a:ext>
            </a:extLst>
          </p:cNvPr>
          <p:cNvSpPr txBox="1"/>
          <p:nvPr/>
        </p:nvSpPr>
        <p:spPr>
          <a:xfrm>
            <a:off x="1656079" y="3553823"/>
            <a:ext cx="9017635" cy="1857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502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20" dirty="0">
                <a:latin typeface="微软雅黑"/>
                <a:cs typeface="微软雅黑"/>
              </a:rPr>
              <a:t>精液由精子和精清（精</a:t>
            </a:r>
            <a:r>
              <a:rPr sz="2000" spc="-55" dirty="0">
                <a:latin typeface="微软雅黑"/>
                <a:cs typeface="微软雅黑"/>
              </a:rPr>
              <a:t>浆</a:t>
            </a:r>
            <a:r>
              <a:rPr sz="2000" spc="20" dirty="0">
                <a:latin typeface="微软雅黑"/>
                <a:cs typeface="微软雅黑"/>
              </a:rPr>
              <a:t>）两</a:t>
            </a:r>
            <a:r>
              <a:rPr sz="2000" spc="-55" dirty="0">
                <a:latin typeface="微软雅黑"/>
                <a:cs typeface="微软雅黑"/>
              </a:rPr>
              <a:t>部</a:t>
            </a:r>
            <a:r>
              <a:rPr sz="2000" spc="20" dirty="0">
                <a:latin typeface="微软雅黑"/>
                <a:cs typeface="微软雅黑"/>
              </a:rPr>
              <a:t>分组</a:t>
            </a:r>
            <a:r>
              <a:rPr sz="2000" spc="-55" dirty="0">
                <a:latin typeface="微软雅黑"/>
                <a:cs typeface="微软雅黑"/>
              </a:rPr>
              <a:t>成</a:t>
            </a:r>
            <a:r>
              <a:rPr sz="2000" spc="20" dirty="0">
                <a:latin typeface="微软雅黑"/>
                <a:cs typeface="微软雅黑"/>
              </a:rPr>
              <a:t>。精</a:t>
            </a:r>
            <a:r>
              <a:rPr sz="2000" spc="-55" dirty="0">
                <a:latin typeface="微软雅黑"/>
                <a:cs typeface="微软雅黑"/>
              </a:rPr>
              <a:t>清</a:t>
            </a:r>
            <a:r>
              <a:rPr sz="2000" spc="20" dirty="0">
                <a:latin typeface="微软雅黑"/>
                <a:cs typeface="微软雅黑"/>
              </a:rPr>
              <a:t>是附</a:t>
            </a:r>
            <a:r>
              <a:rPr sz="2000" spc="-55" dirty="0">
                <a:latin typeface="微软雅黑"/>
                <a:cs typeface="微软雅黑"/>
              </a:rPr>
              <a:t>睾</a:t>
            </a:r>
            <a:r>
              <a:rPr sz="2000" spc="20" dirty="0">
                <a:latin typeface="微软雅黑"/>
                <a:cs typeface="微软雅黑"/>
              </a:rPr>
              <a:t>、副</a:t>
            </a:r>
            <a:r>
              <a:rPr sz="2000" spc="-55" dirty="0">
                <a:latin typeface="微软雅黑"/>
                <a:cs typeface="微软雅黑"/>
              </a:rPr>
              <a:t>性</a:t>
            </a:r>
            <a:r>
              <a:rPr sz="2000" spc="20" dirty="0">
                <a:latin typeface="微软雅黑"/>
                <a:cs typeface="微软雅黑"/>
              </a:rPr>
              <a:t>腺及</a:t>
            </a:r>
            <a:r>
              <a:rPr sz="2000" spc="-55" dirty="0">
                <a:latin typeface="微软雅黑"/>
                <a:cs typeface="微软雅黑"/>
              </a:rPr>
              <a:t>输</a:t>
            </a:r>
            <a:r>
              <a:rPr sz="2000" spc="20" dirty="0">
                <a:latin typeface="微软雅黑"/>
                <a:cs typeface="微软雅黑"/>
              </a:rPr>
              <a:t>精管</a:t>
            </a:r>
            <a:r>
              <a:rPr sz="2000" spc="-55" dirty="0">
                <a:latin typeface="微软雅黑"/>
                <a:cs typeface="微软雅黑"/>
              </a:rPr>
              <a:t>壶</a:t>
            </a:r>
            <a:r>
              <a:rPr sz="2000" spc="25" dirty="0">
                <a:latin typeface="微软雅黑"/>
                <a:cs typeface="微软雅黑"/>
              </a:rPr>
              <a:t>腹 </a:t>
            </a:r>
            <a:r>
              <a:rPr sz="2000" spc="20" dirty="0">
                <a:latin typeface="微软雅黑"/>
                <a:cs typeface="微软雅黑"/>
              </a:rPr>
              <a:t>的分泌物，占精液的大</a:t>
            </a:r>
            <a:r>
              <a:rPr sz="2000" spc="-55" dirty="0">
                <a:latin typeface="微软雅黑"/>
                <a:cs typeface="微软雅黑"/>
              </a:rPr>
              <a:t>部</a:t>
            </a:r>
            <a:r>
              <a:rPr sz="2000" spc="20" dirty="0">
                <a:latin typeface="微软雅黑"/>
                <a:cs typeface="微软雅黑"/>
              </a:rPr>
              <a:t>分，</a:t>
            </a:r>
            <a:r>
              <a:rPr sz="2000" spc="-55" dirty="0">
                <a:latin typeface="微软雅黑"/>
                <a:cs typeface="微软雅黑"/>
              </a:rPr>
              <a:t>家</a:t>
            </a:r>
            <a:r>
              <a:rPr sz="2000" spc="20" dirty="0">
                <a:latin typeface="微软雅黑"/>
                <a:cs typeface="微软雅黑"/>
              </a:rPr>
              <a:t>畜精</a:t>
            </a:r>
            <a:r>
              <a:rPr sz="2000" spc="-55" dirty="0">
                <a:latin typeface="微软雅黑"/>
                <a:cs typeface="微软雅黑"/>
              </a:rPr>
              <a:t>液</a:t>
            </a:r>
            <a:r>
              <a:rPr sz="2000" spc="20" dirty="0">
                <a:latin typeface="微软雅黑"/>
                <a:cs typeface="微软雅黑"/>
              </a:rPr>
              <a:t>量的</a:t>
            </a:r>
            <a:r>
              <a:rPr sz="2000" spc="-55" dirty="0">
                <a:latin typeface="微软雅黑"/>
                <a:cs typeface="微软雅黑"/>
              </a:rPr>
              <a:t>多</a:t>
            </a:r>
            <a:r>
              <a:rPr sz="2000" spc="20" dirty="0">
                <a:latin typeface="微软雅黑"/>
                <a:cs typeface="微软雅黑"/>
              </a:rPr>
              <a:t>少取</a:t>
            </a:r>
            <a:r>
              <a:rPr sz="2000" spc="-55" dirty="0">
                <a:latin typeface="微软雅黑"/>
                <a:cs typeface="微软雅黑"/>
              </a:rPr>
              <a:t>决</a:t>
            </a:r>
            <a:r>
              <a:rPr sz="2000" spc="20" dirty="0">
                <a:latin typeface="微软雅黑"/>
                <a:cs typeface="微软雅黑"/>
              </a:rPr>
              <a:t>于副</a:t>
            </a:r>
            <a:r>
              <a:rPr sz="2000" spc="-55" dirty="0">
                <a:latin typeface="微软雅黑"/>
                <a:cs typeface="微软雅黑"/>
              </a:rPr>
              <a:t>性</a:t>
            </a:r>
            <a:r>
              <a:rPr sz="2000" spc="20" dirty="0">
                <a:latin typeface="微软雅黑"/>
                <a:cs typeface="微软雅黑"/>
              </a:rPr>
              <a:t>腺，</a:t>
            </a:r>
            <a:r>
              <a:rPr sz="2000" spc="-55" dirty="0">
                <a:latin typeface="微软雅黑"/>
                <a:cs typeface="微软雅黑"/>
              </a:rPr>
              <a:t>牛</a:t>
            </a:r>
            <a:r>
              <a:rPr sz="2000" spc="20" dirty="0">
                <a:latin typeface="微软雅黑"/>
                <a:cs typeface="微软雅黑"/>
              </a:rPr>
              <a:t>、羊</a:t>
            </a:r>
            <a:r>
              <a:rPr sz="2000" spc="-55" dirty="0">
                <a:latin typeface="微软雅黑"/>
                <a:cs typeface="微软雅黑"/>
              </a:rPr>
              <a:t>的</a:t>
            </a:r>
            <a:r>
              <a:rPr sz="2000" spc="25" dirty="0">
                <a:latin typeface="微软雅黑"/>
                <a:cs typeface="微软雅黑"/>
              </a:rPr>
              <a:t>副 </a:t>
            </a:r>
            <a:r>
              <a:rPr sz="2000" spc="25" dirty="0" err="1">
                <a:latin typeface="微软雅黑"/>
                <a:cs typeface="微软雅黑"/>
              </a:rPr>
              <a:t>性腺</a:t>
            </a:r>
            <a:r>
              <a:rPr sz="2000" spc="15" dirty="0" err="1">
                <a:latin typeface="微软雅黑"/>
                <a:cs typeface="微软雅黑"/>
              </a:rPr>
              <a:t>不</a:t>
            </a:r>
            <a:r>
              <a:rPr sz="2000" spc="-55" dirty="0" err="1">
                <a:latin typeface="微软雅黑"/>
                <a:cs typeface="微软雅黑"/>
              </a:rPr>
              <a:t>发</a:t>
            </a:r>
            <a:r>
              <a:rPr sz="2000" spc="25" dirty="0" err="1">
                <a:latin typeface="微软雅黑"/>
                <a:cs typeface="微软雅黑"/>
              </a:rPr>
              <a:t>达，</a:t>
            </a:r>
            <a:r>
              <a:rPr sz="2000" spc="-60" dirty="0" err="1">
                <a:latin typeface="微软雅黑"/>
                <a:cs typeface="微软雅黑"/>
              </a:rPr>
              <a:t>分</a:t>
            </a:r>
            <a:r>
              <a:rPr sz="2000" spc="25" dirty="0" err="1">
                <a:latin typeface="微软雅黑"/>
                <a:cs typeface="微软雅黑"/>
              </a:rPr>
              <a:t>泌力</a:t>
            </a:r>
            <a:r>
              <a:rPr sz="2000" spc="-60" dirty="0" err="1">
                <a:latin typeface="微软雅黑"/>
                <a:cs typeface="微软雅黑"/>
              </a:rPr>
              <a:t>弱</a:t>
            </a:r>
            <a:r>
              <a:rPr sz="2000" spc="25" dirty="0" err="1">
                <a:latin typeface="微软雅黑"/>
                <a:cs typeface="微软雅黑"/>
              </a:rPr>
              <a:t>，故</a:t>
            </a:r>
            <a:r>
              <a:rPr sz="2000" spc="-60" dirty="0" err="1">
                <a:latin typeface="微软雅黑"/>
                <a:cs typeface="微软雅黑"/>
              </a:rPr>
              <a:t>精</a:t>
            </a:r>
            <a:r>
              <a:rPr sz="2000" spc="25" dirty="0" err="1">
                <a:latin typeface="微软雅黑"/>
                <a:cs typeface="微软雅黑"/>
              </a:rPr>
              <a:t>液量</a:t>
            </a:r>
            <a:r>
              <a:rPr sz="2000" spc="-60" dirty="0" err="1">
                <a:latin typeface="微软雅黑"/>
                <a:cs typeface="微软雅黑"/>
              </a:rPr>
              <a:t>小</a:t>
            </a:r>
            <a:r>
              <a:rPr sz="2000" spc="25" dirty="0" err="1">
                <a:latin typeface="微软雅黑"/>
                <a:cs typeface="微软雅黑"/>
              </a:rPr>
              <a:t>，精</a:t>
            </a:r>
            <a:r>
              <a:rPr sz="2000" spc="-60" dirty="0" err="1">
                <a:latin typeface="微软雅黑"/>
                <a:cs typeface="微软雅黑"/>
              </a:rPr>
              <a:t>子</a:t>
            </a:r>
            <a:r>
              <a:rPr sz="2000" spc="25" dirty="0" err="1">
                <a:latin typeface="微软雅黑"/>
                <a:cs typeface="微软雅黑"/>
              </a:rPr>
              <a:t>密度</a:t>
            </a:r>
            <a:r>
              <a:rPr sz="2000" spc="-60" dirty="0" err="1">
                <a:latin typeface="微软雅黑"/>
                <a:cs typeface="微软雅黑"/>
              </a:rPr>
              <a:t>很</a:t>
            </a:r>
            <a:r>
              <a:rPr sz="2000" spc="25" dirty="0" err="1">
                <a:latin typeface="微软雅黑"/>
                <a:cs typeface="微软雅黑"/>
              </a:rPr>
              <a:t>大。</a:t>
            </a:r>
            <a:r>
              <a:rPr sz="2000" spc="-60" dirty="0" err="1">
                <a:latin typeface="微软雅黑"/>
                <a:cs typeface="微软雅黑"/>
              </a:rPr>
              <a:t>猪</a:t>
            </a:r>
            <a:r>
              <a:rPr sz="2000" spc="25" dirty="0" err="1">
                <a:latin typeface="微软雅黑"/>
                <a:cs typeface="微软雅黑"/>
              </a:rPr>
              <a:t>、马</a:t>
            </a:r>
            <a:r>
              <a:rPr sz="2000" spc="-60" dirty="0" err="1">
                <a:latin typeface="微软雅黑"/>
                <a:cs typeface="微软雅黑"/>
              </a:rPr>
              <a:t>的</a:t>
            </a:r>
            <a:r>
              <a:rPr sz="2000" spc="25" dirty="0" err="1">
                <a:latin typeface="微软雅黑"/>
                <a:cs typeface="微软雅黑"/>
              </a:rPr>
              <a:t>副性</a:t>
            </a:r>
            <a:r>
              <a:rPr sz="2000" spc="-60" dirty="0" err="1">
                <a:latin typeface="微软雅黑"/>
                <a:cs typeface="微软雅黑"/>
              </a:rPr>
              <a:t>腺</a:t>
            </a:r>
            <a:r>
              <a:rPr sz="2000" spc="25" dirty="0" err="1">
                <a:latin typeface="微软雅黑"/>
                <a:cs typeface="微软雅黑"/>
              </a:rPr>
              <a:t>发</a:t>
            </a:r>
            <a:r>
              <a:rPr lang="zh-CN" altLang="en-US" sz="2000" spc="25" dirty="0">
                <a:latin typeface="微软雅黑"/>
                <a:cs typeface="微软雅黑"/>
              </a:rPr>
              <a:t>达</a:t>
            </a:r>
            <a:r>
              <a:rPr sz="2000" spc="25" dirty="0">
                <a:latin typeface="微软雅黑"/>
                <a:cs typeface="微软雅黑"/>
              </a:rPr>
              <a:t>，</a:t>
            </a:r>
            <a:r>
              <a:rPr sz="2000" spc="20" dirty="0" err="1">
                <a:latin typeface="微软雅黑"/>
                <a:cs typeface="微软雅黑"/>
              </a:rPr>
              <a:t>精液量大、精子密度小</a:t>
            </a:r>
            <a:r>
              <a:rPr sz="2000" spc="20" dirty="0">
                <a:latin typeface="微软雅黑"/>
                <a:cs typeface="微软雅黑"/>
              </a:rPr>
              <a:t>。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1DF1574B-C333-4B52-96F1-BDC67EEB7C9B}"/>
              </a:ext>
            </a:extLst>
          </p:cNvPr>
          <p:cNvSpPr txBox="1"/>
          <p:nvPr/>
        </p:nvSpPr>
        <p:spPr>
          <a:xfrm>
            <a:off x="5082857" y="2146767"/>
            <a:ext cx="20262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 err="1">
                <a:solidFill>
                  <a:srgbClr val="404040"/>
                </a:solidFill>
                <a:latin typeface="微软雅黑"/>
                <a:cs typeface="微软雅黑"/>
              </a:rPr>
              <a:t>精液的组成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79962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精液的组成及理化特性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A060DE33-5D3F-48A7-9F84-CAE656049B33}"/>
              </a:ext>
            </a:extLst>
          </p:cNvPr>
          <p:cNvSpPr/>
          <p:nvPr/>
        </p:nvSpPr>
        <p:spPr>
          <a:xfrm>
            <a:off x="838200" y="2738257"/>
            <a:ext cx="10820400" cy="3530600"/>
          </a:xfrm>
          <a:custGeom>
            <a:avLst/>
            <a:gdLst/>
            <a:ahLst/>
            <a:cxnLst/>
            <a:rect l="l" t="t" r="r" b="b"/>
            <a:pathLst>
              <a:path w="10820400" h="3530600">
                <a:moveTo>
                  <a:pt x="10388727" y="3505200"/>
                </a:moveTo>
                <a:lnTo>
                  <a:pt x="431787" y="3505200"/>
                </a:lnTo>
                <a:lnTo>
                  <a:pt x="490651" y="3530600"/>
                </a:lnTo>
                <a:lnTo>
                  <a:pt x="10329799" y="3530600"/>
                </a:lnTo>
                <a:lnTo>
                  <a:pt x="10388727" y="3505200"/>
                </a:lnTo>
                <a:close/>
              </a:path>
              <a:path w="10820400" h="3530600">
                <a:moveTo>
                  <a:pt x="554215" y="25400"/>
                </a:moveTo>
                <a:lnTo>
                  <a:pt x="431787" y="25400"/>
                </a:lnTo>
                <a:lnTo>
                  <a:pt x="403110" y="38100"/>
                </a:lnTo>
                <a:lnTo>
                  <a:pt x="348119" y="63500"/>
                </a:lnTo>
                <a:lnTo>
                  <a:pt x="295783" y="88900"/>
                </a:lnTo>
                <a:lnTo>
                  <a:pt x="270878" y="114300"/>
                </a:lnTo>
                <a:lnTo>
                  <a:pt x="246811" y="127000"/>
                </a:lnTo>
                <a:lnTo>
                  <a:pt x="223608" y="139700"/>
                </a:lnTo>
                <a:lnTo>
                  <a:pt x="201282" y="165100"/>
                </a:lnTo>
                <a:lnTo>
                  <a:pt x="179933" y="177800"/>
                </a:lnTo>
                <a:lnTo>
                  <a:pt x="140322" y="228600"/>
                </a:lnTo>
                <a:lnTo>
                  <a:pt x="104927" y="279400"/>
                </a:lnTo>
                <a:lnTo>
                  <a:pt x="74117" y="330200"/>
                </a:lnTo>
                <a:lnTo>
                  <a:pt x="48259" y="381000"/>
                </a:lnTo>
                <a:lnTo>
                  <a:pt x="27622" y="431800"/>
                </a:lnTo>
                <a:lnTo>
                  <a:pt x="19291" y="469900"/>
                </a:lnTo>
                <a:lnTo>
                  <a:pt x="12471" y="495300"/>
                </a:lnTo>
                <a:lnTo>
                  <a:pt x="7099" y="520700"/>
                </a:lnTo>
                <a:lnTo>
                  <a:pt x="3136" y="558800"/>
                </a:lnTo>
                <a:lnTo>
                  <a:pt x="800" y="584200"/>
                </a:lnTo>
                <a:lnTo>
                  <a:pt x="0" y="622300"/>
                </a:lnTo>
                <a:lnTo>
                  <a:pt x="0" y="2921000"/>
                </a:lnTo>
                <a:lnTo>
                  <a:pt x="800" y="2959100"/>
                </a:lnTo>
                <a:lnTo>
                  <a:pt x="3136" y="2984500"/>
                </a:lnTo>
                <a:lnTo>
                  <a:pt x="7099" y="3009900"/>
                </a:lnTo>
                <a:lnTo>
                  <a:pt x="12471" y="3048000"/>
                </a:lnTo>
                <a:lnTo>
                  <a:pt x="19278" y="3073400"/>
                </a:lnTo>
                <a:lnTo>
                  <a:pt x="27622" y="3111500"/>
                </a:lnTo>
                <a:lnTo>
                  <a:pt x="37274" y="3136900"/>
                </a:lnTo>
                <a:lnTo>
                  <a:pt x="60604" y="3187700"/>
                </a:lnTo>
                <a:lnTo>
                  <a:pt x="88963" y="3238500"/>
                </a:lnTo>
                <a:lnTo>
                  <a:pt x="122085" y="3289300"/>
                </a:lnTo>
                <a:lnTo>
                  <a:pt x="159638" y="3340100"/>
                </a:lnTo>
                <a:lnTo>
                  <a:pt x="179895" y="3352800"/>
                </a:lnTo>
                <a:lnTo>
                  <a:pt x="201244" y="3378200"/>
                </a:lnTo>
                <a:lnTo>
                  <a:pt x="223647" y="3390900"/>
                </a:lnTo>
                <a:lnTo>
                  <a:pt x="246849" y="3416300"/>
                </a:lnTo>
                <a:lnTo>
                  <a:pt x="270878" y="3429000"/>
                </a:lnTo>
                <a:lnTo>
                  <a:pt x="295783" y="3441700"/>
                </a:lnTo>
                <a:lnTo>
                  <a:pt x="321551" y="3467100"/>
                </a:lnTo>
                <a:lnTo>
                  <a:pt x="348068" y="3479800"/>
                </a:lnTo>
                <a:lnTo>
                  <a:pt x="375310" y="3492500"/>
                </a:lnTo>
                <a:lnTo>
                  <a:pt x="403161" y="3505200"/>
                </a:lnTo>
                <a:lnTo>
                  <a:pt x="495719" y="3505200"/>
                </a:lnTo>
                <a:lnTo>
                  <a:pt x="439331" y="3479800"/>
                </a:lnTo>
                <a:lnTo>
                  <a:pt x="411886" y="3479800"/>
                </a:lnTo>
                <a:lnTo>
                  <a:pt x="385203" y="3467100"/>
                </a:lnTo>
                <a:lnTo>
                  <a:pt x="333692" y="3441700"/>
                </a:lnTo>
                <a:lnTo>
                  <a:pt x="285115" y="3416300"/>
                </a:lnTo>
                <a:lnTo>
                  <a:pt x="262051" y="3390900"/>
                </a:lnTo>
                <a:lnTo>
                  <a:pt x="239775" y="3378200"/>
                </a:lnTo>
                <a:lnTo>
                  <a:pt x="218338" y="3352800"/>
                </a:lnTo>
                <a:lnTo>
                  <a:pt x="197891" y="3340100"/>
                </a:lnTo>
                <a:lnTo>
                  <a:pt x="178434" y="3314700"/>
                </a:lnTo>
                <a:lnTo>
                  <a:pt x="142417" y="3276600"/>
                </a:lnTo>
                <a:lnTo>
                  <a:pt x="110680" y="3225800"/>
                </a:lnTo>
                <a:lnTo>
                  <a:pt x="83515" y="3175000"/>
                </a:lnTo>
                <a:lnTo>
                  <a:pt x="61125" y="3124200"/>
                </a:lnTo>
                <a:lnTo>
                  <a:pt x="43891" y="3073400"/>
                </a:lnTo>
                <a:lnTo>
                  <a:pt x="37363" y="3035300"/>
                </a:lnTo>
                <a:lnTo>
                  <a:pt x="32207" y="3009900"/>
                </a:lnTo>
                <a:lnTo>
                  <a:pt x="28409" y="2984500"/>
                </a:lnTo>
                <a:lnTo>
                  <a:pt x="26174" y="2959100"/>
                </a:lnTo>
                <a:lnTo>
                  <a:pt x="25400" y="2921000"/>
                </a:lnTo>
                <a:lnTo>
                  <a:pt x="25400" y="622300"/>
                </a:lnTo>
                <a:lnTo>
                  <a:pt x="26174" y="584200"/>
                </a:lnTo>
                <a:lnTo>
                  <a:pt x="28409" y="558800"/>
                </a:lnTo>
                <a:lnTo>
                  <a:pt x="32207" y="533400"/>
                </a:lnTo>
                <a:lnTo>
                  <a:pt x="37363" y="495300"/>
                </a:lnTo>
                <a:lnTo>
                  <a:pt x="51879" y="444500"/>
                </a:lnTo>
                <a:lnTo>
                  <a:pt x="71653" y="393700"/>
                </a:lnTo>
                <a:lnTo>
                  <a:pt x="96456" y="342900"/>
                </a:lnTo>
                <a:lnTo>
                  <a:pt x="125971" y="292100"/>
                </a:lnTo>
                <a:lnTo>
                  <a:pt x="159931" y="241300"/>
                </a:lnTo>
                <a:lnTo>
                  <a:pt x="197904" y="203200"/>
                </a:lnTo>
                <a:lnTo>
                  <a:pt x="218351" y="177800"/>
                </a:lnTo>
                <a:lnTo>
                  <a:pt x="239763" y="165100"/>
                </a:lnTo>
                <a:lnTo>
                  <a:pt x="262039" y="139700"/>
                </a:lnTo>
                <a:lnTo>
                  <a:pt x="285115" y="127000"/>
                </a:lnTo>
                <a:lnTo>
                  <a:pt x="333705" y="101600"/>
                </a:lnTo>
                <a:lnTo>
                  <a:pt x="385178" y="76200"/>
                </a:lnTo>
                <a:lnTo>
                  <a:pt x="439331" y="50800"/>
                </a:lnTo>
                <a:lnTo>
                  <a:pt x="467271" y="50800"/>
                </a:lnTo>
                <a:lnTo>
                  <a:pt x="495719" y="38100"/>
                </a:lnTo>
                <a:lnTo>
                  <a:pt x="524713" y="38100"/>
                </a:lnTo>
                <a:lnTo>
                  <a:pt x="554215" y="25400"/>
                </a:lnTo>
                <a:close/>
              </a:path>
              <a:path w="10820400" h="3530600">
                <a:moveTo>
                  <a:pt x="10388727" y="25400"/>
                </a:moveTo>
                <a:lnTo>
                  <a:pt x="10266299" y="25400"/>
                </a:lnTo>
                <a:lnTo>
                  <a:pt x="10295763" y="38100"/>
                </a:lnTo>
                <a:lnTo>
                  <a:pt x="10324719" y="38100"/>
                </a:lnTo>
                <a:lnTo>
                  <a:pt x="10353167" y="50800"/>
                </a:lnTo>
                <a:lnTo>
                  <a:pt x="10381107" y="50800"/>
                </a:lnTo>
                <a:lnTo>
                  <a:pt x="10408539" y="63500"/>
                </a:lnTo>
                <a:lnTo>
                  <a:pt x="10461371" y="88900"/>
                </a:lnTo>
                <a:lnTo>
                  <a:pt x="10511409" y="114300"/>
                </a:lnTo>
                <a:lnTo>
                  <a:pt x="10558399" y="139700"/>
                </a:lnTo>
                <a:lnTo>
                  <a:pt x="10580751" y="165100"/>
                </a:lnTo>
                <a:lnTo>
                  <a:pt x="10602087" y="177800"/>
                </a:lnTo>
                <a:lnTo>
                  <a:pt x="10622534" y="203200"/>
                </a:lnTo>
                <a:lnTo>
                  <a:pt x="10642092" y="215900"/>
                </a:lnTo>
                <a:lnTo>
                  <a:pt x="10660507" y="241300"/>
                </a:lnTo>
                <a:lnTo>
                  <a:pt x="10694416" y="292100"/>
                </a:lnTo>
                <a:lnTo>
                  <a:pt x="10723880" y="342900"/>
                </a:lnTo>
                <a:lnTo>
                  <a:pt x="10748772" y="393700"/>
                </a:lnTo>
                <a:lnTo>
                  <a:pt x="10768457" y="444500"/>
                </a:lnTo>
                <a:lnTo>
                  <a:pt x="10783062" y="495300"/>
                </a:lnTo>
                <a:lnTo>
                  <a:pt x="10788142" y="533400"/>
                </a:lnTo>
                <a:lnTo>
                  <a:pt x="10791952" y="558800"/>
                </a:lnTo>
                <a:lnTo>
                  <a:pt x="10794238" y="584200"/>
                </a:lnTo>
                <a:lnTo>
                  <a:pt x="10795000" y="622300"/>
                </a:lnTo>
                <a:lnTo>
                  <a:pt x="10795000" y="2921000"/>
                </a:lnTo>
                <a:lnTo>
                  <a:pt x="10794238" y="2959100"/>
                </a:lnTo>
                <a:lnTo>
                  <a:pt x="10791952" y="2984500"/>
                </a:lnTo>
                <a:lnTo>
                  <a:pt x="10788142" y="3009900"/>
                </a:lnTo>
                <a:lnTo>
                  <a:pt x="10783062" y="3035300"/>
                </a:lnTo>
                <a:lnTo>
                  <a:pt x="10776458" y="3073400"/>
                </a:lnTo>
                <a:lnTo>
                  <a:pt x="10759313" y="3124200"/>
                </a:lnTo>
                <a:lnTo>
                  <a:pt x="10736961" y="3175000"/>
                </a:lnTo>
                <a:lnTo>
                  <a:pt x="10709656" y="3225800"/>
                </a:lnTo>
                <a:lnTo>
                  <a:pt x="10678033" y="3276600"/>
                </a:lnTo>
                <a:lnTo>
                  <a:pt x="10642092" y="3314700"/>
                </a:lnTo>
                <a:lnTo>
                  <a:pt x="10622534" y="3340100"/>
                </a:lnTo>
                <a:lnTo>
                  <a:pt x="10602087" y="3352800"/>
                </a:lnTo>
                <a:lnTo>
                  <a:pt x="10580751" y="3378200"/>
                </a:lnTo>
                <a:lnTo>
                  <a:pt x="10558399" y="3390900"/>
                </a:lnTo>
                <a:lnTo>
                  <a:pt x="10511409" y="3429000"/>
                </a:lnTo>
                <a:lnTo>
                  <a:pt x="10461371" y="3454400"/>
                </a:lnTo>
                <a:lnTo>
                  <a:pt x="10408539" y="3479800"/>
                </a:lnTo>
                <a:lnTo>
                  <a:pt x="10381107" y="3479800"/>
                </a:lnTo>
                <a:lnTo>
                  <a:pt x="10324719" y="3505200"/>
                </a:lnTo>
                <a:lnTo>
                  <a:pt x="10417175" y="3505200"/>
                </a:lnTo>
                <a:lnTo>
                  <a:pt x="10445115" y="3492500"/>
                </a:lnTo>
                <a:lnTo>
                  <a:pt x="10472420" y="3479800"/>
                </a:lnTo>
                <a:lnTo>
                  <a:pt x="10498963" y="3467100"/>
                </a:lnTo>
                <a:lnTo>
                  <a:pt x="10524617" y="3441700"/>
                </a:lnTo>
                <a:lnTo>
                  <a:pt x="10549636" y="3429000"/>
                </a:lnTo>
                <a:lnTo>
                  <a:pt x="10573639" y="3416300"/>
                </a:lnTo>
                <a:lnTo>
                  <a:pt x="10596880" y="3390900"/>
                </a:lnTo>
                <a:lnTo>
                  <a:pt x="10619232" y="3378200"/>
                </a:lnTo>
                <a:lnTo>
                  <a:pt x="10640441" y="3352800"/>
                </a:lnTo>
                <a:lnTo>
                  <a:pt x="10660888" y="3340100"/>
                </a:lnTo>
                <a:lnTo>
                  <a:pt x="10680192" y="3314700"/>
                </a:lnTo>
                <a:lnTo>
                  <a:pt x="10715498" y="3263900"/>
                </a:lnTo>
                <a:lnTo>
                  <a:pt x="10746232" y="3213100"/>
                </a:lnTo>
                <a:lnTo>
                  <a:pt x="10772140" y="3162300"/>
                </a:lnTo>
                <a:lnTo>
                  <a:pt x="10792714" y="3111500"/>
                </a:lnTo>
                <a:lnTo>
                  <a:pt x="10801096" y="3073400"/>
                </a:lnTo>
                <a:lnTo>
                  <a:pt x="10807954" y="3048000"/>
                </a:lnTo>
                <a:lnTo>
                  <a:pt x="10813288" y="3009900"/>
                </a:lnTo>
                <a:lnTo>
                  <a:pt x="10817225" y="2984500"/>
                </a:lnTo>
                <a:lnTo>
                  <a:pt x="10819638" y="2959100"/>
                </a:lnTo>
                <a:lnTo>
                  <a:pt x="10820400" y="2921000"/>
                </a:lnTo>
                <a:lnTo>
                  <a:pt x="10820400" y="622300"/>
                </a:lnTo>
                <a:lnTo>
                  <a:pt x="10819638" y="584200"/>
                </a:lnTo>
                <a:lnTo>
                  <a:pt x="10813288" y="520700"/>
                </a:lnTo>
                <a:lnTo>
                  <a:pt x="10801096" y="469900"/>
                </a:lnTo>
                <a:lnTo>
                  <a:pt x="10792714" y="431800"/>
                </a:lnTo>
                <a:lnTo>
                  <a:pt x="10772140" y="381000"/>
                </a:lnTo>
                <a:lnTo>
                  <a:pt x="10746232" y="330200"/>
                </a:lnTo>
                <a:lnTo>
                  <a:pt x="10715498" y="279400"/>
                </a:lnTo>
                <a:lnTo>
                  <a:pt x="10680192" y="228600"/>
                </a:lnTo>
                <a:lnTo>
                  <a:pt x="10640441" y="177800"/>
                </a:lnTo>
                <a:lnTo>
                  <a:pt x="10619105" y="165100"/>
                </a:lnTo>
                <a:lnTo>
                  <a:pt x="10596880" y="139700"/>
                </a:lnTo>
                <a:lnTo>
                  <a:pt x="10573639" y="127000"/>
                </a:lnTo>
                <a:lnTo>
                  <a:pt x="10549636" y="114300"/>
                </a:lnTo>
                <a:lnTo>
                  <a:pt x="10524617" y="88900"/>
                </a:lnTo>
                <a:lnTo>
                  <a:pt x="10498963" y="76200"/>
                </a:lnTo>
                <a:lnTo>
                  <a:pt x="10472420" y="63500"/>
                </a:lnTo>
                <a:lnTo>
                  <a:pt x="10445242" y="50800"/>
                </a:lnTo>
                <a:lnTo>
                  <a:pt x="10388727" y="25400"/>
                </a:lnTo>
                <a:close/>
              </a:path>
              <a:path w="10820400" h="3530600">
                <a:moveTo>
                  <a:pt x="10346944" y="3467100"/>
                </a:moveTo>
                <a:lnTo>
                  <a:pt x="473608" y="3467100"/>
                </a:lnTo>
                <a:lnTo>
                  <a:pt x="500786" y="3479800"/>
                </a:lnTo>
                <a:lnTo>
                  <a:pt x="10319639" y="3479800"/>
                </a:lnTo>
                <a:lnTo>
                  <a:pt x="10346944" y="3467100"/>
                </a:lnTo>
                <a:close/>
              </a:path>
              <a:path w="10820400" h="3530600">
                <a:moveTo>
                  <a:pt x="559346" y="76200"/>
                </a:moveTo>
                <a:lnTo>
                  <a:pt x="446874" y="76200"/>
                </a:lnTo>
                <a:lnTo>
                  <a:pt x="420624" y="88900"/>
                </a:lnTo>
                <a:lnTo>
                  <a:pt x="370116" y="114300"/>
                </a:lnTo>
                <a:lnTo>
                  <a:pt x="322160" y="139700"/>
                </a:lnTo>
                <a:lnTo>
                  <a:pt x="277266" y="165100"/>
                </a:lnTo>
                <a:lnTo>
                  <a:pt x="235419" y="203200"/>
                </a:lnTo>
                <a:lnTo>
                  <a:pt x="215861" y="215900"/>
                </a:lnTo>
                <a:lnTo>
                  <a:pt x="197243" y="241300"/>
                </a:lnTo>
                <a:lnTo>
                  <a:pt x="179539" y="254000"/>
                </a:lnTo>
                <a:lnTo>
                  <a:pt x="162763" y="279400"/>
                </a:lnTo>
                <a:lnTo>
                  <a:pt x="147015" y="304800"/>
                </a:lnTo>
                <a:lnTo>
                  <a:pt x="132397" y="330200"/>
                </a:lnTo>
                <a:lnTo>
                  <a:pt x="118808" y="342900"/>
                </a:lnTo>
                <a:lnTo>
                  <a:pt x="95034" y="393700"/>
                </a:lnTo>
                <a:lnTo>
                  <a:pt x="76136" y="444500"/>
                </a:lnTo>
                <a:lnTo>
                  <a:pt x="68503" y="482600"/>
                </a:lnTo>
                <a:lnTo>
                  <a:pt x="62268" y="508000"/>
                </a:lnTo>
                <a:lnTo>
                  <a:pt x="57327" y="533400"/>
                </a:lnTo>
                <a:lnTo>
                  <a:pt x="53695" y="558800"/>
                </a:lnTo>
                <a:lnTo>
                  <a:pt x="51549" y="584200"/>
                </a:lnTo>
                <a:lnTo>
                  <a:pt x="50800" y="622300"/>
                </a:lnTo>
                <a:lnTo>
                  <a:pt x="50800" y="2921000"/>
                </a:lnTo>
                <a:lnTo>
                  <a:pt x="53695" y="2984500"/>
                </a:lnTo>
                <a:lnTo>
                  <a:pt x="62268" y="3035300"/>
                </a:lnTo>
                <a:lnTo>
                  <a:pt x="76136" y="3086100"/>
                </a:lnTo>
                <a:lnTo>
                  <a:pt x="95135" y="3136900"/>
                </a:lnTo>
                <a:lnTo>
                  <a:pt x="118795" y="3187700"/>
                </a:lnTo>
                <a:lnTo>
                  <a:pt x="147027" y="3238500"/>
                </a:lnTo>
                <a:lnTo>
                  <a:pt x="179527" y="3276600"/>
                </a:lnTo>
                <a:lnTo>
                  <a:pt x="197231" y="3302000"/>
                </a:lnTo>
                <a:lnTo>
                  <a:pt x="215874" y="3314700"/>
                </a:lnTo>
                <a:lnTo>
                  <a:pt x="235432" y="3340100"/>
                </a:lnTo>
                <a:lnTo>
                  <a:pt x="255905" y="3352800"/>
                </a:lnTo>
                <a:lnTo>
                  <a:pt x="299338" y="3390900"/>
                </a:lnTo>
                <a:lnTo>
                  <a:pt x="345821" y="3416300"/>
                </a:lnTo>
                <a:lnTo>
                  <a:pt x="395084" y="3441700"/>
                </a:lnTo>
                <a:lnTo>
                  <a:pt x="446874" y="3467100"/>
                </a:lnTo>
                <a:lnTo>
                  <a:pt x="10373614" y="3467100"/>
                </a:lnTo>
                <a:lnTo>
                  <a:pt x="10399776" y="3454400"/>
                </a:lnTo>
                <a:lnTo>
                  <a:pt x="505853" y="3454400"/>
                </a:lnTo>
                <a:lnTo>
                  <a:pt x="479945" y="3441700"/>
                </a:lnTo>
                <a:lnTo>
                  <a:pt x="454418" y="3441700"/>
                </a:lnTo>
                <a:lnTo>
                  <a:pt x="429323" y="3429000"/>
                </a:lnTo>
                <a:lnTo>
                  <a:pt x="381165" y="3403600"/>
                </a:lnTo>
                <a:lnTo>
                  <a:pt x="335343" y="3378200"/>
                </a:lnTo>
                <a:lnTo>
                  <a:pt x="292455" y="3352800"/>
                </a:lnTo>
                <a:lnTo>
                  <a:pt x="252526" y="3314700"/>
                </a:lnTo>
                <a:lnTo>
                  <a:pt x="233870" y="3302000"/>
                </a:lnTo>
                <a:lnTo>
                  <a:pt x="216027" y="3289300"/>
                </a:lnTo>
                <a:lnTo>
                  <a:pt x="199123" y="3263900"/>
                </a:lnTo>
                <a:lnTo>
                  <a:pt x="183095" y="3238500"/>
                </a:lnTo>
                <a:lnTo>
                  <a:pt x="168084" y="3225800"/>
                </a:lnTo>
                <a:lnTo>
                  <a:pt x="154114" y="3200400"/>
                </a:lnTo>
                <a:lnTo>
                  <a:pt x="141122" y="3175000"/>
                </a:lnTo>
                <a:lnTo>
                  <a:pt x="129324" y="3149600"/>
                </a:lnTo>
                <a:lnTo>
                  <a:pt x="118529" y="3136900"/>
                </a:lnTo>
                <a:lnTo>
                  <a:pt x="100393" y="3086100"/>
                </a:lnTo>
                <a:lnTo>
                  <a:pt x="87160" y="3035300"/>
                </a:lnTo>
                <a:lnTo>
                  <a:pt x="78968" y="2971800"/>
                </a:lnTo>
                <a:lnTo>
                  <a:pt x="76200" y="2921000"/>
                </a:lnTo>
                <a:lnTo>
                  <a:pt x="76200" y="622300"/>
                </a:lnTo>
                <a:lnTo>
                  <a:pt x="76923" y="584200"/>
                </a:lnTo>
                <a:lnTo>
                  <a:pt x="82435" y="533400"/>
                </a:lnTo>
                <a:lnTo>
                  <a:pt x="93103" y="482600"/>
                </a:lnTo>
                <a:lnTo>
                  <a:pt x="108851" y="431800"/>
                </a:lnTo>
                <a:lnTo>
                  <a:pt x="129286" y="381000"/>
                </a:lnTo>
                <a:lnTo>
                  <a:pt x="154114" y="342900"/>
                </a:lnTo>
                <a:lnTo>
                  <a:pt x="168059" y="317500"/>
                </a:lnTo>
                <a:lnTo>
                  <a:pt x="183095" y="292100"/>
                </a:lnTo>
                <a:lnTo>
                  <a:pt x="199148" y="279400"/>
                </a:lnTo>
                <a:lnTo>
                  <a:pt x="216065" y="254000"/>
                </a:lnTo>
                <a:lnTo>
                  <a:pt x="233832" y="241300"/>
                </a:lnTo>
                <a:lnTo>
                  <a:pt x="252488" y="215900"/>
                </a:lnTo>
                <a:lnTo>
                  <a:pt x="272072" y="203200"/>
                </a:lnTo>
                <a:lnTo>
                  <a:pt x="292493" y="190500"/>
                </a:lnTo>
                <a:lnTo>
                  <a:pt x="313575" y="165100"/>
                </a:lnTo>
                <a:lnTo>
                  <a:pt x="335343" y="152400"/>
                </a:lnTo>
                <a:lnTo>
                  <a:pt x="357911" y="139700"/>
                </a:lnTo>
                <a:lnTo>
                  <a:pt x="381114" y="127000"/>
                </a:lnTo>
                <a:lnTo>
                  <a:pt x="405028" y="127000"/>
                </a:lnTo>
                <a:lnTo>
                  <a:pt x="429374" y="114300"/>
                </a:lnTo>
                <a:lnTo>
                  <a:pt x="454418" y="101600"/>
                </a:lnTo>
                <a:lnTo>
                  <a:pt x="479945" y="101600"/>
                </a:lnTo>
                <a:lnTo>
                  <a:pt x="505853" y="88900"/>
                </a:lnTo>
                <a:lnTo>
                  <a:pt x="532409" y="88900"/>
                </a:lnTo>
                <a:lnTo>
                  <a:pt x="559346" y="76200"/>
                </a:lnTo>
                <a:close/>
              </a:path>
              <a:path w="10820400" h="3530600">
                <a:moveTo>
                  <a:pt x="10373614" y="76200"/>
                </a:moveTo>
                <a:lnTo>
                  <a:pt x="10261092" y="76200"/>
                </a:lnTo>
                <a:lnTo>
                  <a:pt x="10288016" y="88900"/>
                </a:lnTo>
                <a:lnTo>
                  <a:pt x="10314559" y="88900"/>
                </a:lnTo>
                <a:lnTo>
                  <a:pt x="10340594" y="101600"/>
                </a:lnTo>
                <a:lnTo>
                  <a:pt x="10365994" y="101600"/>
                </a:lnTo>
                <a:lnTo>
                  <a:pt x="10391140" y="114300"/>
                </a:lnTo>
                <a:lnTo>
                  <a:pt x="10415524" y="127000"/>
                </a:lnTo>
                <a:lnTo>
                  <a:pt x="10439273" y="127000"/>
                </a:lnTo>
                <a:lnTo>
                  <a:pt x="10462514" y="139700"/>
                </a:lnTo>
                <a:lnTo>
                  <a:pt x="10484993" y="152400"/>
                </a:lnTo>
                <a:lnTo>
                  <a:pt x="10506964" y="165100"/>
                </a:lnTo>
                <a:lnTo>
                  <a:pt x="10528046" y="190500"/>
                </a:lnTo>
                <a:lnTo>
                  <a:pt x="10548366" y="203200"/>
                </a:lnTo>
                <a:lnTo>
                  <a:pt x="10567924" y="215900"/>
                </a:lnTo>
                <a:lnTo>
                  <a:pt x="10586593" y="241300"/>
                </a:lnTo>
                <a:lnTo>
                  <a:pt x="10604500" y="254000"/>
                </a:lnTo>
                <a:lnTo>
                  <a:pt x="10621264" y="279400"/>
                </a:lnTo>
                <a:lnTo>
                  <a:pt x="10637266" y="292100"/>
                </a:lnTo>
                <a:lnTo>
                  <a:pt x="10652379" y="317500"/>
                </a:lnTo>
                <a:lnTo>
                  <a:pt x="10666222" y="342900"/>
                </a:lnTo>
                <a:lnTo>
                  <a:pt x="10679303" y="355600"/>
                </a:lnTo>
                <a:lnTo>
                  <a:pt x="10691241" y="381000"/>
                </a:lnTo>
                <a:lnTo>
                  <a:pt x="10711561" y="431800"/>
                </a:lnTo>
                <a:lnTo>
                  <a:pt x="10727309" y="482600"/>
                </a:lnTo>
                <a:lnTo>
                  <a:pt x="10737977" y="533400"/>
                </a:lnTo>
                <a:lnTo>
                  <a:pt x="10743438" y="584200"/>
                </a:lnTo>
                <a:lnTo>
                  <a:pt x="10744200" y="622300"/>
                </a:lnTo>
                <a:lnTo>
                  <a:pt x="10744200" y="2921000"/>
                </a:lnTo>
                <a:lnTo>
                  <a:pt x="10741406" y="2971800"/>
                </a:lnTo>
                <a:lnTo>
                  <a:pt x="10737977" y="3009900"/>
                </a:lnTo>
                <a:lnTo>
                  <a:pt x="10727309" y="3060700"/>
                </a:lnTo>
                <a:lnTo>
                  <a:pt x="10711561" y="3111500"/>
                </a:lnTo>
                <a:lnTo>
                  <a:pt x="10691241" y="3149600"/>
                </a:lnTo>
                <a:lnTo>
                  <a:pt x="10679303" y="3175000"/>
                </a:lnTo>
                <a:lnTo>
                  <a:pt x="10666222" y="3200400"/>
                </a:lnTo>
                <a:lnTo>
                  <a:pt x="10652252" y="3225800"/>
                </a:lnTo>
                <a:lnTo>
                  <a:pt x="10637266" y="3238500"/>
                </a:lnTo>
                <a:lnTo>
                  <a:pt x="10621391" y="3263900"/>
                </a:lnTo>
                <a:lnTo>
                  <a:pt x="10604500" y="3289300"/>
                </a:lnTo>
                <a:lnTo>
                  <a:pt x="10586593" y="3302000"/>
                </a:lnTo>
                <a:lnTo>
                  <a:pt x="10567797" y="3314700"/>
                </a:lnTo>
                <a:lnTo>
                  <a:pt x="10548366" y="3340100"/>
                </a:lnTo>
                <a:lnTo>
                  <a:pt x="10506964" y="3365500"/>
                </a:lnTo>
                <a:lnTo>
                  <a:pt x="10462514" y="3390900"/>
                </a:lnTo>
                <a:lnTo>
                  <a:pt x="10415524" y="3416300"/>
                </a:lnTo>
                <a:lnTo>
                  <a:pt x="10365994" y="3441700"/>
                </a:lnTo>
                <a:lnTo>
                  <a:pt x="10340594" y="3441700"/>
                </a:lnTo>
                <a:lnTo>
                  <a:pt x="10314559" y="3454400"/>
                </a:lnTo>
                <a:lnTo>
                  <a:pt x="10399776" y="3454400"/>
                </a:lnTo>
                <a:lnTo>
                  <a:pt x="10425430" y="3441700"/>
                </a:lnTo>
                <a:lnTo>
                  <a:pt x="10474706" y="3416300"/>
                </a:lnTo>
                <a:lnTo>
                  <a:pt x="10521188" y="3390900"/>
                </a:lnTo>
                <a:lnTo>
                  <a:pt x="10564622" y="3352800"/>
                </a:lnTo>
                <a:lnTo>
                  <a:pt x="10584942" y="3340100"/>
                </a:lnTo>
                <a:lnTo>
                  <a:pt x="10604500" y="3314700"/>
                </a:lnTo>
                <a:lnTo>
                  <a:pt x="10623296" y="3302000"/>
                </a:lnTo>
                <a:lnTo>
                  <a:pt x="10640949" y="3276600"/>
                </a:lnTo>
                <a:lnTo>
                  <a:pt x="10673334" y="3238500"/>
                </a:lnTo>
                <a:lnTo>
                  <a:pt x="10701655" y="3187700"/>
                </a:lnTo>
                <a:lnTo>
                  <a:pt x="10725404" y="3136900"/>
                </a:lnTo>
                <a:lnTo>
                  <a:pt x="10744200" y="3086100"/>
                </a:lnTo>
                <a:lnTo>
                  <a:pt x="10758170" y="3035300"/>
                </a:lnTo>
                <a:lnTo>
                  <a:pt x="10766679" y="2984500"/>
                </a:lnTo>
                <a:lnTo>
                  <a:pt x="10768838" y="2946400"/>
                </a:lnTo>
                <a:lnTo>
                  <a:pt x="10769600" y="2921000"/>
                </a:lnTo>
                <a:lnTo>
                  <a:pt x="10769600" y="622300"/>
                </a:lnTo>
                <a:lnTo>
                  <a:pt x="10768838" y="584200"/>
                </a:lnTo>
                <a:lnTo>
                  <a:pt x="10763123" y="533400"/>
                </a:lnTo>
                <a:lnTo>
                  <a:pt x="10751947" y="482600"/>
                </a:lnTo>
                <a:lnTo>
                  <a:pt x="10744200" y="444500"/>
                </a:lnTo>
                <a:lnTo>
                  <a:pt x="10725404" y="393700"/>
                </a:lnTo>
                <a:lnTo>
                  <a:pt x="10701655" y="342900"/>
                </a:lnTo>
                <a:lnTo>
                  <a:pt x="10687939" y="330200"/>
                </a:lnTo>
                <a:lnTo>
                  <a:pt x="10673334" y="304800"/>
                </a:lnTo>
                <a:lnTo>
                  <a:pt x="10657586" y="279400"/>
                </a:lnTo>
                <a:lnTo>
                  <a:pt x="10640949" y="254000"/>
                </a:lnTo>
                <a:lnTo>
                  <a:pt x="10623296" y="241300"/>
                </a:lnTo>
                <a:lnTo>
                  <a:pt x="10604500" y="215900"/>
                </a:lnTo>
                <a:lnTo>
                  <a:pt x="10584942" y="203200"/>
                </a:lnTo>
                <a:lnTo>
                  <a:pt x="10564622" y="177800"/>
                </a:lnTo>
                <a:lnTo>
                  <a:pt x="10543286" y="165100"/>
                </a:lnTo>
                <a:lnTo>
                  <a:pt x="10498201" y="139700"/>
                </a:lnTo>
                <a:lnTo>
                  <a:pt x="10450322" y="114300"/>
                </a:lnTo>
                <a:lnTo>
                  <a:pt x="10425430" y="101600"/>
                </a:lnTo>
                <a:lnTo>
                  <a:pt x="10373614" y="76200"/>
                </a:lnTo>
                <a:close/>
              </a:path>
              <a:path w="10820400" h="3530600">
                <a:moveTo>
                  <a:pt x="10319639" y="63500"/>
                </a:moveTo>
                <a:lnTo>
                  <a:pt x="500786" y="63500"/>
                </a:lnTo>
                <a:lnTo>
                  <a:pt x="473608" y="76200"/>
                </a:lnTo>
                <a:lnTo>
                  <a:pt x="10346944" y="76200"/>
                </a:lnTo>
                <a:lnTo>
                  <a:pt x="10319639" y="63500"/>
                </a:lnTo>
                <a:close/>
              </a:path>
              <a:path w="10820400" h="3530600">
                <a:moveTo>
                  <a:pt x="10263759" y="50800"/>
                </a:moveTo>
                <a:lnTo>
                  <a:pt x="556780" y="50800"/>
                </a:lnTo>
                <a:lnTo>
                  <a:pt x="528561" y="63500"/>
                </a:lnTo>
                <a:lnTo>
                  <a:pt x="10291953" y="63500"/>
                </a:lnTo>
                <a:lnTo>
                  <a:pt x="10263759" y="50800"/>
                </a:lnTo>
                <a:close/>
              </a:path>
              <a:path w="10820400" h="3530600">
                <a:moveTo>
                  <a:pt x="10329799" y="12700"/>
                </a:moveTo>
                <a:lnTo>
                  <a:pt x="490651" y="12700"/>
                </a:lnTo>
                <a:lnTo>
                  <a:pt x="460933" y="25400"/>
                </a:lnTo>
                <a:lnTo>
                  <a:pt x="10359517" y="25400"/>
                </a:lnTo>
                <a:lnTo>
                  <a:pt x="10329799" y="12700"/>
                </a:lnTo>
                <a:close/>
              </a:path>
              <a:path w="10820400" h="3530600">
                <a:moveTo>
                  <a:pt x="10268839" y="0"/>
                </a:moveTo>
                <a:lnTo>
                  <a:pt x="551649" y="0"/>
                </a:lnTo>
                <a:lnTo>
                  <a:pt x="520865" y="12700"/>
                </a:lnTo>
                <a:lnTo>
                  <a:pt x="10299573" y="12700"/>
                </a:lnTo>
                <a:lnTo>
                  <a:pt x="10268839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8F7B788F-8100-451C-A8C6-141D45977A94}"/>
              </a:ext>
            </a:extLst>
          </p:cNvPr>
          <p:cNvSpPr txBox="1"/>
          <p:nvPr/>
        </p:nvSpPr>
        <p:spPr>
          <a:xfrm>
            <a:off x="1808479" y="3516322"/>
            <a:ext cx="8891270" cy="1857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50200"/>
              </a:lnSpc>
              <a:spcBef>
                <a:spcPts val="95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20" dirty="0">
                <a:latin typeface="微软雅黑"/>
                <a:cs typeface="微软雅黑"/>
              </a:rPr>
              <a:t>家畜精液中水分</a:t>
            </a:r>
            <a:r>
              <a:rPr sz="2000" spc="30" dirty="0">
                <a:latin typeface="微软雅黑"/>
                <a:cs typeface="微软雅黑"/>
              </a:rPr>
              <a:t>占</a:t>
            </a:r>
            <a:r>
              <a:rPr sz="2000" spc="-5" dirty="0">
                <a:latin typeface="Arial"/>
                <a:cs typeface="Arial"/>
              </a:rPr>
              <a:t>90%-98%</a:t>
            </a:r>
            <a:r>
              <a:rPr sz="2000" spc="-5" dirty="0">
                <a:latin typeface="微软雅黑"/>
                <a:cs typeface="微软雅黑"/>
              </a:rPr>
              <a:t>；</a:t>
            </a:r>
            <a:r>
              <a:rPr sz="2000" spc="25" dirty="0">
                <a:latin typeface="微软雅黑"/>
                <a:cs typeface="微软雅黑"/>
              </a:rPr>
              <a:t>干物</a:t>
            </a:r>
            <a:r>
              <a:rPr sz="2000" spc="-50" dirty="0">
                <a:latin typeface="微软雅黑"/>
                <a:cs typeface="微软雅黑"/>
              </a:rPr>
              <a:t>质</a:t>
            </a:r>
            <a:r>
              <a:rPr sz="2000" spc="20" dirty="0">
                <a:latin typeface="微软雅黑"/>
                <a:cs typeface="微软雅黑"/>
              </a:rPr>
              <a:t>占</a:t>
            </a:r>
            <a:r>
              <a:rPr sz="2000" spc="-10" dirty="0">
                <a:latin typeface="Arial"/>
                <a:cs typeface="Arial"/>
              </a:rPr>
              <a:t>2%-10%</a:t>
            </a:r>
            <a:r>
              <a:rPr sz="2000" spc="-10" dirty="0">
                <a:latin typeface="微软雅黑"/>
                <a:cs typeface="微软雅黑"/>
              </a:rPr>
              <a:t>，</a:t>
            </a:r>
            <a:r>
              <a:rPr sz="2000" spc="25" dirty="0">
                <a:latin typeface="微软雅黑"/>
                <a:cs typeface="微软雅黑"/>
              </a:rPr>
              <a:t>其</a:t>
            </a:r>
            <a:r>
              <a:rPr sz="2000" spc="20" dirty="0">
                <a:latin typeface="微软雅黑"/>
                <a:cs typeface="微软雅黑"/>
              </a:rPr>
              <a:t>中</a:t>
            </a:r>
            <a:r>
              <a:rPr sz="2000" spc="-10" dirty="0">
                <a:latin typeface="Arial"/>
                <a:cs typeface="Arial"/>
              </a:rPr>
              <a:t>60%</a:t>
            </a:r>
            <a:r>
              <a:rPr sz="2000" spc="25" dirty="0">
                <a:latin typeface="微软雅黑"/>
                <a:cs typeface="微软雅黑"/>
              </a:rPr>
              <a:t>为</a:t>
            </a:r>
            <a:r>
              <a:rPr sz="2000" spc="-50" dirty="0">
                <a:latin typeface="微软雅黑"/>
                <a:cs typeface="微软雅黑"/>
              </a:rPr>
              <a:t>蛋</a:t>
            </a:r>
            <a:r>
              <a:rPr sz="2000" spc="25" dirty="0">
                <a:latin typeface="微软雅黑"/>
                <a:cs typeface="微软雅黑"/>
              </a:rPr>
              <a:t>白质</a:t>
            </a:r>
            <a:r>
              <a:rPr sz="2000" spc="-50" dirty="0">
                <a:latin typeface="微软雅黑"/>
                <a:cs typeface="微软雅黑"/>
              </a:rPr>
              <a:t>。</a:t>
            </a:r>
            <a:r>
              <a:rPr sz="2000" spc="25" dirty="0">
                <a:latin typeface="微软雅黑"/>
                <a:cs typeface="微软雅黑"/>
              </a:rPr>
              <a:t>精液 </a:t>
            </a:r>
            <a:r>
              <a:rPr sz="2000" spc="20" dirty="0">
                <a:latin typeface="微软雅黑"/>
                <a:cs typeface="微软雅黑"/>
              </a:rPr>
              <a:t>的化学成分比较复杂，</a:t>
            </a:r>
            <a:r>
              <a:rPr sz="2000" spc="-55" dirty="0">
                <a:latin typeface="微软雅黑"/>
                <a:cs typeface="微软雅黑"/>
              </a:rPr>
              <a:t>包</a:t>
            </a:r>
            <a:r>
              <a:rPr sz="2000" spc="20" dirty="0">
                <a:latin typeface="微软雅黑"/>
                <a:cs typeface="微软雅黑"/>
              </a:rPr>
              <a:t>括糖</a:t>
            </a:r>
            <a:r>
              <a:rPr sz="2000" spc="-55" dirty="0">
                <a:latin typeface="微软雅黑"/>
                <a:cs typeface="微软雅黑"/>
              </a:rPr>
              <a:t>类</a:t>
            </a:r>
            <a:r>
              <a:rPr sz="2000" spc="20" dirty="0">
                <a:latin typeface="微软雅黑"/>
                <a:cs typeface="微软雅黑"/>
              </a:rPr>
              <a:t>、蛋</a:t>
            </a:r>
            <a:r>
              <a:rPr sz="2000" spc="-55" dirty="0">
                <a:latin typeface="微软雅黑"/>
                <a:cs typeface="微软雅黑"/>
              </a:rPr>
              <a:t>白</a:t>
            </a:r>
            <a:r>
              <a:rPr sz="2000" spc="20" dirty="0">
                <a:latin typeface="微软雅黑"/>
                <a:cs typeface="微软雅黑"/>
              </a:rPr>
              <a:t>质、</a:t>
            </a:r>
            <a:r>
              <a:rPr sz="2000" spc="-55" dirty="0">
                <a:latin typeface="微软雅黑"/>
                <a:cs typeface="微软雅黑"/>
              </a:rPr>
              <a:t>酶</a:t>
            </a:r>
            <a:r>
              <a:rPr sz="2000" spc="20" dirty="0">
                <a:latin typeface="微软雅黑"/>
                <a:cs typeface="微软雅黑"/>
              </a:rPr>
              <a:t>、脂</a:t>
            </a:r>
            <a:r>
              <a:rPr sz="2000" spc="-55" dirty="0">
                <a:latin typeface="微软雅黑"/>
                <a:cs typeface="微软雅黑"/>
              </a:rPr>
              <a:t>质</a:t>
            </a:r>
            <a:r>
              <a:rPr sz="2000" spc="20" dirty="0">
                <a:latin typeface="微软雅黑"/>
                <a:cs typeface="微软雅黑"/>
              </a:rPr>
              <a:t>、维</a:t>
            </a:r>
            <a:r>
              <a:rPr sz="2000" spc="-55" dirty="0">
                <a:latin typeface="微软雅黑"/>
                <a:cs typeface="微软雅黑"/>
              </a:rPr>
              <a:t>生</a:t>
            </a:r>
            <a:r>
              <a:rPr sz="2000" spc="20" dirty="0">
                <a:latin typeface="微软雅黑"/>
                <a:cs typeface="微软雅黑"/>
              </a:rPr>
              <a:t>素以</a:t>
            </a:r>
            <a:r>
              <a:rPr sz="2000" spc="-55" dirty="0">
                <a:latin typeface="微软雅黑"/>
                <a:cs typeface="微软雅黑"/>
              </a:rPr>
              <a:t>及</a:t>
            </a:r>
            <a:r>
              <a:rPr sz="2000" spc="20" dirty="0">
                <a:latin typeface="微软雅黑"/>
                <a:cs typeface="微软雅黑"/>
              </a:rPr>
              <a:t>无机</a:t>
            </a:r>
            <a:r>
              <a:rPr sz="2000" spc="-55" dirty="0">
                <a:latin typeface="微软雅黑"/>
                <a:cs typeface="微软雅黑"/>
              </a:rPr>
              <a:t>盐</a:t>
            </a:r>
            <a:r>
              <a:rPr sz="2000" spc="25" dirty="0">
                <a:latin typeface="微软雅黑"/>
                <a:cs typeface="微软雅黑"/>
              </a:rPr>
              <a:t>成 </a:t>
            </a:r>
            <a:r>
              <a:rPr sz="2000" spc="20" dirty="0">
                <a:latin typeface="微软雅黑"/>
                <a:cs typeface="微软雅黑"/>
              </a:rPr>
              <a:t>分，这些成分对于维持</a:t>
            </a:r>
            <a:r>
              <a:rPr sz="2000" spc="-55" dirty="0">
                <a:latin typeface="微软雅黑"/>
                <a:cs typeface="微软雅黑"/>
              </a:rPr>
              <a:t>精</a:t>
            </a:r>
            <a:r>
              <a:rPr sz="2000" spc="20" dirty="0">
                <a:latin typeface="微软雅黑"/>
                <a:cs typeface="微软雅黑"/>
              </a:rPr>
              <a:t>子的</a:t>
            </a:r>
            <a:r>
              <a:rPr sz="2000" spc="-55" dirty="0">
                <a:latin typeface="微软雅黑"/>
                <a:cs typeface="微软雅黑"/>
              </a:rPr>
              <a:t>活</a:t>
            </a:r>
            <a:r>
              <a:rPr sz="2000" spc="20" dirty="0">
                <a:latin typeface="微软雅黑"/>
                <a:cs typeface="微软雅黑"/>
              </a:rPr>
              <a:t>率、</a:t>
            </a:r>
            <a:r>
              <a:rPr sz="2000" spc="-55" dirty="0">
                <a:latin typeface="微软雅黑"/>
                <a:cs typeface="微软雅黑"/>
              </a:rPr>
              <a:t>渗</a:t>
            </a:r>
            <a:r>
              <a:rPr sz="2000" spc="20" dirty="0">
                <a:latin typeface="微软雅黑"/>
                <a:cs typeface="微软雅黑"/>
              </a:rPr>
              <a:t>透压</a:t>
            </a:r>
            <a:r>
              <a:rPr sz="2000" spc="-55" dirty="0">
                <a:latin typeface="微软雅黑"/>
                <a:cs typeface="微软雅黑"/>
              </a:rPr>
              <a:t>和</a:t>
            </a:r>
            <a:r>
              <a:rPr sz="2000" spc="20" dirty="0">
                <a:latin typeface="微软雅黑"/>
                <a:cs typeface="微软雅黑"/>
              </a:rPr>
              <a:t>稳定</a:t>
            </a:r>
            <a:r>
              <a:rPr sz="2000" spc="-55" dirty="0">
                <a:latin typeface="微软雅黑"/>
                <a:cs typeface="微软雅黑"/>
              </a:rPr>
              <a:t>精</a:t>
            </a:r>
            <a:r>
              <a:rPr sz="2000" spc="20" dirty="0">
                <a:latin typeface="微软雅黑"/>
                <a:cs typeface="微软雅黑"/>
              </a:rPr>
              <a:t>液</a:t>
            </a:r>
            <a:r>
              <a:rPr sz="2000" spc="55" dirty="0">
                <a:latin typeface="微软雅黑"/>
                <a:cs typeface="微软雅黑"/>
              </a:rPr>
              <a:t>的</a:t>
            </a:r>
            <a:r>
              <a:rPr sz="2000" spc="-40" dirty="0">
                <a:latin typeface="Arial"/>
                <a:cs typeface="Arial"/>
              </a:rPr>
              <a:t>PH</a:t>
            </a:r>
            <a:r>
              <a:rPr sz="2000" spc="25" dirty="0">
                <a:latin typeface="微软雅黑"/>
                <a:cs typeface="微软雅黑"/>
              </a:rPr>
              <a:t>值都有</a:t>
            </a:r>
            <a:r>
              <a:rPr sz="2000" spc="-50" dirty="0">
                <a:latin typeface="微软雅黑"/>
                <a:cs typeface="微软雅黑"/>
              </a:rPr>
              <a:t>非</a:t>
            </a:r>
            <a:r>
              <a:rPr sz="2000" spc="25" dirty="0">
                <a:latin typeface="微软雅黑"/>
                <a:cs typeface="微软雅黑"/>
              </a:rPr>
              <a:t>常重要 </a:t>
            </a:r>
            <a:r>
              <a:rPr sz="2000" spc="20" dirty="0">
                <a:latin typeface="微软雅黑"/>
                <a:cs typeface="微软雅黑"/>
              </a:rPr>
              <a:t>的作用。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1" name="object 5">
            <a:extLst>
              <a:ext uri="{FF2B5EF4-FFF2-40B4-BE49-F238E27FC236}">
                <a16:creationId xmlns:a16="http://schemas.microsoft.com/office/drawing/2014/main" id="{D0F08302-4295-4D92-BA60-54588DD5244C}"/>
              </a:ext>
            </a:extLst>
          </p:cNvPr>
          <p:cNvSpPr txBox="1"/>
          <p:nvPr/>
        </p:nvSpPr>
        <p:spPr>
          <a:xfrm>
            <a:off x="5437979" y="2128016"/>
            <a:ext cx="202628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 err="1">
                <a:solidFill>
                  <a:srgbClr val="404040"/>
                </a:solidFill>
                <a:latin typeface="微软雅黑"/>
                <a:cs typeface="微软雅黑"/>
              </a:rPr>
              <a:t>精液的成分</a:t>
            </a:r>
            <a:endParaRPr sz="2400" dirty="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77381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精液的组成及理化特性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A499462-DE84-4CD1-BC0A-D9501F9CB935}"/>
              </a:ext>
            </a:extLst>
          </p:cNvPr>
          <p:cNvSpPr/>
          <p:nvPr/>
        </p:nvSpPr>
        <p:spPr>
          <a:xfrm>
            <a:off x="1296692" y="2210254"/>
            <a:ext cx="10057108" cy="373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/>
              <a:t>精液的理化特性：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zh-CN" altLang="en-US" sz="2000" dirty="0"/>
              <a:t>①精液的物理特性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精液一般呈不透明的灰色或乳白色。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精子密度越大,颜色越浓。牛、羊精液密度大,精液呈乳白或厚乳白色,马、猪精液密度小,精液呈浅乳白色或灰白色。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精液一般有腥味,牛、羊精液往往带有微汗脂味精液pH的大小主要由副性腺的分泌物决定,刚采出的精液近于中性,牛、羊的精液呈弱酸性,猪、马的呈弱碱性。此后由于精子较旺盛的代谢,造成酸度累积,致使pH下降,精子存活受到影响。</a:t>
            </a:r>
          </a:p>
        </p:txBody>
      </p:sp>
    </p:spTree>
    <p:extLst>
      <p:ext uri="{BB962C8B-B14F-4D97-AF65-F5344CB8AC3E}">
        <p14:creationId xmlns:p14="http://schemas.microsoft.com/office/powerpoint/2010/main" val="374402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1.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精液的组成及理化特性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857625A6-207D-4CDB-88E0-74CAEE6F5253}"/>
              </a:ext>
            </a:extLst>
          </p:cNvPr>
          <p:cNvSpPr/>
          <p:nvPr/>
        </p:nvSpPr>
        <p:spPr>
          <a:xfrm>
            <a:off x="2367772" y="2894171"/>
            <a:ext cx="6785831" cy="33344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0BFA5520-C740-4975-9AAE-FAE5561AF37C}"/>
              </a:ext>
            </a:extLst>
          </p:cNvPr>
          <p:cNvSpPr/>
          <p:nvPr/>
        </p:nvSpPr>
        <p:spPr>
          <a:xfrm>
            <a:off x="1249517" y="2201816"/>
            <a:ext cx="2236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/>
              <a:t>②精液的化学特性</a:t>
            </a:r>
          </a:p>
        </p:txBody>
      </p:sp>
    </p:spTree>
    <p:extLst>
      <p:ext uri="{BB962C8B-B14F-4D97-AF65-F5344CB8AC3E}">
        <p14:creationId xmlns:p14="http://schemas.microsoft.com/office/powerpoint/2010/main" val="595135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精液结构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325B8FB-6EC8-45A2-A4C0-71192682B5E9}"/>
              </a:ext>
            </a:extLst>
          </p:cNvPr>
          <p:cNvSpPr/>
          <p:nvPr/>
        </p:nvSpPr>
        <p:spPr>
          <a:xfrm>
            <a:off x="1550476" y="2680575"/>
            <a:ext cx="2401592" cy="28336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7F9AF67D-3D44-4386-A667-DBAEADF38259}"/>
              </a:ext>
            </a:extLst>
          </p:cNvPr>
          <p:cNvSpPr txBox="1"/>
          <p:nvPr/>
        </p:nvSpPr>
        <p:spPr>
          <a:xfrm>
            <a:off x="5655055" y="2950972"/>
            <a:ext cx="6002493" cy="186303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50200"/>
              </a:lnSpc>
              <a:spcBef>
                <a:spcPts val="95"/>
              </a:spcBef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哺乳动物的精子外形似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蝌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蚪，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由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头部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、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颈部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、尾</a:t>
            </a:r>
            <a:r>
              <a:rPr sz="2000" spc="15" dirty="0">
                <a:solidFill>
                  <a:srgbClr val="404040"/>
                </a:solidFill>
                <a:latin typeface="微软雅黑"/>
                <a:cs typeface="微软雅黑"/>
              </a:rPr>
              <a:t>部 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三部分构成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鼠类为镰刀状</a:t>
            </a:r>
            <a:endParaRPr sz="2000">
              <a:latin typeface="微软雅黑"/>
              <a:cs typeface="微软雅黑"/>
            </a:endParaRPr>
          </a:p>
          <a:p>
            <a:pPr marL="355600" indent="-342900">
              <a:lnSpc>
                <a:spcPct val="100000"/>
              </a:lnSpc>
              <a:spcBef>
                <a:spcPts val="1205"/>
              </a:spcBef>
              <a:buFont typeface="Wingdings"/>
              <a:buChar char=""/>
              <a:tabLst>
                <a:tab pos="354965" algn="l"/>
                <a:tab pos="355600" algn="l"/>
              </a:tabLst>
            </a:pP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禽类的头部呈微弯曲的</a:t>
            </a:r>
            <a:r>
              <a:rPr sz="2000" spc="-50" dirty="0">
                <a:solidFill>
                  <a:srgbClr val="404040"/>
                </a:solidFill>
                <a:latin typeface="微软雅黑"/>
                <a:cs typeface="微软雅黑"/>
              </a:rPr>
              <a:t>圆</a:t>
            </a:r>
            <a:r>
              <a:rPr sz="2000" spc="25" dirty="0">
                <a:solidFill>
                  <a:srgbClr val="404040"/>
                </a:solidFill>
                <a:latin typeface="微软雅黑"/>
                <a:cs typeface="微软雅黑"/>
              </a:rPr>
              <a:t>锥形</a:t>
            </a:r>
            <a:endParaRPr sz="20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65782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精液结构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52ED1949-9677-4D08-AD72-2C7830108E1F}"/>
              </a:ext>
            </a:extLst>
          </p:cNvPr>
          <p:cNvSpPr txBox="1"/>
          <p:nvPr/>
        </p:nvSpPr>
        <p:spPr>
          <a:xfrm>
            <a:off x="1963026" y="3897249"/>
            <a:ext cx="330835" cy="7543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65"/>
              </a:lnSpc>
              <a:spcBef>
                <a:spcPts val="100"/>
              </a:spcBef>
            </a:pPr>
            <a:r>
              <a:rPr sz="2400" b="1" dirty="0">
                <a:latin typeface="微软雅黑"/>
                <a:cs typeface="微软雅黑"/>
              </a:rPr>
              <a:t>精</a:t>
            </a:r>
            <a:endParaRPr sz="2400">
              <a:latin typeface="微软雅黑"/>
              <a:cs typeface="微软雅黑"/>
            </a:endParaRPr>
          </a:p>
          <a:p>
            <a:pPr marL="12700">
              <a:lnSpc>
                <a:spcPts val="2865"/>
              </a:lnSpc>
            </a:pPr>
            <a:r>
              <a:rPr sz="2400" b="1" spc="5" dirty="0">
                <a:latin typeface="微软雅黑"/>
                <a:cs typeface="微软雅黑"/>
              </a:rPr>
              <a:t>子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93360C6B-20AF-4AA3-B7E7-52F3AEDD1F44}"/>
              </a:ext>
            </a:extLst>
          </p:cNvPr>
          <p:cNvSpPr/>
          <p:nvPr/>
        </p:nvSpPr>
        <p:spPr>
          <a:xfrm>
            <a:off x="2344281" y="3240088"/>
            <a:ext cx="381000" cy="2133600"/>
          </a:xfrm>
          <a:custGeom>
            <a:avLst/>
            <a:gdLst/>
            <a:ahLst/>
            <a:cxnLst/>
            <a:rect l="l" t="t" r="r" b="b"/>
            <a:pathLst>
              <a:path w="381000" h="2133600">
                <a:moveTo>
                  <a:pt x="381000" y="2133600"/>
                </a:moveTo>
                <a:lnTo>
                  <a:pt x="330376" y="2127247"/>
                </a:lnTo>
                <a:lnTo>
                  <a:pt x="284875" y="2109319"/>
                </a:lnTo>
                <a:lnTo>
                  <a:pt x="246316" y="2081514"/>
                </a:lnTo>
                <a:lnTo>
                  <a:pt x="216520" y="2045527"/>
                </a:lnTo>
                <a:lnTo>
                  <a:pt x="197308" y="2003057"/>
                </a:lnTo>
                <a:lnTo>
                  <a:pt x="190500" y="1955800"/>
                </a:lnTo>
                <a:lnTo>
                  <a:pt x="190500" y="1244600"/>
                </a:lnTo>
                <a:lnTo>
                  <a:pt x="183691" y="1197342"/>
                </a:lnTo>
                <a:lnTo>
                  <a:pt x="164479" y="1154872"/>
                </a:lnTo>
                <a:lnTo>
                  <a:pt x="134683" y="1118885"/>
                </a:lnTo>
                <a:lnTo>
                  <a:pt x="96124" y="1091080"/>
                </a:lnTo>
                <a:lnTo>
                  <a:pt x="50623" y="1073152"/>
                </a:lnTo>
                <a:lnTo>
                  <a:pt x="0" y="1066800"/>
                </a:lnTo>
                <a:lnTo>
                  <a:pt x="50623" y="1060447"/>
                </a:lnTo>
                <a:lnTo>
                  <a:pt x="96124" y="1042519"/>
                </a:lnTo>
                <a:lnTo>
                  <a:pt x="134683" y="1014714"/>
                </a:lnTo>
                <a:lnTo>
                  <a:pt x="164479" y="978727"/>
                </a:lnTo>
                <a:lnTo>
                  <a:pt x="183691" y="936257"/>
                </a:lnTo>
                <a:lnTo>
                  <a:pt x="190500" y="889000"/>
                </a:lnTo>
                <a:lnTo>
                  <a:pt x="190500" y="177800"/>
                </a:lnTo>
                <a:lnTo>
                  <a:pt x="197308" y="130542"/>
                </a:lnTo>
                <a:lnTo>
                  <a:pt x="216520" y="88072"/>
                </a:lnTo>
                <a:lnTo>
                  <a:pt x="246316" y="52085"/>
                </a:lnTo>
                <a:lnTo>
                  <a:pt x="284875" y="24280"/>
                </a:lnTo>
                <a:lnTo>
                  <a:pt x="330376" y="6352"/>
                </a:lnTo>
                <a:lnTo>
                  <a:pt x="381000" y="0"/>
                </a:lnTo>
              </a:path>
            </a:pathLst>
          </a:custGeom>
          <a:ln w="381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4">
            <a:extLst>
              <a:ext uri="{FF2B5EF4-FFF2-40B4-BE49-F238E27FC236}">
                <a16:creationId xmlns:a16="http://schemas.microsoft.com/office/drawing/2014/main" id="{8E0DBDB9-6310-4454-A5D8-1165E5DF99E5}"/>
              </a:ext>
            </a:extLst>
          </p:cNvPr>
          <p:cNvSpPr txBox="1"/>
          <p:nvPr/>
        </p:nvSpPr>
        <p:spPr>
          <a:xfrm>
            <a:off x="2878316" y="5026025"/>
            <a:ext cx="3308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微软雅黑"/>
                <a:cs typeface="微软雅黑"/>
              </a:rPr>
              <a:t>尾</a:t>
            </a:r>
            <a:endParaRPr sz="2400">
              <a:latin typeface="微软雅黑"/>
              <a:cs typeface="微软雅黑"/>
            </a:endParaRP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3726F521-85D6-43D5-ADF3-64A51969D9EB}"/>
              </a:ext>
            </a:extLst>
          </p:cNvPr>
          <p:cNvSpPr txBox="1"/>
          <p:nvPr/>
        </p:nvSpPr>
        <p:spPr>
          <a:xfrm>
            <a:off x="2878316" y="2431415"/>
            <a:ext cx="1559560" cy="128841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775335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latin typeface="微软雅黑"/>
                <a:cs typeface="微软雅黑"/>
              </a:rPr>
              <a:t>细胞核</a:t>
            </a:r>
            <a:endParaRPr sz="20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785"/>
              </a:spcBef>
            </a:pPr>
            <a:r>
              <a:rPr sz="2400" b="1" dirty="0">
                <a:latin typeface="微软雅黑"/>
                <a:cs typeface="微软雅黑"/>
              </a:rPr>
              <a:t>头</a:t>
            </a:r>
            <a:endParaRPr sz="2400">
              <a:latin typeface="微软雅黑"/>
              <a:cs typeface="微软雅黑"/>
            </a:endParaRPr>
          </a:p>
          <a:p>
            <a:pPr marL="830580">
              <a:lnSpc>
                <a:spcPct val="100000"/>
              </a:lnSpc>
              <a:spcBef>
                <a:spcPts val="445"/>
              </a:spcBef>
            </a:pPr>
            <a:r>
              <a:rPr sz="2000" spc="25" dirty="0">
                <a:latin typeface="微软雅黑"/>
                <a:cs typeface="微软雅黑"/>
              </a:rPr>
              <a:t>顶体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3" name="object 6">
            <a:extLst>
              <a:ext uri="{FF2B5EF4-FFF2-40B4-BE49-F238E27FC236}">
                <a16:creationId xmlns:a16="http://schemas.microsoft.com/office/drawing/2014/main" id="{916BD2DD-56B9-4994-8408-B6BBE13A661B}"/>
              </a:ext>
            </a:extLst>
          </p:cNvPr>
          <p:cNvSpPr/>
          <p:nvPr/>
        </p:nvSpPr>
        <p:spPr>
          <a:xfrm>
            <a:off x="3334881" y="2554288"/>
            <a:ext cx="228600" cy="1066800"/>
          </a:xfrm>
          <a:custGeom>
            <a:avLst/>
            <a:gdLst/>
            <a:ahLst/>
            <a:cxnLst/>
            <a:rect l="l" t="t" r="r" b="b"/>
            <a:pathLst>
              <a:path w="228600" h="1066800">
                <a:moveTo>
                  <a:pt x="228600" y="1066800"/>
                </a:moveTo>
                <a:lnTo>
                  <a:pt x="184112" y="1059820"/>
                </a:lnTo>
                <a:lnTo>
                  <a:pt x="147780" y="1040780"/>
                </a:lnTo>
                <a:lnTo>
                  <a:pt x="123283" y="1012525"/>
                </a:lnTo>
                <a:lnTo>
                  <a:pt x="114300" y="977900"/>
                </a:lnTo>
                <a:lnTo>
                  <a:pt x="114300" y="622300"/>
                </a:lnTo>
                <a:lnTo>
                  <a:pt x="105316" y="587674"/>
                </a:lnTo>
                <a:lnTo>
                  <a:pt x="80819" y="559419"/>
                </a:lnTo>
                <a:lnTo>
                  <a:pt x="44487" y="540379"/>
                </a:lnTo>
                <a:lnTo>
                  <a:pt x="0" y="533400"/>
                </a:lnTo>
                <a:lnTo>
                  <a:pt x="44487" y="526420"/>
                </a:lnTo>
                <a:lnTo>
                  <a:pt x="80819" y="507380"/>
                </a:lnTo>
                <a:lnTo>
                  <a:pt x="105316" y="479125"/>
                </a:lnTo>
                <a:lnTo>
                  <a:pt x="114300" y="444500"/>
                </a:lnTo>
                <a:lnTo>
                  <a:pt x="114300" y="88900"/>
                </a:lnTo>
                <a:lnTo>
                  <a:pt x="123283" y="54274"/>
                </a:lnTo>
                <a:lnTo>
                  <a:pt x="147780" y="26019"/>
                </a:lnTo>
                <a:lnTo>
                  <a:pt x="184112" y="6979"/>
                </a:lnTo>
                <a:lnTo>
                  <a:pt x="228600" y="0"/>
                </a:lnTo>
              </a:path>
            </a:pathLst>
          </a:custGeom>
          <a:ln w="381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7">
            <a:extLst>
              <a:ext uri="{FF2B5EF4-FFF2-40B4-BE49-F238E27FC236}">
                <a16:creationId xmlns:a16="http://schemas.microsoft.com/office/drawing/2014/main" id="{A8003708-D846-440B-9160-4F8E3F57A8F9}"/>
              </a:ext>
            </a:extLst>
          </p:cNvPr>
          <p:cNvSpPr/>
          <p:nvPr/>
        </p:nvSpPr>
        <p:spPr>
          <a:xfrm>
            <a:off x="3334881" y="4687888"/>
            <a:ext cx="228600" cy="1066800"/>
          </a:xfrm>
          <a:custGeom>
            <a:avLst/>
            <a:gdLst/>
            <a:ahLst/>
            <a:cxnLst/>
            <a:rect l="l" t="t" r="r" b="b"/>
            <a:pathLst>
              <a:path w="228600" h="1066800">
                <a:moveTo>
                  <a:pt x="228600" y="1066800"/>
                </a:moveTo>
                <a:lnTo>
                  <a:pt x="184112" y="1059820"/>
                </a:lnTo>
                <a:lnTo>
                  <a:pt x="147780" y="1040780"/>
                </a:lnTo>
                <a:lnTo>
                  <a:pt x="123283" y="1012525"/>
                </a:lnTo>
                <a:lnTo>
                  <a:pt x="114300" y="977900"/>
                </a:lnTo>
                <a:lnTo>
                  <a:pt x="114300" y="622300"/>
                </a:lnTo>
                <a:lnTo>
                  <a:pt x="105316" y="587674"/>
                </a:lnTo>
                <a:lnTo>
                  <a:pt x="80819" y="559419"/>
                </a:lnTo>
                <a:lnTo>
                  <a:pt x="44487" y="540379"/>
                </a:lnTo>
                <a:lnTo>
                  <a:pt x="0" y="533400"/>
                </a:lnTo>
                <a:lnTo>
                  <a:pt x="44487" y="526420"/>
                </a:lnTo>
                <a:lnTo>
                  <a:pt x="80819" y="507380"/>
                </a:lnTo>
                <a:lnTo>
                  <a:pt x="105316" y="479125"/>
                </a:lnTo>
                <a:lnTo>
                  <a:pt x="114300" y="444500"/>
                </a:lnTo>
                <a:lnTo>
                  <a:pt x="114300" y="88900"/>
                </a:lnTo>
                <a:lnTo>
                  <a:pt x="123283" y="54274"/>
                </a:lnTo>
                <a:lnTo>
                  <a:pt x="147780" y="26019"/>
                </a:lnTo>
                <a:lnTo>
                  <a:pt x="184112" y="6979"/>
                </a:lnTo>
                <a:lnTo>
                  <a:pt x="228600" y="0"/>
                </a:lnTo>
              </a:path>
            </a:pathLst>
          </a:custGeom>
          <a:ln w="381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8">
            <a:extLst>
              <a:ext uri="{FF2B5EF4-FFF2-40B4-BE49-F238E27FC236}">
                <a16:creationId xmlns:a16="http://schemas.microsoft.com/office/drawing/2014/main" id="{557DC06C-9041-43E8-B43D-5718785DDBFC}"/>
              </a:ext>
            </a:extLst>
          </p:cNvPr>
          <p:cNvSpPr txBox="1"/>
          <p:nvPr/>
        </p:nvSpPr>
        <p:spPr>
          <a:xfrm>
            <a:off x="2878316" y="4033456"/>
            <a:ext cx="2953385" cy="945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latin typeface="微软雅黑"/>
                <a:cs typeface="微软雅黑"/>
              </a:rPr>
              <a:t>颈</a:t>
            </a:r>
            <a:r>
              <a:rPr sz="2400" dirty="0">
                <a:latin typeface="微软雅黑"/>
                <a:cs typeface="微软雅黑"/>
              </a:rPr>
              <a:t>：</a:t>
            </a:r>
            <a:r>
              <a:rPr sz="2000" spc="25" dirty="0">
                <a:latin typeface="微软雅黑"/>
                <a:cs typeface="微软雅黑"/>
              </a:rPr>
              <a:t>最脆弱部分，易脱离</a:t>
            </a:r>
            <a:endParaRPr sz="2000">
              <a:latin typeface="微软雅黑"/>
              <a:cs typeface="微软雅黑"/>
            </a:endParaRPr>
          </a:p>
          <a:p>
            <a:pPr marL="851535">
              <a:lnSpc>
                <a:spcPct val="100000"/>
              </a:lnSpc>
              <a:spcBef>
                <a:spcPts val="1950"/>
              </a:spcBef>
            </a:pPr>
            <a:r>
              <a:rPr sz="2000" spc="20" dirty="0">
                <a:latin typeface="微软雅黑"/>
                <a:cs typeface="微软雅黑"/>
              </a:rPr>
              <a:t>中段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19" name="object 9">
            <a:extLst>
              <a:ext uri="{FF2B5EF4-FFF2-40B4-BE49-F238E27FC236}">
                <a16:creationId xmlns:a16="http://schemas.microsoft.com/office/drawing/2014/main" id="{5EC02708-448F-4986-89FA-E90B5DF1023D}"/>
              </a:ext>
            </a:extLst>
          </p:cNvPr>
          <p:cNvSpPr txBox="1"/>
          <p:nvPr/>
        </p:nvSpPr>
        <p:spPr>
          <a:xfrm>
            <a:off x="3717151" y="5102225"/>
            <a:ext cx="539750" cy="8686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spc="20" dirty="0">
                <a:latin typeface="微软雅黑"/>
                <a:cs typeface="微软雅黑"/>
              </a:rPr>
              <a:t>主段</a:t>
            </a:r>
            <a:endParaRPr sz="2000">
              <a:latin typeface="微软雅黑"/>
              <a:cs typeface="微软雅黑"/>
            </a:endParaRPr>
          </a:p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sz="2000" spc="20" dirty="0">
                <a:latin typeface="微软雅黑"/>
                <a:cs typeface="微软雅黑"/>
              </a:rPr>
              <a:t>末段</a:t>
            </a:r>
            <a:endParaRPr sz="2000">
              <a:latin typeface="微软雅黑"/>
              <a:cs typeface="微软雅黑"/>
            </a:endParaRPr>
          </a:p>
        </p:txBody>
      </p:sp>
      <p:sp>
        <p:nvSpPr>
          <p:cNvPr id="21" name="object 11">
            <a:extLst>
              <a:ext uri="{FF2B5EF4-FFF2-40B4-BE49-F238E27FC236}">
                <a16:creationId xmlns:a16="http://schemas.microsoft.com/office/drawing/2014/main" id="{21880EEB-8EBD-4332-8CEA-9DFAC8F738BD}"/>
              </a:ext>
            </a:extLst>
          </p:cNvPr>
          <p:cNvSpPr/>
          <p:nvPr/>
        </p:nvSpPr>
        <p:spPr>
          <a:xfrm>
            <a:off x="7498840" y="2344738"/>
            <a:ext cx="2259361" cy="36261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309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2.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精液结构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365763B9-1BE3-4B9D-A277-22F829857714}"/>
              </a:ext>
            </a:extLst>
          </p:cNvPr>
          <p:cNvSpPr/>
          <p:nvPr/>
        </p:nvSpPr>
        <p:spPr>
          <a:xfrm>
            <a:off x="2077085" y="2384899"/>
            <a:ext cx="2677940" cy="34484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ADDA95A5-1DA9-4189-94EC-96EA899C8E6F}"/>
              </a:ext>
            </a:extLst>
          </p:cNvPr>
          <p:cNvSpPr txBox="1"/>
          <p:nvPr/>
        </p:nvSpPr>
        <p:spPr>
          <a:xfrm>
            <a:off x="2583648" y="6011858"/>
            <a:ext cx="2897871" cy="32380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000" b="1" spc="20" dirty="0">
                <a:solidFill>
                  <a:srgbClr val="6FAC46"/>
                </a:solidFill>
                <a:latin typeface="微软雅黑"/>
                <a:cs typeface="微软雅黑"/>
              </a:rPr>
              <a:t>公牛的精子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EF738E60-6437-4DAD-ADD1-E9073C3B9779}"/>
              </a:ext>
            </a:extLst>
          </p:cNvPr>
          <p:cNvSpPr txBox="1">
            <a:spLocks/>
          </p:cNvSpPr>
          <p:nvPr/>
        </p:nvSpPr>
        <p:spPr>
          <a:xfrm>
            <a:off x="580230" y="2563431"/>
            <a:ext cx="10346076" cy="262764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7310" marR="243204" indent="-342900">
              <a:lnSpc>
                <a:spcPct val="150200"/>
              </a:lnSpc>
              <a:spcBef>
                <a:spcPts val="90"/>
              </a:spcBef>
              <a:buFont typeface="Wingdings"/>
              <a:buChar char=""/>
              <a:tabLst>
                <a:tab pos="5147310" algn="l"/>
                <a:tab pos="5147945" algn="l"/>
              </a:tabLst>
            </a:pPr>
            <a:r>
              <a:rPr lang="zh-CN" altLang="en-US" sz="2000" spc="25" dirty="0"/>
              <a:t>尾部是精子代谢和运动</a:t>
            </a:r>
            <a:r>
              <a:rPr lang="zh-CN" altLang="en-US" sz="2000" spc="-50" dirty="0"/>
              <a:t>的</a:t>
            </a:r>
            <a:r>
              <a:rPr lang="zh-CN" altLang="en-US" sz="2000" spc="25" dirty="0"/>
              <a:t>器官</a:t>
            </a:r>
            <a:r>
              <a:rPr lang="zh-CN" altLang="en-US" sz="2000" spc="-50" dirty="0"/>
              <a:t>。</a:t>
            </a:r>
            <a:r>
              <a:rPr lang="zh-CN" altLang="en-US" sz="2000" spc="25" dirty="0"/>
              <a:t>分中</a:t>
            </a:r>
            <a:r>
              <a:rPr lang="zh-CN" altLang="en-US" sz="2000" spc="-50" dirty="0"/>
              <a:t>段</a:t>
            </a:r>
            <a:r>
              <a:rPr lang="zh-CN" altLang="en-US" sz="2000" spc="25" dirty="0"/>
              <a:t>、主</a:t>
            </a:r>
            <a:r>
              <a:rPr lang="zh-CN" altLang="en-US" sz="2000" spc="-50" dirty="0"/>
              <a:t>段</a:t>
            </a:r>
            <a:r>
              <a:rPr lang="zh-CN" altLang="en-US" sz="2000" spc="15" dirty="0"/>
              <a:t>和 </a:t>
            </a:r>
            <a:r>
              <a:rPr lang="zh-CN" altLang="en-US" sz="2000" spc="25" dirty="0"/>
              <a:t>末段三部分。</a:t>
            </a:r>
          </a:p>
          <a:p>
            <a:pPr marL="5147310" marR="243204" indent="-342900">
              <a:lnSpc>
                <a:spcPct val="150200"/>
              </a:lnSpc>
              <a:spcBef>
                <a:spcPts val="5"/>
              </a:spcBef>
              <a:buFont typeface="Wingdings"/>
              <a:buChar char=""/>
              <a:tabLst>
                <a:tab pos="5147310" algn="l"/>
                <a:tab pos="5147945" algn="l"/>
              </a:tabLst>
            </a:pPr>
            <a:r>
              <a:rPr lang="zh-CN" altLang="en-US" sz="2000" spc="25" dirty="0"/>
              <a:t>中段是尾部最粗的部分</a:t>
            </a:r>
            <a:r>
              <a:rPr lang="zh-CN" altLang="en-US" sz="2000" spc="-50" dirty="0"/>
              <a:t>，</a:t>
            </a:r>
            <a:r>
              <a:rPr lang="zh-CN" altLang="en-US" sz="2000" spc="25" dirty="0"/>
              <a:t>含有</a:t>
            </a:r>
            <a:r>
              <a:rPr lang="zh-CN" altLang="en-US" sz="2000" spc="-50" dirty="0"/>
              <a:t>丰</a:t>
            </a:r>
            <a:r>
              <a:rPr lang="zh-CN" altLang="en-US" sz="2000" spc="25" dirty="0"/>
              <a:t>富的</a:t>
            </a:r>
            <a:r>
              <a:rPr lang="zh-CN" altLang="en-US" sz="2000" spc="-50" dirty="0"/>
              <a:t>线</a:t>
            </a:r>
            <a:r>
              <a:rPr lang="zh-CN" altLang="en-US" sz="2000" spc="25" dirty="0"/>
              <a:t>粒体</a:t>
            </a:r>
            <a:r>
              <a:rPr lang="zh-CN" altLang="en-US" sz="2000" spc="-50" dirty="0"/>
              <a:t>，</a:t>
            </a:r>
            <a:r>
              <a:rPr lang="zh-CN" altLang="en-US" sz="2000" spc="15" dirty="0"/>
              <a:t>是 </a:t>
            </a:r>
            <a:r>
              <a:rPr lang="zh-CN" altLang="en-US" sz="2000" spc="25" dirty="0"/>
              <a:t>精子分解营养物质，产</a:t>
            </a:r>
            <a:r>
              <a:rPr lang="zh-CN" altLang="en-US" sz="2000" spc="-50" dirty="0"/>
              <a:t>生</a:t>
            </a:r>
            <a:r>
              <a:rPr lang="zh-CN" altLang="en-US" sz="2000" spc="25" dirty="0"/>
              <a:t>能量</a:t>
            </a:r>
            <a:r>
              <a:rPr lang="zh-CN" altLang="en-US" sz="2000" spc="-50" dirty="0"/>
              <a:t>的</a:t>
            </a:r>
            <a:r>
              <a:rPr lang="zh-CN" altLang="en-US" sz="2000" spc="25" dirty="0"/>
              <a:t>主要</a:t>
            </a:r>
            <a:r>
              <a:rPr lang="zh-CN" altLang="en-US" sz="2000" spc="-50" dirty="0"/>
              <a:t>部</a:t>
            </a:r>
            <a:r>
              <a:rPr lang="zh-CN" altLang="en-US" sz="2000" spc="25" dirty="0"/>
              <a:t>分。</a:t>
            </a:r>
          </a:p>
          <a:p>
            <a:pPr marL="5147310" indent="-342900">
              <a:lnSpc>
                <a:spcPct val="100000"/>
              </a:lnSpc>
              <a:spcBef>
                <a:spcPts val="1200"/>
              </a:spcBef>
              <a:buFont typeface="Wingdings"/>
              <a:buChar char=""/>
              <a:tabLst>
                <a:tab pos="5147310" algn="l"/>
                <a:tab pos="5147945" algn="l"/>
              </a:tabLst>
            </a:pPr>
            <a:r>
              <a:rPr lang="zh-CN" altLang="en-US" sz="2000" spc="25" dirty="0"/>
              <a:t>对尾部</a:t>
            </a:r>
            <a:r>
              <a:rPr lang="zh-CN" altLang="en-US" sz="2000" spc="-50" dirty="0"/>
              <a:t>而</a:t>
            </a:r>
            <a:r>
              <a:rPr lang="zh-CN" altLang="en-US" sz="2000" spc="25" dirty="0"/>
              <a:t>言，</a:t>
            </a:r>
            <a:r>
              <a:rPr lang="zh-CN" altLang="en-US" sz="2000" spc="-50" dirty="0"/>
              <a:t>精</a:t>
            </a:r>
            <a:r>
              <a:rPr lang="zh-CN" altLang="en-US" sz="2000" spc="25" dirty="0"/>
              <a:t>子既</a:t>
            </a:r>
            <a:r>
              <a:rPr lang="zh-CN" altLang="en-US" sz="2000" spc="-50" dirty="0"/>
              <a:t>是</a:t>
            </a:r>
            <a:r>
              <a:rPr lang="zh-CN" altLang="en-US" sz="2000" spc="25" dirty="0"/>
              <a:t>代谢</a:t>
            </a:r>
            <a:r>
              <a:rPr lang="zh-CN" altLang="en-US" sz="2000" spc="-50" dirty="0"/>
              <a:t>器</a:t>
            </a:r>
            <a:r>
              <a:rPr lang="zh-CN" altLang="en-US" sz="2000" spc="25" dirty="0"/>
              <a:t>官，</a:t>
            </a:r>
            <a:r>
              <a:rPr lang="zh-CN" altLang="en-US" sz="2000" spc="-50" dirty="0"/>
              <a:t>也</a:t>
            </a:r>
            <a:r>
              <a:rPr lang="zh-CN" altLang="en-US" sz="2000" spc="25" dirty="0"/>
              <a:t>是运</a:t>
            </a:r>
            <a:r>
              <a:rPr lang="zh-CN" altLang="en-US" sz="2000" spc="-50" dirty="0"/>
              <a:t>动</a:t>
            </a:r>
            <a:r>
              <a:rPr lang="zh-CN" altLang="en-US" sz="2000" spc="25" dirty="0"/>
              <a:t>器官。</a:t>
            </a:r>
          </a:p>
        </p:txBody>
      </p:sp>
    </p:spTree>
    <p:extLst>
      <p:ext uri="{BB962C8B-B14F-4D97-AF65-F5344CB8AC3E}">
        <p14:creationId xmlns:p14="http://schemas.microsoft.com/office/powerpoint/2010/main" val="1205721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>
            <a:extLst>
              <a:ext uri="{FF2B5EF4-FFF2-40B4-BE49-F238E27FC236}">
                <a16:creationId xmlns:a16="http://schemas.microsoft.com/office/drawing/2014/main" id="{1D6036BB-BC03-4B5A-B37F-BEE3F4471F40}"/>
              </a:ext>
            </a:extLst>
          </p:cNvPr>
          <p:cNvSpPr txBox="1">
            <a:spLocks noChangeArrowheads="1"/>
          </p:cNvSpPr>
          <p:nvPr/>
        </p:nvSpPr>
        <p:spPr>
          <a:xfrm>
            <a:off x="580229" y="1343818"/>
            <a:ext cx="9715500" cy="565753"/>
          </a:xfrm>
          <a:prstGeom prst="rect">
            <a:avLst/>
          </a:prstGeom>
        </p:spPr>
        <p:txBody>
          <a:bodyPr/>
          <a:lstStyle>
            <a:lvl1pPr marL="347345" indent="-347345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1pPr>
            <a:lvl2pPr marL="740410" indent="-28321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95"/>
              </a:spcBef>
              <a:buNone/>
            </a:pPr>
            <a:r>
              <a:rPr lang="zh-CN" altLang="en-US" spc="-10" dirty="0">
                <a:solidFill>
                  <a:srgbClr val="40404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  （一）精液</a:t>
            </a:r>
            <a:endParaRPr lang="en-US" altLang="zh-CN" spc="-10" dirty="0">
              <a:solidFill>
                <a:srgbClr val="404040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0" indent="0">
              <a:spcBef>
                <a:spcPts val="95"/>
              </a:spcBef>
              <a:buNone/>
            </a:pPr>
            <a:r>
              <a:rPr lang="en-US" altLang="zh-CN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    3.</a:t>
            </a:r>
            <a:r>
              <a:rPr lang="zh-CN" altLang="en-US" b="1" spc="-10" dirty="0">
                <a:solidFill>
                  <a:srgbClr val="404040"/>
                </a:solidFill>
                <a:latin typeface="宋体" panose="02010600030101010101" pitchFamily="2" charset="-122"/>
                <a:ea typeface="+mn-ea"/>
              </a:rPr>
              <a:t>精子的生理特性</a:t>
            </a:r>
            <a:endParaRPr lang="zh-CN" altLang="en-US" b="1" dirty="0">
              <a:latin typeface="+mn-ea"/>
              <a:ea typeface="+mn-ea"/>
            </a:endParaRP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2221B9DA-078D-4395-8F08-4BA137F79C65}"/>
              </a:ext>
            </a:extLst>
          </p:cNvPr>
          <p:cNvCxnSpPr/>
          <p:nvPr/>
        </p:nvCxnSpPr>
        <p:spPr>
          <a:xfrm flipV="1">
            <a:off x="695960" y="1099002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标题 1">
            <a:extLst>
              <a:ext uri="{FF2B5EF4-FFF2-40B4-BE49-F238E27FC236}">
                <a16:creationId xmlns:a16="http://schemas.microsoft.com/office/drawing/2014/main" id="{EB0309DB-211E-4D2A-B6D5-7CA4664EEF3F}"/>
              </a:ext>
            </a:extLst>
          </p:cNvPr>
          <p:cNvSpPr txBox="1"/>
          <p:nvPr/>
        </p:nvSpPr>
        <p:spPr>
          <a:xfrm>
            <a:off x="838200" y="981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 精液及其品质检查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1B8D7A8-C3E3-4EAF-B199-31F619E0ACAD}"/>
              </a:ext>
            </a:extLst>
          </p:cNvPr>
          <p:cNvSpPr txBox="1"/>
          <p:nvPr/>
        </p:nvSpPr>
        <p:spPr>
          <a:xfrm>
            <a:off x="1163159" y="2214552"/>
            <a:ext cx="3070225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altLang="en-US" sz="2000" spc="15" dirty="0">
                <a:solidFill>
                  <a:srgbClr val="404040"/>
                </a:solidFill>
                <a:latin typeface="Arial"/>
                <a:cs typeface="Arial"/>
              </a:rPr>
              <a:t>（</a:t>
            </a:r>
            <a:r>
              <a:rPr lang="en-US" altLang="zh-CN" sz="2000" spc="15" dirty="0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lang="zh-CN" altLang="en-US" sz="2000" spc="15" dirty="0">
                <a:solidFill>
                  <a:srgbClr val="404040"/>
                </a:solidFill>
                <a:latin typeface="Arial"/>
                <a:cs typeface="Arial"/>
              </a:rPr>
              <a:t>）</a:t>
            </a:r>
            <a:r>
              <a:rPr sz="2000" dirty="0" err="1">
                <a:solidFill>
                  <a:srgbClr val="404040"/>
                </a:solidFill>
                <a:latin typeface="微软雅黑"/>
                <a:cs typeface="微软雅黑"/>
              </a:rPr>
              <a:t>精子的代谢</a:t>
            </a:r>
            <a:endParaRPr sz="2000" dirty="0">
              <a:latin typeface="微软雅黑"/>
              <a:cs typeface="微软雅黑"/>
            </a:endParaRP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96C7E339-C41F-4823-9692-F4F9CA68AA2B}"/>
              </a:ext>
            </a:extLst>
          </p:cNvPr>
          <p:cNvSpPr txBox="1"/>
          <p:nvPr/>
        </p:nvSpPr>
        <p:spPr>
          <a:xfrm>
            <a:off x="1918809" y="4473123"/>
            <a:ext cx="11703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微软雅黑"/>
                <a:cs typeface="微软雅黑"/>
              </a:rPr>
              <a:t>精子的代谢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DD3DDBC5-6585-4934-85F5-CE8380E2A1A0}"/>
              </a:ext>
            </a:extLst>
          </p:cNvPr>
          <p:cNvSpPr txBox="1"/>
          <p:nvPr/>
        </p:nvSpPr>
        <p:spPr>
          <a:xfrm>
            <a:off x="3763484" y="5193340"/>
            <a:ext cx="939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呼吸作用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5DB68987-B476-4F86-99E0-F5C79BE26652}"/>
              </a:ext>
            </a:extLst>
          </p:cNvPr>
          <p:cNvSpPr txBox="1"/>
          <p:nvPr/>
        </p:nvSpPr>
        <p:spPr>
          <a:xfrm>
            <a:off x="3782534" y="3568629"/>
            <a:ext cx="7112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微软雅黑"/>
                <a:cs typeface="微软雅黑"/>
              </a:rPr>
              <a:t>糖酵解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C2DFA0E0-4C72-4105-AE62-53059405C4A1}"/>
              </a:ext>
            </a:extLst>
          </p:cNvPr>
          <p:cNvSpPr/>
          <p:nvPr/>
        </p:nvSpPr>
        <p:spPr>
          <a:xfrm>
            <a:off x="3358608" y="3907402"/>
            <a:ext cx="314325" cy="1438275"/>
          </a:xfrm>
          <a:custGeom>
            <a:avLst/>
            <a:gdLst/>
            <a:ahLst/>
            <a:cxnLst/>
            <a:rect l="l" t="t" r="r" b="b"/>
            <a:pathLst>
              <a:path w="314325" h="1438275">
                <a:moveTo>
                  <a:pt x="314325" y="1438275"/>
                </a:moveTo>
                <a:lnTo>
                  <a:pt x="253164" y="1436223"/>
                </a:lnTo>
                <a:lnTo>
                  <a:pt x="203184" y="1430623"/>
                </a:lnTo>
                <a:lnTo>
                  <a:pt x="169467" y="1422308"/>
                </a:lnTo>
                <a:lnTo>
                  <a:pt x="157099" y="1412113"/>
                </a:lnTo>
                <a:lnTo>
                  <a:pt x="157225" y="745363"/>
                </a:lnTo>
                <a:lnTo>
                  <a:pt x="144857" y="735147"/>
                </a:lnTo>
                <a:lnTo>
                  <a:pt x="111140" y="726789"/>
                </a:lnTo>
                <a:lnTo>
                  <a:pt x="61160" y="721145"/>
                </a:lnTo>
                <a:lnTo>
                  <a:pt x="0" y="719074"/>
                </a:lnTo>
                <a:lnTo>
                  <a:pt x="61160" y="717022"/>
                </a:lnTo>
                <a:lnTo>
                  <a:pt x="111140" y="711422"/>
                </a:lnTo>
                <a:lnTo>
                  <a:pt x="144857" y="703107"/>
                </a:lnTo>
                <a:lnTo>
                  <a:pt x="157225" y="692912"/>
                </a:lnTo>
                <a:lnTo>
                  <a:pt x="157225" y="26162"/>
                </a:lnTo>
                <a:lnTo>
                  <a:pt x="169574" y="15966"/>
                </a:lnTo>
                <a:lnTo>
                  <a:pt x="203247" y="7651"/>
                </a:lnTo>
                <a:lnTo>
                  <a:pt x="253184" y="2051"/>
                </a:lnTo>
                <a:lnTo>
                  <a:pt x="314325" y="0"/>
                </a:lnTo>
              </a:path>
            </a:pathLst>
          </a:custGeom>
          <a:ln w="38100">
            <a:solidFill>
              <a:srgbClr val="6FAC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6555B87B-3A57-49A8-ADEC-E3C9FF1B3AC9}"/>
              </a:ext>
            </a:extLst>
          </p:cNvPr>
          <p:cNvSpPr txBox="1"/>
          <p:nvPr/>
        </p:nvSpPr>
        <p:spPr>
          <a:xfrm>
            <a:off x="4877909" y="3502653"/>
            <a:ext cx="3228975" cy="371475"/>
          </a:xfrm>
          <a:prstGeom prst="rect">
            <a:avLst/>
          </a:prstGeom>
          <a:ln w="9534">
            <a:solidFill>
              <a:srgbClr val="6FAC46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488315">
              <a:lnSpc>
                <a:spcPct val="100000"/>
              </a:lnSpc>
              <a:spcBef>
                <a:spcPts val="295"/>
              </a:spcBef>
              <a:tabLst>
                <a:tab pos="1136015" algn="l"/>
              </a:tabLst>
            </a:pPr>
            <a:r>
              <a:rPr sz="1800" spc="-5" dirty="0">
                <a:latin typeface="微软雅黑"/>
                <a:cs typeface="微软雅黑"/>
              </a:rPr>
              <a:t>果</a:t>
            </a:r>
            <a:r>
              <a:rPr sz="1800" dirty="0">
                <a:latin typeface="微软雅黑"/>
                <a:cs typeface="微软雅黑"/>
              </a:rPr>
              <a:t>糖	</a:t>
            </a:r>
            <a:r>
              <a:rPr sz="1800" dirty="0">
                <a:latin typeface="Arial"/>
                <a:cs typeface="Arial"/>
              </a:rPr>
              <a:t>→ </a:t>
            </a:r>
            <a:r>
              <a:rPr sz="1800" dirty="0">
                <a:latin typeface="微软雅黑"/>
                <a:cs typeface="微软雅黑"/>
              </a:rPr>
              <a:t>乳 酸 </a:t>
            </a:r>
            <a:r>
              <a:rPr sz="1800" dirty="0">
                <a:latin typeface="Arial"/>
                <a:cs typeface="Arial"/>
              </a:rPr>
              <a:t>+</a:t>
            </a:r>
            <a:r>
              <a:rPr sz="1800" spc="-170" dirty="0">
                <a:latin typeface="Arial"/>
                <a:cs typeface="Arial"/>
              </a:rPr>
              <a:t> </a:t>
            </a:r>
            <a:r>
              <a:rPr sz="1800" dirty="0">
                <a:latin typeface="微软雅黑"/>
                <a:cs typeface="微软雅黑"/>
              </a:rPr>
              <a:t>能 量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D2367281-3590-4EB3-9E7D-E7569B2D9706}"/>
              </a:ext>
            </a:extLst>
          </p:cNvPr>
          <p:cNvSpPr txBox="1"/>
          <p:nvPr/>
        </p:nvSpPr>
        <p:spPr>
          <a:xfrm>
            <a:off x="4779484" y="3951280"/>
            <a:ext cx="5259070" cy="864869"/>
          </a:xfrm>
          <a:prstGeom prst="rect">
            <a:avLst/>
          </a:prstGeom>
        </p:spPr>
        <p:txBody>
          <a:bodyPr vert="horz" wrap="square" lIns="0" tIns="15811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245"/>
              </a:spcBef>
              <a:buFont typeface="Wingdings"/>
              <a:buChar char=""/>
              <a:tabLst>
                <a:tab pos="299085" algn="l"/>
              </a:tabLst>
            </a:pPr>
            <a:r>
              <a:rPr sz="1800" spc="-5" dirty="0">
                <a:latin typeface="微软雅黑"/>
                <a:cs typeface="微软雅黑"/>
              </a:rPr>
              <a:t>果糖酵解指</a:t>
            </a:r>
            <a:r>
              <a:rPr sz="1800" spc="5" dirty="0">
                <a:latin typeface="微软雅黑"/>
                <a:cs typeface="微软雅黑"/>
              </a:rPr>
              <a:t>数</a:t>
            </a:r>
            <a:r>
              <a:rPr sz="1800" spc="-5" dirty="0">
                <a:latin typeface="微软雅黑"/>
                <a:cs typeface="微软雅黑"/>
              </a:rPr>
              <a:t>：在无氧条件下</a:t>
            </a:r>
            <a:r>
              <a:rPr sz="1800" spc="-15" dirty="0">
                <a:latin typeface="微软雅黑"/>
                <a:cs typeface="微软雅黑"/>
              </a:rPr>
              <a:t>，</a:t>
            </a:r>
            <a:r>
              <a:rPr sz="1800" spc="-15" dirty="0">
                <a:latin typeface="Arial"/>
                <a:cs typeface="Arial"/>
              </a:rPr>
              <a:t>1</a:t>
            </a:r>
            <a:r>
              <a:rPr sz="1800" dirty="0">
                <a:latin typeface="微软雅黑"/>
                <a:cs typeface="微软雅黑"/>
              </a:rPr>
              <a:t>亿个精子</a:t>
            </a:r>
            <a:r>
              <a:rPr sz="1800" spc="-10" dirty="0">
                <a:latin typeface="微软雅黑"/>
                <a:cs typeface="微软雅黑"/>
              </a:rPr>
              <a:t>在</a:t>
            </a:r>
            <a:r>
              <a:rPr sz="1800" spc="-20" dirty="0">
                <a:latin typeface="Arial"/>
                <a:cs typeface="Arial"/>
              </a:rPr>
              <a:t>37</a:t>
            </a:r>
            <a:r>
              <a:rPr sz="1800" spc="-20" dirty="0">
                <a:latin typeface="微软雅黑"/>
                <a:cs typeface="微软雅黑"/>
              </a:rPr>
              <a:t>℃</a:t>
            </a:r>
            <a:endParaRPr sz="1800">
              <a:latin typeface="微软雅黑"/>
              <a:cs typeface="微软雅黑"/>
            </a:endParaRPr>
          </a:p>
          <a:p>
            <a:pPr marL="298450">
              <a:lnSpc>
                <a:spcPct val="100000"/>
              </a:lnSpc>
              <a:spcBef>
                <a:spcPts val="1145"/>
              </a:spcBef>
            </a:pPr>
            <a:r>
              <a:rPr sz="1800" spc="10" dirty="0">
                <a:latin typeface="Arial"/>
                <a:cs typeface="Arial"/>
              </a:rPr>
              <a:t>1h</a:t>
            </a:r>
            <a:r>
              <a:rPr sz="1800" spc="-5" dirty="0">
                <a:latin typeface="微软雅黑"/>
                <a:cs typeface="微软雅黑"/>
              </a:rPr>
              <a:t>内分解果糖毫克</a:t>
            </a:r>
            <a:r>
              <a:rPr sz="1800" spc="5" dirty="0">
                <a:latin typeface="微软雅黑"/>
                <a:cs typeface="微软雅黑"/>
              </a:rPr>
              <a:t>数</a:t>
            </a:r>
            <a:r>
              <a:rPr sz="1800" dirty="0">
                <a:latin typeface="微软雅黑"/>
                <a:cs typeface="微软雅黑"/>
              </a:rPr>
              <a:t>。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202DE6A6-088D-437F-8A86-80CCE3799E39}"/>
              </a:ext>
            </a:extLst>
          </p:cNvPr>
          <p:cNvSpPr txBox="1"/>
          <p:nvPr/>
        </p:nvSpPr>
        <p:spPr>
          <a:xfrm>
            <a:off x="4877909" y="5169528"/>
            <a:ext cx="5048250" cy="371475"/>
          </a:xfrm>
          <a:prstGeom prst="rect">
            <a:avLst/>
          </a:prstGeom>
          <a:ln w="9534">
            <a:solidFill>
              <a:srgbClr val="6FAC46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86995">
              <a:lnSpc>
                <a:spcPct val="100000"/>
              </a:lnSpc>
              <a:spcBef>
                <a:spcPts val="325"/>
              </a:spcBef>
              <a:tabLst>
                <a:tab pos="735330" algn="l"/>
                <a:tab pos="2460625" algn="l"/>
              </a:tabLst>
            </a:pPr>
            <a:r>
              <a:rPr sz="1800" spc="-5" dirty="0">
                <a:latin typeface="微软雅黑"/>
                <a:cs typeface="微软雅黑"/>
              </a:rPr>
              <a:t>果</a:t>
            </a:r>
            <a:r>
              <a:rPr sz="1800" dirty="0">
                <a:latin typeface="微软雅黑"/>
                <a:cs typeface="微软雅黑"/>
              </a:rPr>
              <a:t>糖	</a:t>
            </a:r>
            <a:r>
              <a:rPr sz="1800" dirty="0">
                <a:latin typeface="Arial"/>
                <a:cs typeface="Arial"/>
              </a:rPr>
              <a:t>→  </a:t>
            </a:r>
            <a:r>
              <a:rPr sz="1800" dirty="0">
                <a:latin typeface="微软雅黑"/>
                <a:cs typeface="微软雅黑"/>
              </a:rPr>
              <a:t>乳 酸 </a:t>
            </a:r>
            <a:r>
              <a:rPr sz="1800" dirty="0">
                <a:latin typeface="Arial"/>
                <a:cs typeface="Arial"/>
              </a:rPr>
              <a:t>+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dirty="0">
                <a:latin typeface="微软雅黑"/>
                <a:cs typeface="微软雅黑"/>
              </a:rPr>
              <a:t>能量	</a:t>
            </a:r>
            <a:r>
              <a:rPr sz="1800" dirty="0">
                <a:latin typeface="Arial"/>
                <a:cs typeface="Arial"/>
              </a:rPr>
              <a:t>→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CO</a:t>
            </a:r>
            <a:r>
              <a:rPr sz="1800" baseline="-18518" dirty="0">
                <a:latin typeface="Arial"/>
                <a:cs typeface="Arial"/>
              </a:rPr>
              <a:t>2</a:t>
            </a:r>
            <a:r>
              <a:rPr sz="1800" spc="277" baseline="-18518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+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spc="-15" baseline="-18518" dirty="0">
                <a:latin typeface="Arial"/>
                <a:cs typeface="Arial"/>
              </a:rPr>
              <a:t>2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+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spc="-5" dirty="0">
                <a:latin typeface="微软雅黑"/>
                <a:cs typeface="微软雅黑"/>
              </a:rPr>
              <a:t>能量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032FFB0C-0C0A-4053-8F5B-E02CD6791FE2}"/>
              </a:ext>
            </a:extLst>
          </p:cNvPr>
          <p:cNvSpPr txBox="1"/>
          <p:nvPr/>
        </p:nvSpPr>
        <p:spPr>
          <a:xfrm>
            <a:off x="4779484" y="5758998"/>
            <a:ext cx="551624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0"/>
              </a:spcBef>
              <a:buFont typeface="Wingdings"/>
              <a:buChar char=""/>
              <a:tabLst>
                <a:tab pos="299085" algn="l"/>
              </a:tabLst>
            </a:pPr>
            <a:r>
              <a:rPr sz="1800" spc="-5" dirty="0">
                <a:latin typeface="微软雅黑"/>
                <a:cs typeface="微软雅黑"/>
              </a:rPr>
              <a:t>耗氧率</a:t>
            </a:r>
            <a:r>
              <a:rPr sz="1800" dirty="0">
                <a:latin typeface="微软雅黑"/>
                <a:cs typeface="微软雅黑"/>
              </a:rPr>
              <a:t>：用</a:t>
            </a:r>
            <a:r>
              <a:rPr sz="1800" spc="-30" dirty="0">
                <a:latin typeface="Arial"/>
                <a:cs typeface="Arial"/>
              </a:rPr>
              <a:t>1</a:t>
            </a:r>
            <a:r>
              <a:rPr sz="1800" dirty="0">
                <a:latin typeface="微软雅黑"/>
                <a:cs typeface="微软雅黑"/>
              </a:rPr>
              <a:t>亿个精子</a:t>
            </a:r>
            <a:r>
              <a:rPr sz="1800" spc="-5" dirty="0">
                <a:latin typeface="微软雅黑"/>
                <a:cs typeface="微软雅黑"/>
              </a:rPr>
              <a:t>在</a:t>
            </a:r>
            <a:r>
              <a:rPr sz="1800" spc="-25" dirty="0">
                <a:latin typeface="Arial"/>
                <a:cs typeface="Arial"/>
              </a:rPr>
              <a:t>37</a:t>
            </a:r>
            <a:r>
              <a:rPr sz="1800" spc="-25" dirty="0">
                <a:latin typeface="微软雅黑"/>
                <a:cs typeface="微软雅黑"/>
              </a:rPr>
              <a:t>℃</a:t>
            </a:r>
            <a:r>
              <a:rPr sz="1800" dirty="0">
                <a:latin typeface="微软雅黑"/>
                <a:cs typeface="微软雅黑"/>
              </a:rPr>
              <a:t>下</a:t>
            </a:r>
            <a:r>
              <a:rPr sz="1800" spc="5" dirty="0">
                <a:latin typeface="Arial"/>
                <a:cs typeface="Arial"/>
              </a:rPr>
              <a:t>1h</a:t>
            </a:r>
            <a:r>
              <a:rPr sz="1800" dirty="0">
                <a:latin typeface="微软雅黑"/>
                <a:cs typeface="微软雅黑"/>
              </a:rPr>
              <a:t>的耗氧量来计</a:t>
            </a:r>
            <a:r>
              <a:rPr sz="1800" spc="-10" dirty="0">
                <a:latin typeface="微软雅黑"/>
                <a:cs typeface="微软雅黑"/>
              </a:rPr>
              <a:t>算</a:t>
            </a:r>
            <a:r>
              <a:rPr sz="1800" dirty="0">
                <a:latin typeface="微软雅黑"/>
                <a:cs typeface="微软雅黑"/>
              </a:rPr>
              <a:t>。</a:t>
            </a:r>
            <a:endParaRPr sz="1800">
              <a:latin typeface="微软雅黑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582758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5</TotalTime>
  <Words>599</Words>
  <Application>Microsoft Office PowerPoint</Application>
  <PresentationFormat>宽屏</PresentationFormat>
  <Paragraphs>87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等线</vt:lpstr>
      <vt:lpstr>等线 Light</vt:lpstr>
      <vt:lpstr>宋体</vt:lpstr>
      <vt:lpstr>微软雅黑</vt:lpstr>
      <vt:lpstr>Arial</vt:lpstr>
      <vt:lpstr>Calibri</vt:lpstr>
      <vt:lpstr>Wingdings</vt:lpstr>
      <vt:lpstr>Office 主题​​</vt:lpstr>
      <vt:lpstr>任务二 精液及精液品质检查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108</cp:revision>
  <dcterms:created xsi:type="dcterms:W3CDTF">2019-09-17T02:06:00Z</dcterms:created>
  <dcterms:modified xsi:type="dcterms:W3CDTF">2021-02-01T06:17:34Z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