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9" r:id="rId2"/>
    <p:sldId id="318" r:id="rId3"/>
    <p:sldId id="498" r:id="rId4"/>
    <p:sldId id="334" r:id="rId5"/>
    <p:sldId id="341" r:id="rId6"/>
    <p:sldId id="336" r:id="rId7"/>
    <p:sldId id="277" r:id="rId8"/>
  </p:sldIdLst>
  <p:sldSz cx="12192000" cy="6858000"/>
  <p:notesSz cx="6858000" cy="9144000"/>
  <p:custDataLst>
    <p:tags r:id="rId10"/>
  </p:custDataLst>
  <p:defaultTextStyle>
    <a:defPPr>
      <a:defRPr lang="zh-CN"/>
    </a:defPPr>
    <a:lvl1pPr algn="l" defTabSz="121793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1pPr>
    <a:lvl2pPr marL="608330" indent="-151130" algn="l" defTabSz="121793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2pPr>
    <a:lvl3pPr marL="1217930" indent="-303530" algn="l" defTabSz="121793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3pPr>
    <a:lvl4pPr marL="1827530" indent="-455930" algn="l" defTabSz="121793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4pPr>
    <a:lvl5pPr marL="2437130" indent="-608330" algn="l" defTabSz="121793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38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99"/>
    <a:srgbClr val="CCFFFF"/>
    <a:srgbClr val="F6F8F3"/>
    <a:srgbClr val="E2DEDF"/>
    <a:srgbClr val="FEFFFF"/>
    <a:srgbClr val="E676A9"/>
    <a:srgbClr val="8A8A8A"/>
    <a:srgbClr val="3DB7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615" autoAdjust="0"/>
  </p:normalViewPr>
  <p:slideViewPr>
    <p:cSldViewPr snapToGrid="0">
      <p:cViewPr varScale="1">
        <p:scale>
          <a:sx n="92" d="100"/>
          <a:sy n="92" d="100"/>
        </p:scale>
        <p:origin x="92" y="296"/>
      </p:cViewPr>
      <p:guideLst>
        <p:guide orient="horz" pos="2205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1736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1A1DC-BD10-4DCA-8290-E647DCE6E72B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E1E47-812A-406D-8B81-E3C0B12E74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1688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8848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512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A1EC7-69F3-4752-BC1B-FA5AEE4D79E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218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3293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4949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7268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访问当图网  </a:t>
            </a:r>
            <a:r>
              <a:rPr lang="en-US" altLang="zh-CN" dirty="0" smtClean="0"/>
              <a:t>www.99ppt.com </a:t>
            </a:r>
            <a:r>
              <a:rPr lang="zh-CN" altLang="en-US" dirty="0" smtClean="0"/>
              <a:t>专业的模板网站 为您提供更多优质模板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8338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矩形 6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algn="ctr" defTabSz="914400" eaLnBrk="1" latinLnBrk="0" hangingPunct="1"/>
            <a:endParaRPr lang="zh-CN" alt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41165" y="4431746"/>
            <a:ext cx="4983672" cy="643396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1310" y="1174887"/>
            <a:ext cx="6241475" cy="2759804"/>
          </a:xfrm>
        </p:spPr>
        <p:txBody>
          <a:bodyPr anchor="ctr">
            <a:normAutofit/>
          </a:bodyPr>
          <a:lstStyle>
            <a:lvl1pPr algn="ctr">
              <a:lnSpc>
                <a:spcPct val="150000"/>
              </a:lnSpc>
              <a:defRPr sz="4400" b="1" i="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DE64-B7A0-4DA6-A0DE-A26D6DC60E89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127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06202" y="311154"/>
            <a:ext cx="342900" cy="365125"/>
          </a:xfrm>
          <a:solidFill>
            <a:schemeClr val="accent1"/>
          </a:solidFill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16F919D3-A0D6-4586-82A8-25A537D2BD8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141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algn="ctr" defTabSz="914400" eaLnBrk="1" latinLnBrk="0" hangingPunct="1"/>
            <a:endParaRPr lang="zh-CN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578" y="941179"/>
            <a:ext cx="6165275" cy="2259218"/>
          </a:xfrm>
        </p:spPr>
        <p:txBody>
          <a:bodyPr anchor="ctr"/>
          <a:lstStyle>
            <a:lvl1pPr algn="ctr">
              <a:lnSpc>
                <a:spcPct val="150000"/>
              </a:lnSpc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11336" y="3349470"/>
            <a:ext cx="6013320" cy="660329"/>
          </a:xfr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DE64-B7A0-4DA6-A0DE-A26D6DC60E89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239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DE64-B7A0-4DA6-A0DE-A26D6DC60E89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986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54063" y="1338263"/>
            <a:ext cx="10680700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219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fld id="{F6E5DE64-B7A0-4DA6-A0DE-A26D6DC60E89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219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219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1440873" y="368300"/>
            <a:ext cx="9912927" cy="848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2" r:id="rId8"/>
    <p:sldLayoutId id="2147483655" r:id="rId9"/>
    <p:sldLayoutId id="2147483663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4" r:id="rId16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9pPr>
    </p:titleStyle>
    <p:bodyStyle>
      <a:lvl1pPr marL="357505" indent="-357505" algn="l" rtl="0" eaLnBrk="1" fontAlgn="base" hangingPunct="1">
        <a:lnSpc>
          <a:spcPct val="90000"/>
        </a:lnSpc>
        <a:spcBef>
          <a:spcPts val="18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505" indent="-357505"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ê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 bwMode="auto">
          <a:xfrm>
            <a:off x="1585340" y="1212113"/>
            <a:ext cx="9144000" cy="939945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normAutofit fontScale="77500" lnSpcReduction="20000"/>
          </a:bodyPr>
          <a:lstStyle>
            <a:lvl1pPr algn="ctr" rtl="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4400" b="1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defTabSz="914400"/>
            <a:r>
              <a:rPr lang="zh-CN" altLang="en-US" sz="5400" dirty="0" smtClean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en-US" sz="5400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5400" dirty="0" smtClean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猪的生物学特性与品种</a:t>
            </a:r>
            <a:endParaRPr lang="zh-CN" altLang="en-US" sz="5400" dirty="0">
              <a:solidFill>
                <a:schemeClr val="tx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副标题 2"/>
          <p:cNvSpPr txBox="1">
            <a:spLocks/>
          </p:cNvSpPr>
          <p:nvPr/>
        </p:nvSpPr>
        <p:spPr bwMode="auto">
          <a:xfrm>
            <a:off x="2310063" y="3725208"/>
            <a:ext cx="7926089" cy="782926"/>
          </a:xfrm>
          <a:prstGeom prst="rect">
            <a:avLst/>
          </a:prstGeom>
          <a:ln w="38100" cap="flat" cmpd="sng" algn="ctr">
            <a:solidFill>
              <a:srgbClr val="00B050"/>
            </a:solidFill>
            <a:prstDash val="solid"/>
            <a:miter lim="800000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noAutofit/>
          </a:bodyPr>
          <a:lstStyle>
            <a:lvl1pPr marL="0" indent="0" algn="ctr" rtl="0" eaLnBrk="1" fontAlgn="base" hangingPunct="1">
              <a:lnSpc>
                <a:spcPct val="150000"/>
              </a:lnSpc>
              <a:spcBef>
                <a:spcPts val="18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00000"/>
              </a:lnSpc>
            </a:pPr>
            <a:r>
              <a:rPr lang="zh-CN" altLang="en-US" sz="4400" b="1" dirty="0" smtClean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任务</a:t>
            </a:r>
            <a:r>
              <a:rPr lang="en-US" altLang="zh-CN" sz="4400" b="1" dirty="0" smtClean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  </a:t>
            </a:r>
            <a:r>
              <a:rPr lang="zh-CN" altLang="en-US" sz="4400" b="1" dirty="0" smtClean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猪的品种识别</a:t>
            </a:r>
            <a:endParaRPr lang="en-US" altLang="zh-CN" sz="4400" b="1" dirty="0" smtClean="0">
              <a:solidFill>
                <a:schemeClr val="tx1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3"/>
          <p:cNvSpPr>
            <a:spLocks noGrp="1"/>
          </p:cNvSpPr>
          <p:nvPr>
            <p:ph type="title" idx="4294967295"/>
          </p:nvPr>
        </p:nvSpPr>
        <p:spPr>
          <a:xfrm>
            <a:off x="4567614" y="727403"/>
            <a:ext cx="2765366" cy="84845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zh-CN" altLang="en-US" sz="3200" b="1" dirty="0">
                <a:solidFill>
                  <a:srgbClr val="0000FF"/>
                </a:solidFill>
                <a:latin typeface="+mj-ea"/>
              </a:rPr>
              <a:t>目的要求</a:t>
            </a:r>
            <a:r>
              <a:rPr lang="en-US" altLang="zh-CN" sz="3200" b="1" dirty="0">
                <a:solidFill>
                  <a:srgbClr val="0000FF"/>
                </a:solidFill>
                <a:latin typeface="+mj-ea"/>
              </a:rPr>
              <a:t>:</a:t>
            </a:r>
            <a:endParaRPr lang="zh-CN" altLang="en-US" sz="3200" b="1" dirty="0">
              <a:solidFill>
                <a:srgbClr val="0000FF"/>
              </a:solidFill>
              <a:latin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11852" y="1683520"/>
            <a:ext cx="10917964" cy="28866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457200" eaLnBrk="1" hangingPunct="1">
              <a:lnSpc>
                <a:spcPct val="150000"/>
              </a:lnSpc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zh-CN" altLang="en-US" sz="2800" b="1" dirty="0">
                <a:solidFill>
                  <a:srgbClr val="FF0000"/>
                </a:solidFill>
              </a:rPr>
              <a:t>知识目标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：</a:t>
            </a: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了解猪的品种及其生产性能。</a:t>
            </a:r>
          </a:p>
          <a:p>
            <a:pPr indent="45720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2800" b="1" dirty="0" smtClean="0">
                <a:solidFill>
                  <a:srgbClr val="FF0000"/>
                </a:solidFill>
              </a:rPr>
              <a:t>能力</a:t>
            </a:r>
            <a:r>
              <a:rPr lang="zh-CN" altLang="en-US" sz="2800" b="1" dirty="0">
                <a:solidFill>
                  <a:srgbClr val="FF0000"/>
                </a:solidFill>
              </a:rPr>
              <a:t>目标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：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能根据实体或图片认识猪的品种，简单说出其优缺点。</a:t>
            </a:r>
            <a:endParaRPr lang="en-US" altLang="zh-CN" sz="2800" b="1" dirty="0">
              <a:solidFill>
                <a:schemeClr val="tx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457200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2800" b="1" dirty="0">
                <a:solidFill>
                  <a:srgbClr val="FF0000"/>
                </a:solidFill>
              </a:rPr>
              <a:t>职业素养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：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善于观察和分析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1196436" y="2222959"/>
            <a:ext cx="9797515" cy="2412082"/>
            <a:chOff x="1150473" y="2224398"/>
            <a:chExt cx="9797515" cy="2412082"/>
          </a:xfrm>
        </p:grpSpPr>
        <p:grpSp>
          <p:nvGrpSpPr>
            <p:cNvPr id="7" name="组合 6"/>
            <p:cNvGrpSpPr/>
            <p:nvPr/>
          </p:nvGrpSpPr>
          <p:grpSpPr>
            <a:xfrm>
              <a:off x="1150473" y="2252768"/>
              <a:ext cx="2817399" cy="2320482"/>
              <a:chOff x="1150473" y="2252768"/>
              <a:chExt cx="2817399" cy="2320482"/>
            </a:xfrm>
          </p:grpSpPr>
          <p:sp>
            <p:nvSpPr>
              <p:cNvPr id="23" name="六边形 22"/>
              <p:cNvSpPr/>
              <p:nvPr/>
            </p:nvSpPr>
            <p:spPr>
              <a:xfrm rot="1800000">
                <a:off x="1150473" y="2252768"/>
                <a:ext cx="2804494" cy="2320482"/>
              </a:xfrm>
              <a:prstGeom prst="hexagon">
                <a:avLst>
                  <a:gd name="adj" fmla="val 28912"/>
                  <a:gd name="vf" fmla="val 11547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254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32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" name="文本框 8"/>
              <p:cNvSpPr txBox="1">
                <a:spLocks/>
              </p:cNvSpPr>
              <p:nvPr/>
            </p:nvSpPr>
            <p:spPr bwMode="auto">
              <a:xfrm>
                <a:off x="1222460" y="3183591"/>
                <a:ext cx="2745412" cy="667654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ctr">
                <a:noAutofit/>
                <a:sp3d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4000" b="1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瘦肉型</a:t>
                </a:r>
                <a:endParaRPr lang="zh-CN" altLang="en-US" sz="4000" b="1" dirty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4555877" y="2226451"/>
              <a:ext cx="2884872" cy="2410029"/>
              <a:chOff x="4555876" y="2226451"/>
              <a:chExt cx="2884872" cy="2410029"/>
            </a:xfrm>
          </p:grpSpPr>
          <p:sp>
            <p:nvSpPr>
              <p:cNvPr id="17" name="六边形 16"/>
              <p:cNvSpPr/>
              <p:nvPr/>
            </p:nvSpPr>
            <p:spPr>
              <a:xfrm rot="1800000">
                <a:off x="4555876" y="2226451"/>
                <a:ext cx="2814852" cy="2410029"/>
              </a:xfrm>
              <a:prstGeom prst="hexagon">
                <a:avLst>
                  <a:gd name="adj" fmla="val 28912"/>
                  <a:gd name="vf" fmla="val 115470"/>
                </a:avLst>
              </a:prstGeom>
              <a:solidFill>
                <a:srgbClr val="CCFFFF"/>
              </a:solidFill>
              <a:ln w="254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32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>
                <a:spLocks/>
              </p:cNvSpPr>
              <p:nvPr/>
            </p:nvSpPr>
            <p:spPr bwMode="auto">
              <a:xfrm>
                <a:off x="4695336" y="3374899"/>
                <a:ext cx="2745412" cy="285039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ctr">
                <a:noAutofit/>
                <a:sp3d/>
              </a:bodyPr>
              <a:lstStyle/>
              <a:p>
                <a:pPr algn="ctr">
                  <a:defRPr/>
                </a:pPr>
                <a:r>
                  <a:rPr lang="zh-CN" altLang="en-US" sz="4000" b="1" dirty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脂肪型</a:t>
                </a: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8144261" y="2224398"/>
              <a:ext cx="2803727" cy="2283218"/>
              <a:chOff x="8144261" y="2224398"/>
              <a:chExt cx="2803727" cy="2283218"/>
            </a:xfrm>
          </p:grpSpPr>
          <p:sp>
            <p:nvSpPr>
              <p:cNvPr id="10" name="六边形 9"/>
              <p:cNvSpPr/>
              <p:nvPr/>
            </p:nvSpPr>
            <p:spPr>
              <a:xfrm rot="1800000">
                <a:off x="8144261" y="2224398"/>
                <a:ext cx="2681030" cy="2283218"/>
              </a:xfrm>
              <a:prstGeom prst="hexagon">
                <a:avLst>
                  <a:gd name="adj" fmla="val 28912"/>
                  <a:gd name="vf" fmla="val 115470"/>
                </a:avLst>
              </a:prstGeom>
              <a:solidFill>
                <a:srgbClr val="CCFF99"/>
              </a:solidFill>
              <a:ln w="254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32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" name="文本框 18"/>
              <p:cNvSpPr txBox="1">
                <a:spLocks/>
              </p:cNvSpPr>
              <p:nvPr/>
            </p:nvSpPr>
            <p:spPr bwMode="auto">
              <a:xfrm>
                <a:off x="8202576" y="3130272"/>
                <a:ext cx="2745412" cy="600334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ctr">
                <a:noAutofit/>
                <a:sp3d/>
              </a:bodyPr>
              <a:lstStyle/>
              <a:p>
                <a:pPr algn="ctr">
                  <a:defRPr/>
                </a:pPr>
                <a:r>
                  <a:rPr lang="zh-CN" altLang="en-US" sz="4000" b="1" dirty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兼用型</a:t>
                </a:r>
              </a:p>
            </p:txBody>
          </p:sp>
        </p:grpSp>
      </p:grpSp>
      <p:sp>
        <p:nvSpPr>
          <p:cNvPr id="29" name="矩形 28"/>
          <p:cNvSpPr/>
          <p:nvPr/>
        </p:nvSpPr>
        <p:spPr>
          <a:xfrm>
            <a:off x="60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标题 1"/>
          <p:cNvSpPr txBox="1">
            <a:spLocks/>
          </p:cNvSpPr>
          <p:nvPr/>
        </p:nvSpPr>
        <p:spPr bwMode="auto">
          <a:xfrm>
            <a:off x="2064717" y="393937"/>
            <a:ext cx="3592600" cy="848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defTabSz="914400"/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</a:rPr>
              <a:t>猪的经济类型</a:t>
            </a:r>
            <a:endParaRPr lang="zh-CN" altLang="en-US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94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3"/>
          <p:cNvSpPr>
            <a:spLocks noGrp="1"/>
          </p:cNvSpPr>
          <p:nvPr>
            <p:ph type="title" idx="4294967295"/>
          </p:nvPr>
        </p:nvSpPr>
        <p:spPr>
          <a:xfrm>
            <a:off x="432469" y="273916"/>
            <a:ext cx="4549729" cy="640104"/>
          </a:xfrm>
        </p:spPr>
        <p:txBody>
          <a:bodyPr/>
          <a:lstStyle/>
          <a:p>
            <a:r>
              <a:rPr lang="zh-CN" altLang="en-US" sz="3200" b="1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zh-CN" altLang="en-US" sz="3200" b="1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3200" b="1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猪</a:t>
            </a:r>
            <a:r>
              <a:rPr lang="zh-CN" altLang="en-US" sz="3200" b="1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的经济</a:t>
            </a:r>
            <a:r>
              <a:rPr lang="zh-CN" altLang="en-US" sz="3200" b="1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类型</a:t>
            </a:r>
            <a:endParaRPr lang="zh-CN" altLang="en-US" sz="3200" b="1" dirty="0">
              <a:solidFill>
                <a:schemeClr val="tx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83744" y="1574161"/>
            <a:ext cx="6985280" cy="4519278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胴体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瘦肉</a:t>
            </a:r>
            <a:r>
              <a:rPr lang="zh-CN" altLang="en-US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多，胴体瘦肉率在</a:t>
            </a:r>
            <a:r>
              <a:rPr lang="en-US" altLang="zh-CN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55%-60%</a:t>
            </a:r>
            <a:r>
              <a:rPr lang="zh-CN" altLang="en-US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，背膘厚在</a:t>
            </a:r>
            <a:r>
              <a:rPr lang="en-US" altLang="zh-CN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3cm</a:t>
            </a:r>
            <a:r>
              <a:rPr lang="zh-CN" altLang="en-US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以下</a:t>
            </a:r>
            <a:r>
              <a:rPr lang="zh-CN" altLang="en-US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b="1" dirty="0" smtClean="0">
              <a:solidFill>
                <a:schemeClr val="tx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zh-CN" b="1" kern="100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背</a:t>
            </a:r>
            <a:r>
              <a:rPr lang="zh-CN" altLang="zh-CN" b="1" kern="100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腰平直或稍微弓</a:t>
            </a:r>
            <a:r>
              <a:rPr lang="zh-CN" altLang="zh-CN" b="1" kern="100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起</a:t>
            </a:r>
            <a:r>
              <a:rPr lang="zh-CN" altLang="en-US" b="1" kern="100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腰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窄而长，体长</a:t>
            </a:r>
            <a:r>
              <a:rPr lang="zh-CN" altLang="en-US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四肢较高，腿臀丰满</a:t>
            </a:r>
            <a:r>
              <a:rPr lang="zh-CN" altLang="en-US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，肌肉发达</a:t>
            </a:r>
            <a:r>
              <a:rPr lang="zh-CN" altLang="en-US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b="1" dirty="0" smtClean="0">
              <a:solidFill>
                <a:schemeClr val="tx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生长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快，饲料报酬高</a:t>
            </a:r>
            <a:r>
              <a:rPr lang="zh-CN" altLang="en-US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。一般6月龄体重可达</a:t>
            </a:r>
            <a:r>
              <a:rPr lang="zh-CN" altLang="en-US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90</a:t>
            </a:r>
            <a:r>
              <a:rPr lang="en-US" altLang="zh-CN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-</a:t>
            </a:r>
            <a:r>
              <a:rPr lang="zh-CN" altLang="en-US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kg，料肉比3.0左右。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b="1" dirty="0">
                <a:solidFill>
                  <a:srgbClr val="0000FF"/>
                </a:solidFill>
                <a:latin typeface="+mj-ea"/>
                <a:ea typeface="+mj-ea"/>
              </a:rPr>
              <a:t>代表品种：</a:t>
            </a:r>
            <a:r>
              <a:rPr lang="zh-CN" altLang="en-US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长白猪、大白猪、杜洛克猪、汉普夏猪、三江白</a:t>
            </a:r>
            <a:r>
              <a:rPr lang="zh-CN" altLang="en-US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猪 </a:t>
            </a:r>
            <a:endParaRPr lang="zh-CN" altLang="en-US" b="1" dirty="0">
              <a:solidFill>
                <a:schemeClr val="tx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3267" y="1050941"/>
            <a:ext cx="27093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（一）瘦肉型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猪</a:t>
            </a:r>
            <a:endParaRPr lang="zh-CN" altLang="en-US" sz="2800" dirty="0">
              <a:solidFill>
                <a:schemeClr val="tx2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9" name="图片 8" descr="https://timgsa.baidu.com/timg?image&amp;quality=80&amp;size=b9999_10000&amp;sec=1605091036967&amp;di=f0fa54e8a985cd3081ecb8f07c0b2ea0&amp;imgtype=0&amp;src=http%3A%2F%2Fynswine.com%2FYNSwines%2Fweb%2FImagesUploaded%2FIMG%2F1004251536418779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903" y="3633475"/>
            <a:ext cx="3298558" cy="2058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903" y="974569"/>
            <a:ext cx="3298558" cy="228593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238184" y="1843573"/>
            <a:ext cx="7427393" cy="3138626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脂肪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含量高（在50％以上），瘦肉率一般在45%</a:t>
            </a:r>
            <a:r>
              <a:rPr lang="zh-CN" altLang="en-US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以下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，背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膘厚在4cm以上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b="1" dirty="0" smtClean="0">
              <a:solidFill>
                <a:schemeClr val="tx1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体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躯深、宽，全身肥胖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，细致疏松，四肢较短，头颈较粗重，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体长与胸围大致相等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b="1" dirty="0">
                <a:solidFill>
                  <a:srgbClr val="0000FF"/>
                </a:solidFill>
                <a:latin typeface="+mj-ea"/>
                <a:ea typeface="+mj-ea"/>
              </a:rPr>
              <a:t>代表品种：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陆川猪、宁乡猪、内江猪、巴克夏猪</a:t>
            </a:r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432469" y="273916"/>
            <a:ext cx="4549729" cy="640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defTabSz="914400"/>
            <a:r>
              <a:rPr lang="zh-CN" altLang="en-US" sz="3200" b="1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一、猪的经济</a:t>
            </a:r>
            <a:r>
              <a:rPr lang="zh-CN" altLang="en-US" sz="3200" b="1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类型</a:t>
            </a:r>
            <a:endParaRPr lang="zh-CN" altLang="en-US" sz="3200" b="1" dirty="0">
              <a:solidFill>
                <a:schemeClr val="tx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93267" y="1050941"/>
            <a:ext cx="27093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（二）脂肪型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猪</a:t>
            </a:r>
            <a:endParaRPr lang="zh-CN" altLang="en-US" sz="2800" dirty="0">
              <a:solidFill>
                <a:schemeClr val="tx2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8" name="图片 7" descr="https://timgsa.baidu.com/timg?image&amp;quality=80&amp;size=b9999_10000&amp;sec=1605091411198&amp;di=90e797d5db8b76a80c167b64ea2adfdd&amp;imgtype=0&amp;src=http%3A%2F%2Fwww.yzydt.com%2Fd%2Ffile%2Fjiaxu%2Fpig%2Fpigtech%2Ffzyz%2F2019%2F161ce4dc86e24b428796342d2195df8a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752" y="3715645"/>
            <a:ext cx="3101708" cy="1984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图片 8" descr="https://timgsa.baidu.com/timg?image&amp;quality=80&amp;size=b9999_10000&amp;sec=1605091150333&amp;di=bea0935627d5bf813ec4c72e5831bdd7&amp;imgtype=0&amp;src=http%3A%2F%2Fimg1.jqw.com%2F2012%2F10%2F15%2F609977%2Fproduct%2Fb201210152040297152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752" y="1050940"/>
            <a:ext cx="3101708" cy="2273374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338465" y="2112546"/>
            <a:ext cx="6865640" cy="310713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体型外貌介于上述两者之间，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瘦肉占胴体重45%-55%，背膘厚在3-5cm </a:t>
            </a:r>
            <a:r>
              <a:rPr lang="zh-CN" altLang="en-US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b="1" dirty="0">
              <a:solidFill>
                <a:schemeClr val="tx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肉和脂肪的生产能力都较强。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0000FF"/>
                </a:solidFill>
                <a:latin typeface="+mj-ea"/>
                <a:ea typeface="+mj-ea"/>
              </a:rPr>
              <a:t> 代表品种：</a:t>
            </a:r>
            <a:r>
              <a:rPr lang="zh-CN" altLang="en-US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我国大多数猪种如上海白猪、荣昌猪、广东大花白猪等</a:t>
            </a:r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432469" y="410652"/>
            <a:ext cx="4549729" cy="640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defTabSz="914400"/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一、猪的经济类型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93267" y="1187677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（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三</a:t>
            </a: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）兼用型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猪</a:t>
            </a:r>
            <a:endParaRPr lang="zh-CN" altLang="en-US" sz="2800" dirty="0">
              <a:solidFill>
                <a:schemeClr val="tx2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4098" name="Picture 2" descr="https://timgsa.baidu.com/timg?image&amp;quality=80&amp;size=b9999_10000&amp;sec=1606987520944&amp;di=13a02334d119e95336af6acf43808f26&amp;imgtype=0&amp;src=http%3A%2F%2Fa3.att.hudong.com%2F28%2F51%2F01300000819962130689519149086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61" b="16863"/>
          <a:stretch/>
        </p:blipFill>
        <p:spPr bwMode="auto">
          <a:xfrm>
            <a:off x="7849503" y="914020"/>
            <a:ext cx="3460383" cy="216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ss3.bdstatic.com/70cFv8Sh_Q1YnxGkpoWK1HF6hhy/it/u=2928407097,1217661648&amp;fm=26&amp;gp=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504" y="3249454"/>
            <a:ext cx="3460383" cy="257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1409700" y="2428875"/>
            <a:ext cx="2000250" cy="2000250"/>
          </a:xfrm>
          <a:prstGeom prst="ellipse">
            <a:avLst/>
          </a:prstGeom>
          <a:solidFill>
            <a:srgbClr val="92D050"/>
          </a:solidFill>
          <a:ln w="57150">
            <a:solidFill>
              <a:srgbClr val="F8F9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dirty="0">
                <a:solidFill>
                  <a:schemeClr val="tx1">
                    <a:lumMod val="50000"/>
                  </a:schemeClr>
                </a:solidFill>
              </a:rPr>
              <a:t>谢</a:t>
            </a:r>
          </a:p>
        </p:txBody>
      </p:sp>
      <p:sp>
        <p:nvSpPr>
          <p:cNvPr id="124" name="椭圆 123"/>
          <p:cNvSpPr/>
          <p:nvPr/>
        </p:nvSpPr>
        <p:spPr>
          <a:xfrm>
            <a:off x="3867150" y="2428875"/>
            <a:ext cx="2000250" cy="2000250"/>
          </a:xfrm>
          <a:prstGeom prst="ellipse">
            <a:avLst/>
          </a:prstGeom>
          <a:solidFill>
            <a:srgbClr val="92D050"/>
          </a:solidFill>
          <a:ln w="57150">
            <a:solidFill>
              <a:srgbClr val="F8F9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dirty="0">
                <a:solidFill>
                  <a:schemeClr val="tx1">
                    <a:lumMod val="50000"/>
                  </a:schemeClr>
                </a:solidFill>
              </a:rPr>
              <a:t>谢</a:t>
            </a:r>
          </a:p>
        </p:txBody>
      </p:sp>
      <p:sp>
        <p:nvSpPr>
          <p:cNvPr id="125" name="椭圆 124"/>
          <p:cNvSpPr/>
          <p:nvPr/>
        </p:nvSpPr>
        <p:spPr>
          <a:xfrm>
            <a:off x="6324600" y="2428875"/>
            <a:ext cx="2000250" cy="2000250"/>
          </a:xfrm>
          <a:prstGeom prst="ellipse">
            <a:avLst/>
          </a:prstGeom>
          <a:solidFill>
            <a:srgbClr val="92D050"/>
          </a:solidFill>
          <a:ln w="57150">
            <a:solidFill>
              <a:srgbClr val="F8F9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dirty="0">
                <a:solidFill>
                  <a:schemeClr val="tx1">
                    <a:lumMod val="50000"/>
                  </a:schemeClr>
                </a:solidFill>
              </a:rPr>
              <a:t>观</a:t>
            </a:r>
          </a:p>
        </p:txBody>
      </p:sp>
      <p:sp>
        <p:nvSpPr>
          <p:cNvPr id="126" name="椭圆 125"/>
          <p:cNvSpPr/>
          <p:nvPr/>
        </p:nvSpPr>
        <p:spPr>
          <a:xfrm>
            <a:off x="8782050" y="2428875"/>
            <a:ext cx="2000250" cy="2000250"/>
          </a:xfrm>
          <a:prstGeom prst="ellipse">
            <a:avLst/>
          </a:prstGeom>
          <a:solidFill>
            <a:srgbClr val="92D050"/>
          </a:solidFill>
          <a:ln w="57150">
            <a:solidFill>
              <a:srgbClr val="F8F9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dirty="0">
                <a:solidFill>
                  <a:schemeClr val="tx1">
                    <a:lumMod val="50000"/>
                  </a:schemeClr>
                </a:solidFill>
              </a:rPr>
              <a:t>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当图网 www.99ppt.co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heme/theme1.xml><?xml version="1.0" encoding="utf-8"?>
<a:theme xmlns:a="http://schemas.openxmlformats.org/drawingml/2006/main" name="当图网 www.99ppt.com ">
  <a:themeElements>
    <a:clrScheme name="自定义 68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4D4D4D"/>
      </a:accent1>
      <a:accent2>
        <a:srgbClr val="4E617A"/>
      </a:accent2>
      <a:accent3>
        <a:srgbClr val="6688BE"/>
      </a:accent3>
      <a:accent4>
        <a:srgbClr val="A55DAB"/>
      </a:accent4>
      <a:accent5>
        <a:srgbClr val="BA466F"/>
      </a:accent5>
      <a:accent6>
        <a:srgbClr val="D42C44"/>
      </a:accent6>
      <a:hlink>
        <a:srgbClr val="002060"/>
      </a:hlink>
      <a:folHlink>
        <a:srgbClr val="7F7F7F"/>
      </a:folHlink>
    </a:clrScheme>
    <a:fontScheme name="自定义 2">
      <a:majorFont>
        <a:latin typeface="等线 Light"/>
        <a:ea typeface="微软雅黑"/>
        <a:cs typeface=""/>
      </a:majorFont>
      <a:minorFont>
        <a:latin typeface="等线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小碎花校园清新毕业答辩模板</Template>
  <TotalTime>2995</TotalTime>
  <Words>353</Words>
  <Application>Microsoft Office PowerPoint</Application>
  <PresentationFormat>宽屏</PresentationFormat>
  <Paragraphs>42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2" baseType="lpstr">
      <vt:lpstr>Monotype Sorts</vt:lpstr>
      <vt:lpstr>等线</vt:lpstr>
      <vt:lpstr>等线 Light</vt:lpstr>
      <vt:lpstr>黑体</vt:lpstr>
      <vt:lpstr>华文楷体</vt:lpstr>
      <vt:lpstr>华文细黑</vt:lpstr>
      <vt:lpstr>微软雅黑</vt:lpstr>
      <vt:lpstr>幼圆</vt:lpstr>
      <vt:lpstr>Arial</vt:lpstr>
      <vt:lpstr>Calibri</vt:lpstr>
      <vt:lpstr>Tempus Sans ITC</vt:lpstr>
      <vt:lpstr>Times New Roman</vt:lpstr>
      <vt:lpstr>Wingdings</vt:lpstr>
      <vt:lpstr>Wingdings 2</vt:lpstr>
      <vt:lpstr>当图网 www.99ppt.com </vt:lpstr>
      <vt:lpstr>PowerPoint 演示文稿</vt:lpstr>
      <vt:lpstr>目的要求:</vt:lpstr>
      <vt:lpstr>PowerPoint 演示文稿</vt:lpstr>
      <vt:lpstr>一、猪的经济类型</vt:lpstr>
      <vt:lpstr>PowerPoint 演示文稿</vt:lpstr>
      <vt:lpstr>PowerPoint 演示文稿</vt:lpstr>
      <vt:lpstr>PowerPoint 演示文稿</vt:lpstr>
    </vt:vector>
  </TitlesOfParts>
  <Manager>当图网 www.99ppt.com</Manager>
  <Company>当图网 www.99ppt.com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当图网 www.99ppt.com</dc:title>
  <dc:creator>当图网 www.99ppt.com</dc:creator>
  <cp:keywords>当图网 www.99ppt.com</cp:keywords>
  <dc:description>当图网 www.99ppt.com</dc:description>
  <cp:lastModifiedBy>FKL</cp:lastModifiedBy>
  <cp:revision>261</cp:revision>
  <dcterms:created xsi:type="dcterms:W3CDTF">2016-05-11T13:49:00Z</dcterms:created>
  <dcterms:modified xsi:type="dcterms:W3CDTF">2020-12-06T04:55:04Z</dcterms:modified>
  <cp:category>当图网 www.99ppt.com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