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257" r:id="rId2"/>
    <p:sldId id="294" r:id="rId3"/>
    <p:sldId id="323" r:id="rId4"/>
    <p:sldId id="295" r:id="rId5"/>
    <p:sldId id="324" r:id="rId6"/>
    <p:sldId id="337" r:id="rId7"/>
    <p:sldId id="327" r:id="rId8"/>
    <p:sldId id="328" r:id="rId9"/>
    <p:sldId id="296" r:id="rId10"/>
    <p:sldId id="304" r:id="rId11"/>
    <p:sldId id="305" r:id="rId12"/>
    <p:sldId id="306" r:id="rId13"/>
    <p:sldId id="336" r:id="rId14"/>
    <p:sldId id="332" r:id="rId15"/>
    <p:sldId id="307" r:id="rId16"/>
    <p:sldId id="308" r:id="rId17"/>
    <p:sldId id="309" r:id="rId18"/>
    <p:sldId id="310" r:id="rId19"/>
    <p:sldId id="335" r:id="rId20"/>
    <p:sldId id="311" r:id="rId21"/>
    <p:sldId id="312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CC00"/>
    <a:srgbClr val="0000FF"/>
    <a:srgbClr val="FF6600"/>
    <a:srgbClr val="FF00FF"/>
    <a:srgbClr val="008000"/>
    <a:srgbClr val="006600"/>
    <a:srgbClr val="993300"/>
    <a:srgbClr val="CC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81" autoAdjust="0"/>
  </p:normalViewPr>
  <p:slideViewPr>
    <p:cSldViewPr>
      <p:cViewPr varScale="1">
        <p:scale>
          <a:sx n="96" d="100"/>
          <a:sy n="96" d="100"/>
        </p:scale>
        <p:origin x="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24"/>
    </p:cViewPr>
  </p:sorter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en-US" altLang="zh-C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en-US" altLang="zh-CN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en-US" altLang="zh-CN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D0E2F6D0-33CE-480B-8DDE-842BAF1247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81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FEB49FAA-5522-4771-957E-6BE23E9FB3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669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19C3D-C9DE-418E-ACD6-7CF4EB865EF9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39854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078BD-E6F0-4449-92E3-C1D1BF072417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73917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534A1-8573-49C7-A20C-E4DDC161238F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1365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8598D-D0CA-4EC9-8DAF-F17877D99B18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40026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7606C-A651-4D3B-98C0-316333E44AC6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7311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5F681-8E08-4D29-AA37-3C3DE156A5DB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02066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5F681-8E08-4D29-AA37-3C3DE156A5DB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69993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0CA14-F3F1-41EE-8742-A4A5C897BAF1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4236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81582-DD9B-4BC2-A05A-FA83A38ED44D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5406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B496B-5E42-420B-B5E5-21945CACD15E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1942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B496B-5E42-420B-B5E5-21945CACD15E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3528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DA44F-E109-4C09-BAA3-CDFFA22B1896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5961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DA44F-E109-4C09-BAA3-CDFFA22B1896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81672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5650E-BE0F-4724-995B-022AF33552CE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0676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AD128-4A02-4214-9F34-DC110605E1D5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3756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816C7-2AA9-4A0E-A1EA-6D3A35ADC111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89351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078BD-E6F0-4449-92E3-C1D1BF072417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3092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65543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5549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65550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1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2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3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4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5559" name="Rectangle 2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556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556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3200"/>
            </a:lvl1pPr>
          </a:lstStyle>
          <a:p>
            <a:fld id="{EA1194C5-2173-453E-9E7F-D49FCB311BF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CCDEE-76FD-4424-8506-121F55236F4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C3DB3-68CE-4680-8AE6-27681E8760C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EBED6-5BEC-4982-B85E-90566F9BABB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5D77B-971F-4EC5-B0D3-0AC0BA6A57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5932-69FB-4CBE-AB2F-A762D34C9A3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86D01-84C3-4F5F-822C-8AF603A979D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9281D-5576-4E93-ACAD-580B831D22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80FB1-D1CD-4A8A-A379-89761028CA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CA83C-C808-4AC9-8EE7-A955E4F8199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E16FC-5D37-4057-A324-9671F69BCD8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第二层</a:t>
            </a:r>
          </a:p>
          <a:p>
            <a:pPr lvl="2"/>
            <a:r>
              <a:rPr lang="zh-CN" altLang="en-US" smtClean="0"/>
              <a:t>第三层</a:t>
            </a:r>
          </a:p>
          <a:p>
            <a:pPr lvl="3"/>
            <a:r>
              <a:rPr lang="zh-CN" altLang="en-US" smtClean="0"/>
              <a:t>第四层</a:t>
            </a:r>
          </a:p>
          <a:p>
            <a:pPr lvl="4"/>
            <a:r>
              <a:rPr lang="zh-CN" altLang="en-US" smtClean="0"/>
              <a:t>第五层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grpSp>
        <p:nvGrpSpPr>
          <p:cNvPr id="64526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64527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8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452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64532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fld id="{18AA8CB0-7B73-425F-A1C9-8368AFFD6CEE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64534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5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6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7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BC%D2%C7%DD&amp;in=2625&amp;cl=2&amp;cm=1&amp;sc=0&amp;lm=-1&amp;pn=15&amp;rn=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image.baidu.com/i?ct=503316480&amp;z=0&amp;tn=baiduimagedetail&amp;word=%BC%D2%C7%DD&amp;in=10632&amp;cl=2&amp;cm=1&amp;sc=0&amp;lm=-1&amp;pn=36&amp;rn=1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u.com.cn/shehui/yi1.a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16832"/>
            <a:ext cx="7920880" cy="1008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3200" b="1" dirty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项目五  产蛋鸡的饲养管理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7" name="Picture 5" descr="u=3533930936,2623542620&amp;gp=1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77072"/>
            <a:ext cx="1179512" cy="1655763"/>
          </a:xfrm>
          <a:prstGeom prst="rect">
            <a:avLst/>
          </a:prstGeom>
          <a:noFill/>
        </p:spPr>
      </p:pic>
      <p:pic>
        <p:nvPicPr>
          <p:cNvPr id="3079" name="Picture 7" descr="u=1439835973,2965827081&amp;gp=3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77072"/>
            <a:ext cx="2304256" cy="1629040"/>
          </a:xfrm>
          <a:prstGeom prst="rect">
            <a:avLst/>
          </a:prstGeom>
          <a:noFill/>
        </p:spPr>
      </p:pic>
      <p:pic>
        <p:nvPicPr>
          <p:cNvPr id="58370" name="Picture 2" descr="http://www.nycyh.com/show/upload/20111123346368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005064"/>
            <a:ext cx="2212086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95536" y="908720"/>
            <a:ext cx="8352927" cy="38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二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更换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饲料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2000" dirty="0">
                <a:solidFill>
                  <a:srgbClr val="000000"/>
                </a:solidFill>
              </a:rPr>
              <a:t>      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由育成期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料过渡为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产蛋前期料。开产前恢复自由采食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保证营养均衡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促进产蛋率上升。</a:t>
            </a:r>
          </a:p>
          <a:p>
            <a:pPr>
              <a:spcBef>
                <a:spcPct val="30000"/>
              </a:spcBef>
            </a:pP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三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增加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光照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2000" dirty="0">
                <a:solidFill>
                  <a:srgbClr val="000000"/>
                </a:solidFill>
              </a:rPr>
              <a:t>      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转群后，逐渐增加光照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直到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16h/d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后保持恒定不变。</a:t>
            </a:r>
            <a:endParaRPr lang="zh-CN" altLang="en-US" sz="24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30000"/>
              </a:spcBef>
            </a:pP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四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减少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应激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2000" dirty="0">
                <a:solidFill>
                  <a:srgbClr val="000000"/>
                </a:solidFill>
              </a:rPr>
              <a:t>     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维持鸡舍环境，尽量减少应激的产生，完成免疫接种和驱虫计划。</a:t>
            </a:r>
          </a:p>
        </p:txBody>
      </p:sp>
      <p:sp>
        <p:nvSpPr>
          <p:cNvPr id="10" name="矩形 9"/>
          <p:cNvSpPr/>
          <p:nvPr/>
        </p:nvSpPr>
        <p:spPr>
          <a:xfrm>
            <a:off x="1403648" y="385500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二、开产前后的饲养管理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Picture 4" descr="http://nc.mofcom.gov.cn/files/reg_pd_list/2013/01/10/1357813501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33677"/>
            <a:ext cx="2664296" cy="184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51520" y="1052736"/>
            <a:ext cx="8497068" cy="49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产蛋鸡的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营养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产蛋鸡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的营养需要</a:t>
            </a:r>
          </a:p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能量需要：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2/3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用于维持需要，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1/3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用于产蛋需要。</a:t>
            </a:r>
          </a:p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）蛋白质需要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1/3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用于维持，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2/3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用于产蛋。</a:t>
            </a:r>
          </a:p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）矿物质：钙对产蛋鸡相当重要，当日粮中长期缺钙时，母鸡会产软壳蛋、甚至瘫痪停产。</a:t>
            </a:r>
          </a:p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产蛋鸡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的营养标准</a:t>
            </a:r>
          </a:p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zh-CN" altLang="en-US" sz="2400" dirty="0">
                <a:solidFill>
                  <a:srgbClr val="000000"/>
                </a:solidFill>
              </a:rPr>
              <a:t>     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我国产蛋鸡的营养标准。按产蛋水平分为三个档次，分别为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产蛋率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≥80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%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</a:rPr>
              <a:t>70~80%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</a:rPr>
              <a:t>和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itchFamily="49" charset="-122"/>
              </a:rPr>
              <a:t>≤70%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，具体见课本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P43</a:t>
            </a:r>
            <a:endParaRPr lang="zh-CN" altLang="en-US" sz="24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</a:t>
            </a:r>
          </a:p>
        </p:txBody>
      </p:sp>
      <p:sp>
        <p:nvSpPr>
          <p:cNvPr id="9" name="矩形 8"/>
          <p:cNvSpPr/>
          <p:nvPr/>
        </p:nvSpPr>
        <p:spPr>
          <a:xfrm>
            <a:off x="1115616" y="385501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三、产蛋鸡的饲养 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251520" y="1340768"/>
            <a:ext cx="8641084" cy="28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二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产蛋鸡的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饲养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ts val="36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产蛋鸡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的阶段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饲养</a:t>
            </a:r>
          </a:p>
          <a:p>
            <a:pPr>
              <a:lnSpc>
                <a:spcPts val="36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）两段法：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20—50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周龄、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51—72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周龄。</a:t>
            </a:r>
          </a:p>
          <a:p>
            <a:pPr>
              <a:lnSpc>
                <a:spcPts val="3600"/>
              </a:lnSpc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）三段法：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20—42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周龄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43—62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周龄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63—72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周龄。</a:t>
            </a:r>
          </a:p>
          <a:p>
            <a:pPr>
              <a:lnSpc>
                <a:spcPts val="3600"/>
              </a:lnSpc>
              <a:spcBef>
                <a:spcPct val="30000"/>
              </a:spcBef>
            </a:pPr>
            <a:r>
              <a:rPr lang="zh-CN" altLang="en-US" sz="2400" dirty="0">
                <a:solidFill>
                  <a:srgbClr val="000000"/>
                </a:solidFill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产蛋高峰出现早，上升快，高峰期持续时间长，产蛋量多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043608" y="385500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三、产蛋鸡的饲养 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908050"/>
            <a:ext cx="8064896" cy="477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二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产蛋鸡的饲养：</a:t>
            </a:r>
          </a:p>
          <a:p>
            <a:pPr>
              <a:lnSpc>
                <a:spcPts val="35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产蛋鸡的调整饲养</a:t>
            </a:r>
          </a:p>
          <a:p>
            <a:pPr>
              <a:lnSpc>
                <a:spcPts val="35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调整饲养就是根据环境条件和鸡群状况的变化，及时调整饲料配方中各种营养物质的含量，以适应鸡的生理和产蛋需要。</a:t>
            </a:r>
            <a:endParaRPr lang="en-US" altLang="zh-CN" sz="24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3500"/>
              </a:lnSpc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）按产蛋曲线调整                 </a:t>
            </a:r>
            <a:endParaRPr lang="en-US" altLang="zh-CN" sz="24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35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）按气温变化调整  </a:t>
            </a:r>
            <a:endParaRPr lang="en-US" altLang="zh-CN" sz="24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35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冬季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降低蛋白水平；夏季提高蛋白水平 </a:t>
            </a:r>
            <a:endParaRPr lang="en-US" altLang="zh-CN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3500"/>
              </a:lnSpc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 按鸡群状况调节</a:t>
            </a:r>
          </a:p>
        </p:txBody>
      </p:sp>
      <p:sp>
        <p:nvSpPr>
          <p:cNvPr id="7" name="矩形 6"/>
          <p:cNvSpPr/>
          <p:nvPr/>
        </p:nvSpPr>
        <p:spPr>
          <a:xfrm>
            <a:off x="971600" y="384830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三、产蛋鸡的饲养 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71093"/>
              </p:ext>
            </p:extLst>
          </p:nvPr>
        </p:nvGraphicFramePr>
        <p:xfrm>
          <a:off x="3996655" y="3284571"/>
          <a:ext cx="417646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5"/>
                <a:gridCol w="864096"/>
                <a:gridCol w="864096"/>
                <a:gridCol w="93610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85%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CP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15.5%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16.5%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Ca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3.2%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3.4%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3.5%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3.6%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3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79512" y="1077636"/>
            <a:ext cx="8641084" cy="206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二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产蛋鸡的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饲养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ts val="35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产蛋鸡的限制饲养</a:t>
            </a:r>
          </a:p>
          <a:p>
            <a:pPr>
              <a:lnSpc>
                <a:spcPts val="3500"/>
              </a:lnSpc>
              <a:spcBef>
                <a:spcPct val="30000"/>
              </a:spcBef>
            </a:pPr>
            <a:r>
              <a:rPr lang="zh-CN" altLang="en-US" sz="2000" dirty="0" smtClean="0">
                <a:solidFill>
                  <a:srgbClr val="000000"/>
                </a:solidFill>
              </a:rPr>
              <a:t>        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对产蛋鸡在产蛋高峰过后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周开始限制饲养，可以降低成本、维持母鸡的适宜体重，避免母鸡过肥而影响产蛋。</a:t>
            </a:r>
            <a:endParaRPr lang="zh-CN" altLang="en-US" sz="24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608" y="392023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三、产蛋鸡的饲养 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122" name="Picture 2" descr="http://dan.danji.com.cn/uploads/allimg/100921/15343V532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3528392" cy="2349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4" name="Picture 4" descr="http://pic28.nipic.com/20130420/4578094_141524438125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01288"/>
            <a:ext cx="3521004" cy="2348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251520" y="1124744"/>
            <a:ext cx="8569076" cy="49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产蛋鸡的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环境管理</a:t>
            </a:r>
            <a:endParaRPr lang="en-US" altLang="zh-CN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温度</a:t>
            </a:r>
            <a:endParaRPr lang="zh-CN" altLang="en-US" sz="24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2000" b="1" dirty="0">
                <a:solidFill>
                  <a:srgbClr val="000000"/>
                </a:solidFill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</a:rPr>
              <a:t>）产蛋鸡温度要求：</a:t>
            </a:r>
          </a:p>
          <a:p>
            <a:pPr>
              <a:spcBef>
                <a:spcPct val="3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适宜</a:t>
            </a:r>
            <a:r>
              <a:rPr lang="en-US" altLang="zh-CN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13-25℃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最佳 </a:t>
            </a:r>
            <a:r>
              <a:rPr lang="en-US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18-23 ℃ 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。耐寒不耐热，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室温超过</a:t>
            </a:r>
            <a:r>
              <a:rPr lang="en-US" altLang="zh-CN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27 ℃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，产蛋量和蛋重都下降；超过</a:t>
            </a:r>
            <a:r>
              <a:rPr lang="en-US" altLang="zh-CN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37.5 ℃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，产蛋量急剧下降。</a:t>
            </a:r>
          </a:p>
          <a:p>
            <a:pPr>
              <a:spcBef>
                <a:spcPct val="30000"/>
              </a:spcBef>
            </a:pPr>
            <a:r>
              <a:rPr lang="zh-CN" altLang="en-US" sz="2000" b="1" dirty="0">
                <a:solidFill>
                  <a:srgbClr val="000000"/>
                </a:solidFill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</a:rPr>
              <a:t>）降低热应激的措施：</a:t>
            </a:r>
          </a:p>
          <a:p>
            <a:pPr>
              <a:spcBef>
                <a:spcPct val="30000"/>
              </a:spcBef>
            </a:pP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调整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饲料成分：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降低代谢能含量，提高粗蛋白、钙含量。</a:t>
            </a:r>
          </a:p>
          <a:p>
            <a:pPr>
              <a:spcBef>
                <a:spcPct val="3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改善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鸡舍建筑结构：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屋顶、墙壁采用隔热措施。</a:t>
            </a:r>
          </a:p>
          <a:p>
            <a:pPr>
              <a:spcBef>
                <a:spcPct val="3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加强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通风：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增加鸡舍内空气流量和流速。</a:t>
            </a:r>
          </a:p>
          <a:p>
            <a:pPr>
              <a:spcBef>
                <a:spcPct val="3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蒸发降温：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湿帘</a:t>
            </a:r>
            <a:r>
              <a:rPr lang="en-US" altLang="zh-CN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风机系统、喷雾降温。</a:t>
            </a:r>
          </a:p>
          <a:p>
            <a:pPr>
              <a:spcBef>
                <a:spcPct val="3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e.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充足的饮水：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清洁水，添加多维或抗菌药，减少热应激和增加抵抗力。</a:t>
            </a:r>
          </a:p>
          <a:p>
            <a:pPr>
              <a:spcBef>
                <a:spcPct val="30000"/>
              </a:spcBef>
            </a:pP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f.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其他措施：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降低饲养密度、喂料避开高温时间、保持环境清洁。</a:t>
            </a:r>
          </a:p>
        </p:txBody>
      </p:sp>
      <p:pic>
        <p:nvPicPr>
          <p:cNvPr id="149516" name="Picture 12" descr="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4664"/>
            <a:ext cx="2808288" cy="194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1547664" y="426367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四、产蛋鸡的管理 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323528" y="1268760"/>
            <a:ext cx="8568952" cy="44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产蛋鸡的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环境管理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ts val="34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湿度</a:t>
            </a:r>
          </a:p>
          <a:p>
            <a:pPr>
              <a:lnSpc>
                <a:spcPts val="3400"/>
              </a:lnSpc>
              <a:spcBef>
                <a:spcPct val="30000"/>
              </a:spcBef>
            </a:pP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适宜相对湿度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40-72%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最佳相对湿度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60-65%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过高羽毛粘连、关节炎病增多，过低则皮肤干燥、尘土飞扬、呼吸道疾病易发。</a:t>
            </a:r>
          </a:p>
          <a:p>
            <a:pPr>
              <a:lnSpc>
                <a:spcPts val="34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通风</a:t>
            </a:r>
            <a:endParaRPr lang="zh-CN" altLang="en-US" sz="24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3400"/>
              </a:lnSpc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通过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风机的运转，加强鸡舍通风，减少空气中有害气体、灰尘和微生物的含量，使舍内保持空气清新，氧气充足。同时也可以调节温度，降低湿度。       </a:t>
            </a:r>
          </a:p>
        </p:txBody>
      </p:sp>
      <p:sp>
        <p:nvSpPr>
          <p:cNvPr id="9" name="矩形 8"/>
          <p:cNvSpPr/>
          <p:nvPr/>
        </p:nvSpPr>
        <p:spPr>
          <a:xfrm>
            <a:off x="1043608" y="404664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四、产蛋鸡的管理 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5651500" y="404813"/>
            <a:ext cx="288925" cy="288925"/>
          </a:xfrm>
          <a:prstGeom prst="rect">
            <a:avLst/>
          </a:prstGeom>
          <a:solidFill>
            <a:schemeClr val="accent1"/>
          </a:solidFill>
          <a:ln w="317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5795963" y="620713"/>
            <a:ext cx="288925" cy="287337"/>
          </a:xfrm>
          <a:prstGeom prst="rect">
            <a:avLst/>
          </a:prstGeom>
          <a:solidFill>
            <a:srgbClr val="3366FF"/>
          </a:solidFill>
          <a:ln w="317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323528" y="1628800"/>
            <a:ext cx="8497068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产蛋鸡的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环境管理</a:t>
            </a:r>
            <a:endParaRPr lang="en-US" altLang="zh-CN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ts val="34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光照</a:t>
            </a:r>
            <a:endParaRPr lang="zh-CN" altLang="en-US" sz="24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）光照原则：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产蛋阶段光照时间只能延长、不能缩短、强度不可减弱。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）光照制度：产蛋阶段初始渐增，以后保持恒定不变。</a:t>
            </a:r>
          </a:p>
          <a:p>
            <a:pPr>
              <a:lnSpc>
                <a:spcPts val="34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保证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舍内安静</a:t>
            </a:r>
          </a:p>
          <a:p>
            <a:pPr>
              <a:spcBef>
                <a:spcPct val="30000"/>
              </a:spcBef>
            </a:pPr>
            <a:r>
              <a:rPr lang="zh-CN" altLang="en-US" sz="2000" dirty="0">
                <a:solidFill>
                  <a:srgbClr val="000000"/>
                </a:solidFill>
              </a:rPr>
              <a:t>       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鸡舍内、外周围避免噪音，人员与工作服颜色尽可能不变，防止其他小动物进入鸡舍。       </a:t>
            </a:r>
          </a:p>
        </p:txBody>
      </p:sp>
      <p:sp>
        <p:nvSpPr>
          <p:cNvPr id="10" name="矩形 9"/>
          <p:cNvSpPr/>
          <p:nvPr/>
        </p:nvSpPr>
        <p:spPr>
          <a:xfrm>
            <a:off x="666982" y="421169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四、产蛋鸡的管理 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5602" name="Picture 2" descr="http://www.ncpyx.com/uploadFiles/2009-11/1259215386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259036" y="1412776"/>
            <a:ext cx="8640960" cy="21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ct val="30000"/>
              </a:spcBef>
            </a:pPr>
            <a:endParaRPr lang="en-US" altLang="zh-CN" sz="2400" b="1" baseline="300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35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二</a:t>
            </a: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卫生防疫 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ts val="3500"/>
              </a:lnSpc>
              <a:spcBef>
                <a:spcPct val="30000"/>
              </a:spcBef>
            </a:pPr>
            <a:r>
              <a:rPr lang="zh-CN" altLang="en-US" sz="2000" dirty="0">
                <a:solidFill>
                  <a:srgbClr val="000000"/>
                </a:solidFill>
              </a:rPr>
              <a:t>       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环境卫生、定期做好疾病防治、消毒、免疫接种工作，必要时饲料中添加预防性药物，工作人员固定，防止互相串门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5616" y="694595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四、产蛋鸡的管理 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3554" name="Picture 2" descr="http://images.99114.com/upfile/pro/20090814/ori/1518530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564" y="3717032"/>
            <a:ext cx="2346922" cy="1556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79388" y="980728"/>
            <a:ext cx="8964612" cy="262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600"/>
              </a:lnSpc>
              <a:spcBef>
                <a:spcPct val="30000"/>
              </a:spcBef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减少饲料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浪费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3600"/>
              </a:lnSpc>
              <a:spcBef>
                <a:spcPct val="30000"/>
              </a:spcBef>
            </a:pPr>
            <a:r>
              <a:rPr lang="zh-CN" altLang="en-US" sz="2000" dirty="0">
                <a:solidFill>
                  <a:srgbClr val="000000"/>
                </a:solidFill>
              </a:rPr>
              <a:t>     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防止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直接浪费：每次供给量少于料槽高度的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1/3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；断喙；调整料槽结构，防止漏料、漏水。</a:t>
            </a:r>
          </a:p>
          <a:p>
            <a:pPr>
              <a:lnSpc>
                <a:spcPts val="36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2.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防止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间接浪费：饲养高产优质品种，预防疾病，提供适宜环境、提高生产力，使用全价优质饲料。</a:t>
            </a:r>
          </a:p>
        </p:txBody>
      </p:sp>
      <p:sp>
        <p:nvSpPr>
          <p:cNvPr id="13" name="矩形 12"/>
          <p:cNvSpPr/>
          <p:nvPr/>
        </p:nvSpPr>
        <p:spPr>
          <a:xfrm>
            <a:off x="971600" y="404664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四、产蛋鸡的管理 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510" name="Picture 6" descr="http://nc.mofcom.gov.cn/files/upload/2011/02/15/1297738401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8635" y="3655828"/>
            <a:ext cx="3168352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79388" y="188913"/>
            <a:ext cx="525621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zh-CN" alt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zh-CN" altLang="en-US" sz="2400" b="1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11560" y="1124744"/>
            <a:ext cx="7920880" cy="49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生理特点：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开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产后身体尚在发育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对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环境变化敏感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饲料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、温度、湿度、人员的变化都会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产生应激反应。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产蛋初期，贮钙能力增强，对营养物质吸收能力增加。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产蛋后期则贮脂能力增强。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换羽的特点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母鸡经一个产蛋期后，便自然换羽。</a:t>
            </a:r>
            <a:endParaRPr lang="zh-CN" altLang="en-US" sz="28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397010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一、产蛋鸡的生理特点及产蛋规律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51520" y="1196752"/>
            <a:ext cx="8640960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四</a:t>
            </a: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日常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管理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观察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鸡群：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掌握鸡群的健康与饮食情况，挑出病、死鸡，淘汰低产停产母鸡，观察鸡蛋的质量。找出问题，分析原因，及时纠正。</a:t>
            </a: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饲养人员完成日常工作：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开灯、关灯、给水、喂料、拣蛋、清粪、消毒、记录等日常工作必须保质保量完成。</a:t>
            </a: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及时拣蛋：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每天拣蛋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2-3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次，创造无蛋环境，刺激母鸡产蛋。</a:t>
            </a: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做好记录：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记录蛋鸡死亡数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、</a:t>
            </a:r>
            <a:endParaRPr lang="en-US" altLang="zh-CN" sz="24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产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蛋数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、蛋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重、料耗、舍温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、</a:t>
            </a:r>
            <a:endParaRPr lang="en-US" altLang="zh-CN" sz="24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光照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、饮水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、添加药物等情况。</a:t>
            </a:r>
            <a:endParaRPr lang="en-US" altLang="zh-CN" sz="24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绘制图表，进行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分析，总结经验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600" y="404664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四、产蛋鸡的管理 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Picture 2" descr="http://www.deannews.com/editor/UploadFile/20106218238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38530"/>
            <a:ext cx="2676758" cy="17987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179388" y="1196752"/>
            <a:ext cx="8964612" cy="47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加强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经营管理：结合具体的生产条件和市场信息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对养鸡生产进行科学的计划和经营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从而提高劳动生产率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降低生产成本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以最少的消耗量获得最大的经济效益的活动。</a:t>
            </a: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选用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优良品种：</a:t>
            </a: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饲喂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全价配合饲料：</a:t>
            </a: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加强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饲养管理：</a:t>
            </a: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5.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严格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的卫生防疫制度：</a:t>
            </a: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6.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选用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合理的饲养方式：</a:t>
            </a: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7.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充分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利用鸡舍加强周转；</a:t>
            </a:r>
          </a:p>
          <a:p>
            <a:pPr>
              <a:lnSpc>
                <a:spcPts val="3000"/>
              </a:lnSpc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8.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掌握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市场信息，搞好促消活动。</a:t>
            </a:r>
          </a:p>
        </p:txBody>
      </p:sp>
      <p:sp>
        <p:nvSpPr>
          <p:cNvPr id="10" name="矩形 9"/>
          <p:cNvSpPr/>
          <p:nvPr/>
        </p:nvSpPr>
        <p:spPr>
          <a:xfrm>
            <a:off x="827584" y="332656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五、提高蛋鸡场效益的措施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79388" y="188913"/>
            <a:ext cx="525621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zh-CN" alt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zh-CN" altLang="en-US" sz="2400" b="1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11436" y="1124744"/>
            <a:ext cx="8065020" cy="49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二</a:t>
            </a: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产蛋规律：</a:t>
            </a:r>
          </a:p>
          <a:p>
            <a:pPr>
              <a:lnSpc>
                <a:spcPts val="4000"/>
              </a:lnSpc>
              <a:spcBef>
                <a:spcPct val="3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年产蛋规律：</a:t>
            </a:r>
            <a:endParaRPr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4000"/>
              </a:lnSpc>
              <a:spcBef>
                <a:spcPct val="3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第一年产蛋量最高，以后每年下降</a:t>
            </a:r>
            <a:r>
              <a:rPr lang="en-US" altLang="zh-CN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15—20%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ts val="4000"/>
              </a:lnSpc>
              <a:spcBef>
                <a:spcPct val="3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周期产蛋规律：</a:t>
            </a:r>
            <a:endParaRPr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4000"/>
              </a:lnSpc>
              <a:spcBef>
                <a:spcPct val="3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随着周龄的增长，出现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低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高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低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的规律。</a:t>
            </a:r>
          </a:p>
          <a:p>
            <a:pPr>
              <a:lnSpc>
                <a:spcPts val="4000"/>
              </a:lnSpc>
              <a:spcBef>
                <a:spcPct val="3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蛋重变化规律：</a:t>
            </a:r>
            <a:endParaRPr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4000"/>
              </a:lnSpc>
              <a:spcBef>
                <a:spcPct val="3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随周龄增大而增重，第一个产蛋年末最大；第二年相反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332656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一、产蛋鸡的生理特点及产蛋规律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251520" y="908720"/>
            <a:ext cx="8568952" cy="201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三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产蛋曲线绘制与分析：</a:t>
            </a:r>
          </a:p>
          <a:p>
            <a:pPr>
              <a:spcBef>
                <a:spcPct val="30000"/>
              </a:spcBef>
            </a:pP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产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蛋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曲线</a:t>
            </a:r>
            <a:endParaRPr lang="zh-CN" altLang="en-US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2000" dirty="0">
                <a:solidFill>
                  <a:srgbClr val="000000"/>
                </a:solidFill>
              </a:rPr>
              <a:t>     </a:t>
            </a:r>
            <a:r>
              <a:rPr lang="zh-CN" altLang="en-US" sz="2000" b="1" dirty="0" smtClean="0"/>
              <a:t>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以产蛋鸡周龄作为横座标，以周平均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产蛋率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作纵座标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400" b="1" dirty="0" err="1" smtClean="0">
                <a:latin typeface="楷体" pitchFamily="49" charset="-122"/>
                <a:ea typeface="楷体" pitchFamily="49" charset="-122"/>
              </a:rPr>
              <a:t>形成产蛋曲线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sz="2000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332656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一、产蛋鸡的生理特点及产蛋规律</a:t>
            </a:r>
          </a:p>
        </p:txBody>
      </p:sp>
      <p:pic>
        <p:nvPicPr>
          <p:cNvPr id="11" name="Picture 4" descr="产蛋曲线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/>
          <a:srcRect t="6124" r="4836"/>
          <a:stretch/>
        </p:blipFill>
        <p:spPr>
          <a:xfrm>
            <a:off x="2051720" y="2636912"/>
            <a:ext cx="5276850" cy="3772080"/>
          </a:xfrm>
          <a:prstGeom prst="rect">
            <a:avLst/>
          </a:prstGeom>
          <a:noFill/>
          <a:ln/>
        </p:spPr>
      </p:pic>
      <p:sp>
        <p:nvSpPr>
          <p:cNvPr id="2" name="矩形 1"/>
          <p:cNvSpPr/>
          <p:nvPr/>
        </p:nvSpPr>
        <p:spPr>
          <a:xfrm>
            <a:off x="4211227" y="630932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周龄</a:t>
            </a:r>
            <a:endParaRPr lang="zh-CN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251520" y="1085249"/>
            <a:ext cx="8568952" cy="557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产蛋曲线分析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）上升速度快：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开产后，产蛋率迅速增加，经过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5-6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周后可达到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90%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以上。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 sz="20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）下降缓慢：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产蛋高峰过后，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产蛋曲线下降缓慢。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（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）不可补偿性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 sz="20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产蛋期母鸡受影响，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产蛋曲线下滑，即使以后恢复，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产蛋曲线也不会超过标准。</a:t>
            </a:r>
            <a:endParaRPr lang="en-US" altLang="zh-CN" sz="24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3300"/>
              </a:lnSpc>
              <a:spcBef>
                <a:spcPct val="3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“错过”的蛋再也补不回来。</a:t>
            </a:r>
          </a:p>
          <a:p>
            <a:pPr>
              <a:spcBef>
                <a:spcPct val="30000"/>
              </a:spcBef>
            </a:pPr>
            <a:r>
              <a:rPr lang="zh-CN" altLang="en-US" sz="2000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404664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一、产蛋鸡的生理特点及产蛋规律</a:t>
            </a:r>
          </a:p>
        </p:txBody>
      </p:sp>
      <p:pic>
        <p:nvPicPr>
          <p:cNvPr id="12" name="Picture 4" descr="产蛋曲线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2385044"/>
            <a:ext cx="4104456" cy="297424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9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9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s1.bdstatic.com/70cFvXSh_Q1YnxGkpoWK1HF6hhy/it/u=2095844083,1862780952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06260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9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4464496" cy="769640"/>
          </a:xfrm>
        </p:spPr>
        <p:txBody>
          <a:bodyPr/>
          <a:lstStyle/>
          <a:p>
            <a:pPr algn="l"/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产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蛋曲线异常分析：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96944" cy="4032448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疾病因素：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许多疾病能够引起产蛋量突然下降，因所感染的疾病不同，产蛋下降也有差异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能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引起产蛋下降的病毒性传染病有新城疫、传支、产蛋下降综合症、传染性脑脊髓炎、白血病等。细菌性传染病有败血支原体、传染性鼻炎和禽霍乱等。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980728"/>
            <a:ext cx="8229600" cy="4714875"/>
          </a:xfrm>
        </p:spPr>
        <p:txBody>
          <a:bodyPr/>
          <a:lstStyle/>
          <a:p>
            <a:pPr>
              <a:lnSpc>
                <a:spcPct val="130000"/>
              </a:lnSpc>
              <a:buClrTx/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营养方面：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由于采食了质量差的饲料或添加剂引起的鸡体营养缺乏或不平衡。</a:t>
            </a:r>
          </a:p>
          <a:p>
            <a:pPr>
              <a:lnSpc>
                <a:spcPct val="130000"/>
              </a:lnSpc>
              <a:buClrTx/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环境方面：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由于环境温度（连续的高温、高湿）、光照（光照突然产生变化）、通风（严重的通风不足）及其他异常原因引起的鸡群应激所致。</a:t>
            </a:r>
          </a:p>
          <a:p>
            <a:pPr>
              <a:lnSpc>
                <a:spcPct val="130000"/>
              </a:lnSpc>
              <a:buClrTx/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管理方面：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由于日常管理方面出现疏忽，如连续喂料不足、更换饲料或饲养员等。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395536" y="980728"/>
            <a:ext cx="8280920" cy="436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转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群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转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群时间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鸡群体重达到标准的情况下，</a:t>
            </a:r>
            <a:r>
              <a:rPr lang="en-US" altLang="zh-CN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17~18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周龄转群为好。</a:t>
            </a:r>
          </a:p>
          <a:p>
            <a:pPr>
              <a:spcBef>
                <a:spcPct val="3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转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群注意事项</a:t>
            </a:r>
          </a:p>
          <a:p>
            <a:pPr>
              <a:spcBef>
                <a:spcPct val="30000"/>
              </a:spcBef>
            </a:pPr>
            <a:r>
              <a:rPr lang="zh-CN" altLang="en-US" sz="2000" dirty="0">
                <a:solidFill>
                  <a:srgbClr val="000000"/>
                </a:solidFill>
              </a:rPr>
              <a:t> 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）转前停喂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10h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，寒冷季节缩小两鸡舍温差。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）在晚上能见度较低时进行，便于抓鸡。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）运输过程中，避免受热受凉，时间不要太长。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）转群前避免疫苗接种，减少应激。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）对鸡群进行彻底选择淘汰。    </a:t>
            </a:r>
          </a:p>
        </p:txBody>
      </p:sp>
      <p:sp>
        <p:nvSpPr>
          <p:cNvPr id="11" name="矩形 10"/>
          <p:cNvSpPr/>
          <p:nvPr/>
        </p:nvSpPr>
        <p:spPr>
          <a:xfrm>
            <a:off x="827584" y="332656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二、开产前后的饲养管理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6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69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6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6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6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69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69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推荐策略">
  <a:themeElements>
    <a:clrScheme name="推荐策略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推荐策略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推荐策略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推荐策略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推荐策略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推荐策略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推荐策略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推荐策略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推荐策略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推荐策略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3096</TotalTime>
  <Words>1748</Words>
  <Application>Microsoft Office PowerPoint</Application>
  <PresentationFormat>全屏显示(4:3)</PresentationFormat>
  <Paragraphs>168</Paragraphs>
  <Slides>21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黑体</vt:lpstr>
      <vt:lpstr>华文琥珀</vt:lpstr>
      <vt:lpstr>华文楷体</vt:lpstr>
      <vt:lpstr>华文细黑</vt:lpstr>
      <vt:lpstr>楷体</vt:lpstr>
      <vt:lpstr>宋体</vt:lpstr>
      <vt:lpstr>Arial</vt:lpstr>
      <vt:lpstr>Tahoma</vt:lpstr>
      <vt:lpstr>Times New Roman</vt:lpstr>
      <vt:lpstr>Wingdings</vt:lpstr>
      <vt:lpstr>推荐策略</vt:lpstr>
      <vt:lpstr>        项目五  产蛋鸡的饲养管理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3.产蛋曲线异常分析：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温州科技职业学院（动物科学系）  禽 类 养 殖</dc:title>
  <dc:creator>YlmF</dc:creator>
  <cp:lastModifiedBy>FKL</cp:lastModifiedBy>
  <cp:revision>439</cp:revision>
  <cp:lastPrinted>1601-01-01T00:00:00Z</cp:lastPrinted>
  <dcterms:created xsi:type="dcterms:W3CDTF">2007-10-21T04:00:21Z</dcterms:created>
  <dcterms:modified xsi:type="dcterms:W3CDTF">2021-10-17T07:14:23Z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2052</vt:i4>
  </property>
</Properties>
</file>