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22" r:id="rId4"/>
    <p:sldId id="423" r:id="rId5"/>
    <p:sldId id="410" r:id="rId6"/>
    <p:sldId id="411" r:id="rId7"/>
    <p:sldId id="412" r:id="rId8"/>
    <p:sldId id="414" r:id="rId9"/>
    <p:sldId id="416" r:id="rId10"/>
    <p:sldId id="417" r:id="rId11"/>
    <p:sldId id="42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03800394-109B-444A-88AE-4CEFFED04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4711B37-4316-4BB0-B8CE-E2E085AA0776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/>
              <a:t>单击图标添加图片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二级</a:t>
            </a:r>
            <a:endParaRPr lang="zh-CN" altLang="en-US"/>
          </a:p>
          <a:p>
            <a:pPr lvl="2" indent="-228600"/>
            <a:r>
              <a:rPr lang="zh-CN" altLang="en-US"/>
              <a:t>三级</a:t>
            </a:r>
            <a:endParaRPr lang="zh-CN" altLang="en-US"/>
          </a:p>
          <a:p>
            <a:pPr lvl="3" indent="-228600"/>
            <a:r>
              <a:rPr lang="zh-CN" altLang="en-US"/>
              <a:t>四级</a:t>
            </a:r>
            <a:endParaRPr lang="zh-CN" altLang="en-US"/>
          </a:p>
          <a:p>
            <a:pPr lvl="4" indent="-228600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8.png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任务1 选种</a:t>
            </a:r>
            <a:endParaRPr lang="zh-CN" altLang="zh-CN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评定家畜生产力的原则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7290" y="1825625"/>
            <a:ext cx="9875520" cy="4351655"/>
          </a:xfrm>
        </p:spPr>
        <p:txBody>
          <a:bodyPr/>
          <a:p>
            <a:pPr>
              <a:lnSpc>
                <a:spcPct val="100000"/>
              </a:lnSpc>
            </a:pPr>
            <a:r>
              <a:rPr lang="zh-CN" altLang="en-US"/>
              <a:t>(1)全面性。评定家畜生产力时，既要看产品数量多少，又要看产品质量好坏，还应考虑生产效率和经济效益。</a:t>
            </a:r>
            <a:endParaRPr lang="zh-CN" altLang="en-US"/>
          </a:p>
          <a:p>
            <a:pPr>
              <a:lnSpc>
                <a:spcPct val="100000"/>
              </a:lnSpc>
            </a:pPr>
            <a:endParaRPr lang="zh-CN" altLang="en-US"/>
          </a:p>
          <a:p>
            <a:pPr>
              <a:lnSpc>
                <a:spcPct val="100000"/>
              </a:lnSpc>
            </a:pPr>
            <a:r>
              <a:rPr lang="zh-CN" altLang="en-US"/>
              <a:t>(2)一致性。评定家畜生产力时，只有处于同样条件下（同样的饲养管理条件，而且性别、年龄等条件也应尽可能相似），评比才能公平合理。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我们应该</a:t>
            </a:r>
            <a:r>
              <a:rPr lang="zh-CN" altLang="en-US"/>
              <a:t>如何选择种畜？</a:t>
            </a:r>
            <a:endParaRPr lang="zh-CN" altLang="en-US"/>
          </a:p>
        </p:txBody>
      </p:sp>
      <p:pic>
        <p:nvPicPr>
          <p:cNvPr id="4" name="内容占位符 3" descr="羊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97905" y="4159250"/>
            <a:ext cx="3627755" cy="2445385"/>
          </a:xfrm>
          <a:prstGeom prst="rect">
            <a:avLst/>
          </a:prstGeom>
        </p:spPr>
      </p:pic>
      <p:pic>
        <p:nvPicPr>
          <p:cNvPr id="5" name="图片 4" descr="役用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230" y="1306830"/>
            <a:ext cx="3766185" cy="2508250"/>
          </a:xfrm>
          <a:prstGeom prst="rect">
            <a:avLst/>
          </a:prstGeom>
        </p:spPr>
      </p:pic>
      <p:pic>
        <p:nvPicPr>
          <p:cNvPr id="7" name="图片 6" descr="牛群 (2)"/>
          <p:cNvPicPr>
            <a:picLocks noChangeAspect="1"/>
          </p:cNvPicPr>
          <p:nvPr/>
        </p:nvPicPr>
        <p:blipFill>
          <a:blip r:embed="rId3"/>
          <a:srcRect l="14350" t="11525" r="13175" b="18675"/>
          <a:stretch>
            <a:fillRect/>
          </a:stretch>
        </p:blipFill>
        <p:spPr>
          <a:xfrm>
            <a:off x="1931670" y="4159250"/>
            <a:ext cx="3808095" cy="2445385"/>
          </a:xfrm>
          <a:prstGeom prst="rect">
            <a:avLst/>
          </a:prstGeom>
        </p:spPr>
      </p:pic>
      <p:pic>
        <p:nvPicPr>
          <p:cNvPr id="8" name="图片 7" descr="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540" y="1306830"/>
            <a:ext cx="3627120" cy="25831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生产力？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什么是生产力？</a:t>
            </a:r>
            <a:endParaRPr lang="zh-CN" altLang="en-US"/>
          </a:p>
        </p:txBody>
      </p:sp>
      <p:pic>
        <p:nvPicPr>
          <p:cNvPr id="4" name="图片 3" descr="肉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3975" y="2371725"/>
            <a:ext cx="5132070" cy="3413125"/>
          </a:xfrm>
          <a:prstGeom prst="rect">
            <a:avLst/>
          </a:prstGeom>
        </p:spPr>
      </p:pic>
      <p:pic>
        <p:nvPicPr>
          <p:cNvPr id="5" name="图片 4" descr="小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15" y="2371725"/>
            <a:ext cx="5419725" cy="34131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标题 135169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zh-CN" altLang="en-US" sz="3200" dirty="0">
                <a:solidFill>
                  <a:srgbClr val="CC3300"/>
                </a:solidFill>
              </a:rPr>
              <a:t>一</a:t>
            </a:r>
            <a:r>
              <a:rPr lang="zh-CN" altLang="en-US" sz="3200" dirty="0">
                <a:solidFill>
                  <a:srgbClr val="CC3300"/>
                </a:solidFill>
              </a:rPr>
              <a:t>、生产力</a:t>
            </a:r>
            <a:endParaRPr lang="zh-CN" altLang="en-US" sz="3200" dirty="0">
              <a:solidFill>
                <a:srgbClr val="CC3300"/>
              </a:solidFill>
            </a:endParaRPr>
          </a:p>
        </p:txBody>
      </p:sp>
      <p:sp>
        <p:nvSpPr>
          <p:cNvPr id="135171" name="内容占位符 135170"/>
          <p:cNvSpPr>
            <a:spLocks noGrp="1" noRot="1"/>
          </p:cNvSpPr>
          <p:nvPr>
            <p:ph idx="1"/>
          </p:nvPr>
        </p:nvSpPr>
        <p:spPr>
          <a:xfrm>
            <a:off x="838200" y="1553845"/>
            <a:ext cx="10515600" cy="4351338"/>
          </a:xfrm>
        </p:spPr>
        <p:txBody>
          <a:bodyPr>
            <a:normAutofit lnSpcReduction="10000"/>
          </a:bodyPr>
          <a:p>
            <a:pPr>
              <a:lnSpc>
                <a:spcPct val="125000"/>
              </a:lnSpc>
              <a:buNone/>
            </a:pPr>
            <a:r>
              <a:rPr lang="en-US" altLang="zh-CN" sz="2800" dirty="0">
                <a:solidFill>
                  <a:srgbClr val="CC3300"/>
                </a:solidFill>
              </a:rPr>
              <a:t>1</a:t>
            </a:r>
            <a:r>
              <a:rPr lang="zh-CN" altLang="en-US" sz="2800" dirty="0">
                <a:solidFill>
                  <a:srgbClr val="CC3300"/>
                </a:solidFill>
              </a:rPr>
              <a:t>、概念和意义</a:t>
            </a:r>
            <a:endParaRPr lang="zh-CN" altLang="en-US" sz="2800" dirty="0">
              <a:solidFill>
                <a:srgbClr val="CC3300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dirty="0"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生产力：</a:t>
            </a:r>
            <a:r>
              <a:rPr lang="zh-CN" altLang="en-US" sz="2800" dirty="0">
                <a:solidFill>
                  <a:srgbClr val="000000"/>
                </a:solidFill>
              </a:rPr>
              <a:t>指家畜在一定饲养方式下所表现出的生产畜产品质量和数量的指标。</a:t>
            </a:r>
            <a:endParaRPr lang="zh-CN" altLang="en-US" sz="2800" dirty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  意义：</a:t>
            </a:r>
            <a:r>
              <a:rPr lang="zh-CN" altLang="en-US" sz="2800" dirty="0">
                <a:solidFill>
                  <a:srgbClr val="000000"/>
                </a:solidFill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</a:rPr>
              <a:t>1</a:t>
            </a:r>
            <a:r>
              <a:rPr lang="zh-CN" altLang="en-US" sz="2800" dirty="0">
                <a:solidFill>
                  <a:srgbClr val="000000"/>
                </a:solidFill>
              </a:rPr>
              <a:t>）作为组织生产的依据</a:t>
            </a:r>
            <a:endParaRPr lang="zh-CN" altLang="en-US" sz="2800" dirty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dirty="0">
                <a:solidFill>
                  <a:srgbClr val="000000"/>
                </a:solidFill>
              </a:rPr>
              <a:t>              （</a:t>
            </a:r>
            <a:r>
              <a:rPr lang="en-US" altLang="zh-CN" sz="2800" dirty="0">
                <a:solidFill>
                  <a:srgbClr val="000000"/>
                </a:solidFill>
              </a:rPr>
              <a:t>2</a:t>
            </a:r>
            <a:r>
              <a:rPr lang="zh-CN" altLang="en-US" sz="2800" dirty="0">
                <a:solidFill>
                  <a:srgbClr val="000000"/>
                </a:solidFill>
              </a:rPr>
              <a:t>）作为饲养家畜的依据</a:t>
            </a:r>
            <a:endParaRPr lang="zh-CN" altLang="en-US" sz="2800" dirty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dirty="0">
                <a:solidFill>
                  <a:srgbClr val="000000"/>
                </a:solidFill>
              </a:rPr>
              <a:t>              （</a:t>
            </a:r>
            <a:r>
              <a:rPr lang="en-US" altLang="zh-CN" sz="2800" dirty="0">
                <a:solidFill>
                  <a:srgbClr val="000000"/>
                </a:solidFill>
              </a:rPr>
              <a:t>3</a:t>
            </a:r>
            <a:r>
              <a:rPr lang="zh-CN" altLang="en-US" sz="2800" dirty="0">
                <a:solidFill>
                  <a:srgbClr val="000000"/>
                </a:solidFill>
              </a:rPr>
              <a:t>）作为评定生产性能的尺度</a:t>
            </a:r>
            <a:endParaRPr lang="zh-CN" altLang="en-US" sz="2800" dirty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dirty="0">
                <a:solidFill>
                  <a:srgbClr val="000000"/>
                </a:solidFill>
              </a:rPr>
              <a:t>              （</a:t>
            </a:r>
            <a:r>
              <a:rPr lang="en-US" altLang="zh-CN" sz="2800" dirty="0">
                <a:solidFill>
                  <a:srgbClr val="000000"/>
                </a:solidFill>
              </a:rPr>
              <a:t>4</a:t>
            </a:r>
            <a:r>
              <a:rPr lang="zh-CN" altLang="en-US" sz="2800" dirty="0">
                <a:solidFill>
                  <a:srgbClr val="000000"/>
                </a:solidFill>
              </a:rPr>
              <a:t>）作为选择种畜的依据</a:t>
            </a:r>
            <a:endParaRPr lang="zh-CN" altLang="en-US" sz="2800" dirty="0">
              <a:solidFill>
                <a:srgbClr val="000000"/>
              </a:solidFill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800" dirty="0">
                <a:solidFill>
                  <a:srgbClr val="000000"/>
                </a:solidFill>
              </a:rPr>
              <a:t>              （</a:t>
            </a:r>
            <a:r>
              <a:rPr lang="en-US" altLang="zh-CN" sz="2800" dirty="0">
                <a:solidFill>
                  <a:srgbClr val="000000"/>
                </a:solidFill>
              </a:rPr>
              <a:t>5</a:t>
            </a:r>
            <a:r>
              <a:rPr lang="zh-CN" altLang="en-US" sz="2800" dirty="0">
                <a:solidFill>
                  <a:srgbClr val="000000"/>
                </a:solidFill>
              </a:rPr>
              <a:t>）生产力是育种工作的基础</a:t>
            </a:r>
            <a:endParaRPr lang="zh-CN" altLang="en-US" sz="2800" dirty="0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 dirty="0">
                <a:solidFill>
                  <a:srgbClr val="CC3300"/>
                </a:solidFill>
                <a:latin typeface="Arial" panose="020B0604020202020204" pitchFamily="34" charset="0"/>
                <a:sym typeface="+mn-ea"/>
              </a:rPr>
              <a:t>2</a:t>
            </a:r>
            <a:r>
              <a:rPr lang="zh-CN" altLang="en-US" b="1" dirty="0">
                <a:solidFill>
                  <a:srgbClr val="CC3300"/>
                </a:solidFill>
                <a:latin typeface="Arial" panose="020B0604020202020204" pitchFamily="34" charset="0"/>
                <a:sym typeface="+mn-ea"/>
              </a:rPr>
              <a:t>、生产力的主要度量指标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1500" cy="4351655"/>
          </a:xfrm>
        </p:spPr>
        <p:txBody>
          <a:bodyPr/>
          <a:p>
            <a:pPr>
              <a:lnSpc>
                <a:spcPct val="125000"/>
              </a:lnSpc>
              <a:spcBef>
                <a:spcPct val="40000"/>
              </a:spcBef>
            </a:pPr>
            <a:r>
              <a:rPr lang="zh-CN" altLang="en-US" sz="2400"/>
              <a:t>产肉：日增重、饲料利用率、屠宰率 、眼肌面积等</a:t>
            </a:r>
            <a:endParaRPr lang="zh-CN" altLang="en-US" sz="2400"/>
          </a:p>
          <a:p>
            <a:pPr>
              <a:lnSpc>
                <a:spcPct val="125000"/>
              </a:lnSpc>
              <a:spcBef>
                <a:spcPct val="40000"/>
              </a:spcBef>
            </a:pPr>
            <a:r>
              <a:rPr lang="zh-CN" altLang="en-US" sz="2400"/>
              <a:t>产奶：产乳量、平均乳汁率、标准乳、排乳速度、终生产乳量</a:t>
            </a:r>
            <a:endParaRPr lang="zh-CN" altLang="en-US" sz="2400"/>
          </a:p>
          <a:p>
            <a:pPr>
              <a:lnSpc>
                <a:spcPct val="125000"/>
              </a:lnSpc>
              <a:spcBef>
                <a:spcPct val="40000"/>
              </a:spcBef>
            </a:pPr>
            <a:r>
              <a:rPr lang="zh-CN" altLang="en-US" sz="2400"/>
              <a:t>产毛：剪毛量，净毛率，毛的品质如长度、细度、密度等，裘 皮与羔皮品质</a:t>
            </a:r>
            <a:endParaRPr lang="zh-CN" altLang="en-US" sz="2400"/>
          </a:p>
          <a:p>
            <a:pPr>
              <a:lnSpc>
                <a:spcPct val="125000"/>
              </a:lnSpc>
              <a:spcBef>
                <a:spcPct val="40000"/>
              </a:spcBef>
            </a:pPr>
            <a:r>
              <a:rPr lang="zh-CN" altLang="en-US" sz="2400"/>
              <a:t>产蛋：产蛋量、蛋重、蛋的品质（如蛋形、蛋壳色泽和厚度）役用：挽力、速度、持久力等</a:t>
            </a:r>
            <a:endParaRPr lang="zh-CN" altLang="en-US" sz="2400"/>
          </a:p>
          <a:p>
            <a:pPr>
              <a:lnSpc>
                <a:spcPct val="125000"/>
              </a:lnSpc>
              <a:spcBef>
                <a:spcPct val="40000"/>
              </a:spcBef>
            </a:pPr>
            <a:r>
              <a:rPr lang="zh-CN" altLang="en-US" sz="2400"/>
              <a:t>繁殖机能：受胎率和情期受胎率、繁殖率和成活率、泌乳力、初生重、初生窝重、平均断乳体重、产活仔数等。</a:t>
            </a:r>
            <a:endParaRPr lang="zh-CN" altLang="en-US" sz="2400"/>
          </a:p>
          <a:p>
            <a:pPr>
              <a:lnSpc>
                <a:spcPct val="125000"/>
              </a:lnSpc>
              <a:spcBef>
                <a:spcPct val="40000"/>
              </a:spcBef>
            </a:pPr>
            <a:r>
              <a:rPr lang="zh-CN" altLang="en-US" sz="2400"/>
              <a:t>重复力越高，需度量的次数越小，反之则需度量的次数越多。</a:t>
            </a:r>
            <a:endParaRPr lang="zh-CN" altLang="en-US" sz="2400"/>
          </a:p>
        </p:txBody>
      </p:sp>
      <p:sp>
        <p:nvSpPr>
          <p:cNvPr id="89092" name="矩形 89091"/>
          <p:cNvSpPr/>
          <p:nvPr/>
        </p:nvSpPr>
        <p:spPr>
          <a:xfrm>
            <a:off x="1703388" y="260350"/>
            <a:ext cx="8964612" cy="6299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spcBef>
                <a:spcPct val="40000"/>
              </a:spcBef>
            </a:pPr>
            <a:r>
              <a:rPr lang="zh-CN" altLang="en-US" sz="28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 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标题 102401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dirty="0"/>
              <a:t>产奶性状</a:t>
            </a:r>
            <a:endParaRPr lang="zh-CN" altLang="en-US" sz="2800" dirty="0"/>
          </a:p>
        </p:txBody>
      </p:sp>
      <p:sp>
        <p:nvSpPr>
          <p:cNvPr id="102403" name="内容占位符 102402"/>
          <p:cNvSpPr>
            <a:spLocks noGrp="1" noRot="1"/>
          </p:cNvSpPr>
          <p:nvPr>
            <p:ph sz="half" idx="1"/>
          </p:nvPr>
        </p:nvSpPr>
        <p:spPr/>
        <p:txBody>
          <a:bodyPr/>
          <a:p>
            <a:pPr>
              <a:buNone/>
            </a:pPr>
            <a:endParaRPr lang="en-US" altLang="zh-CN" sz="2400"/>
          </a:p>
          <a:p>
            <a:pPr>
              <a:lnSpc>
                <a:spcPct val="175000"/>
              </a:lnSpc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）产奶量</a:t>
            </a:r>
            <a:endParaRPr lang="zh-CN" altLang="en-US" sz="2400" dirty="0"/>
          </a:p>
          <a:p>
            <a:pPr>
              <a:lnSpc>
                <a:spcPct val="175000"/>
              </a:lnSpc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）乳脂率</a:t>
            </a:r>
            <a:endParaRPr lang="zh-CN" altLang="en-US" sz="2400" dirty="0"/>
          </a:p>
          <a:p>
            <a:pPr>
              <a:lnSpc>
                <a:spcPct val="175000"/>
              </a:lnSpc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）标准产奶量</a:t>
            </a:r>
            <a:endParaRPr lang="zh-CN" altLang="en-US" sz="2400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/>
        <p:txBody>
          <a:bodyPr/>
          <a:p>
            <a:pPr>
              <a:lnSpc>
                <a:spcPct val="200000"/>
              </a:lnSpc>
              <a:buNone/>
            </a:pP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）产毛量</a:t>
            </a:r>
            <a:endParaRPr lang="zh-CN" altLang="en-US" dirty="0"/>
          </a:p>
          <a:p>
            <a:pPr>
              <a:lnSpc>
                <a:spcPct val="200000"/>
              </a:lnSpc>
              <a:buNone/>
            </a:pPr>
            <a:r>
              <a:rPr lang="zh-CN" altLang="en-US" dirty="0">
                <a:sym typeface="+mn-ea"/>
              </a:rPr>
              <a:t>  （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）弯曲</a:t>
            </a:r>
            <a:endParaRPr lang="zh-CN" altLang="en-US" dirty="0"/>
          </a:p>
          <a:p>
            <a:pPr>
              <a:lnSpc>
                <a:spcPct val="200000"/>
              </a:lnSpc>
              <a:buNone/>
            </a:pPr>
            <a:r>
              <a:rPr lang="zh-CN" altLang="en-US" dirty="0">
                <a:sym typeface="+mn-ea"/>
              </a:rPr>
              <a:t>  （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）毛丛长度</a:t>
            </a:r>
            <a:endParaRPr lang="zh-CN" altLang="en-US" dirty="0"/>
          </a:p>
          <a:p>
            <a:endParaRPr lang="zh-CN" altLang="en-US"/>
          </a:p>
        </p:txBody>
      </p:sp>
      <p:sp>
        <p:nvSpPr>
          <p:cNvPr id="103426" name="标题 103425"/>
          <p:cNvSpPr>
            <a:spLocks noGrp="1" noRot="1"/>
          </p:cNvSpPr>
          <p:nvPr/>
        </p:nvSpPr>
        <p:spPr>
          <a:xfrm>
            <a:off x="6517640" y="492125"/>
            <a:ext cx="4963160" cy="132588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产毛性能</a:t>
            </a:r>
            <a:endParaRPr lang="zh-CN" altLang="en-US" sz="2800" dirty="0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标题 104449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2800" dirty="0"/>
              <a:t>产肉性能</a:t>
            </a:r>
            <a:endParaRPr lang="zh-CN" altLang="en-US" sz="2800" dirty="0"/>
          </a:p>
        </p:txBody>
      </p:sp>
      <p:sp>
        <p:nvSpPr>
          <p:cNvPr id="104451" name="内容占位符 104450"/>
          <p:cNvSpPr>
            <a:spLocks noGrp="1" noRot="1"/>
          </p:cNvSpPr>
          <p:nvPr>
            <p:ph sz="half" idx="1"/>
          </p:nvPr>
        </p:nvSpPr>
        <p:spPr/>
        <p:txBody>
          <a:bodyPr/>
          <a:p>
            <a:endParaRPr lang="en-US" altLang="zh-CN" sz="2400" dirty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zh-CN" sz="2400" dirty="0"/>
              <a:t>  </a:t>
            </a: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）屠宰率</a:t>
            </a:r>
            <a:endParaRPr lang="zh-CN" altLang="en-US" sz="2400" dirty="0"/>
          </a:p>
          <a:p>
            <a:pPr>
              <a:lnSpc>
                <a:spcPct val="170000"/>
              </a:lnSpc>
              <a:buNone/>
            </a:pPr>
            <a:r>
              <a:rPr lang="zh-CN" altLang="en-US" sz="2400" dirty="0"/>
              <a:t>  （</a:t>
            </a:r>
            <a:r>
              <a:rPr lang="en-US" altLang="zh-CN" sz="2400" dirty="0"/>
              <a:t>2</a:t>
            </a:r>
            <a:r>
              <a:rPr lang="zh-CN" altLang="en-US" sz="2400" dirty="0"/>
              <a:t>）胴体重</a:t>
            </a:r>
            <a:endParaRPr lang="zh-CN" altLang="en-US" sz="2400" dirty="0"/>
          </a:p>
          <a:p>
            <a:pPr>
              <a:lnSpc>
                <a:spcPct val="170000"/>
              </a:lnSpc>
              <a:buNone/>
            </a:pPr>
            <a:r>
              <a:rPr lang="zh-CN" altLang="en-US" sz="2400" dirty="0"/>
              <a:t>  （</a:t>
            </a:r>
            <a:r>
              <a:rPr lang="en-US" altLang="zh-CN" sz="2400" dirty="0"/>
              <a:t>3</a:t>
            </a:r>
            <a:r>
              <a:rPr lang="zh-CN" altLang="en-US" sz="2400" dirty="0"/>
              <a:t>）眼肌面积</a:t>
            </a:r>
            <a:endParaRPr lang="zh-CN" altLang="en-US" sz="2400" dirty="0"/>
          </a:p>
          <a:p>
            <a:pPr>
              <a:lnSpc>
                <a:spcPct val="170000"/>
              </a:lnSpc>
              <a:buNone/>
            </a:pPr>
            <a:r>
              <a:rPr lang="zh-CN" altLang="en-US" sz="2400" dirty="0"/>
              <a:t>  （</a:t>
            </a:r>
            <a:r>
              <a:rPr lang="en-US" altLang="zh-CN" sz="2400" dirty="0"/>
              <a:t>4</a:t>
            </a:r>
            <a:r>
              <a:rPr lang="zh-CN" altLang="en-US" sz="2400" dirty="0"/>
              <a:t>）背膘厚</a:t>
            </a:r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/>
        <p:txBody>
          <a:bodyPr/>
          <a:p>
            <a:pPr>
              <a:lnSpc>
                <a:spcPct val="200000"/>
              </a:lnSpc>
              <a:buNone/>
            </a:pP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）开产日龄</a:t>
            </a:r>
            <a:endParaRPr lang="zh-CN" altLang="en-US" dirty="0">
              <a:sym typeface="+mn-ea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）平均产蛋量</a:t>
            </a:r>
            <a:endParaRPr lang="zh-CN" altLang="en-US" dirty="0"/>
          </a:p>
          <a:p>
            <a:pPr>
              <a:lnSpc>
                <a:spcPct val="200000"/>
              </a:lnSpc>
              <a:buNone/>
            </a:pP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）全群平均产蛋量</a:t>
            </a:r>
            <a:endParaRPr lang="zh-CN" altLang="en-US"/>
          </a:p>
        </p:txBody>
      </p:sp>
      <p:sp>
        <p:nvSpPr>
          <p:cNvPr id="105474" name="标题 105473"/>
          <p:cNvSpPr>
            <a:spLocks noGrp="1" noRot="1"/>
          </p:cNvSpPr>
          <p:nvPr/>
        </p:nvSpPr>
        <p:spPr>
          <a:xfrm>
            <a:off x="6171565" y="492125"/>
            <a:ext cx="5309235" cy="132588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产蛋性能</a:t>
            </a:r>
            <a:endParaRPr lang="zh-CN" altLang="en-US" sz="2800" dirty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6436" name="对象 146435"/>
          <p:cNvGraphicFramePr/>
          <p:nvPr/>
        </p:nvGraphicFramePr>
        <p:xfrm>
          <a:off x="5094605" y="394335"/>
          <a:ext cx="5511800" cy="33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3962400" imgH="2438400" progId="Paint.Picture">
                  <p:embed/>
                </p:oleObj>
              </mc:Choice>
              <mc:Fallback>
                <p:oleObj name="" r:id="rId1" imgW="3962400" imgH="243840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rcRect t="1506"/>
                      <a:stretch>
                        <a:fillRect/>
                      </a:stretch>
                    </p:blipFill>
                    <p:spPr>
                      <a:xfrm>
                        <a:off x="5094605" y="394335"/>
                        <a:ext cx="5511800" cy="3341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对象 146436"/>
          <p:cNvGraphicFramePr/>
          <p:nvPr/>
        </p:nvGraphicFramePr>
        <p:xfrm>
          <a:off x="1456373" y="3086735"/>
          <a:ext cx="5459412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4305300" imgH="2788920" progId="Paint.Picture">
                  <p:embed/>
                </p:oleObj>
              </mc:Choice>
              <mc:Fallback>
                <p:oleObj name="" r:id="rId3" imgW="4305300" imgH="278892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>
                        <a:lum contrast="-24001"/>
                      </a:blip>
                      <a:stretch>
                        <a:fillRect/>
                      </a:stretch>
                    </p:blipFill>
                    <p:spPr>
                      <a:xfrm>
                        <a:off x="1456373" y="3086735"/>
                        <a:ext cx="5459412" cy="3536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8" name="标题 137217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pPr algn="l"/>
            <a:r>
              <a:rPr lang="en-US" altLang="zh-CN" sz="3200" dirty="0">
                <a:solidFill>
                  <a:srgbClr val="CC3300"/>
                </a:solidFill>
              </a:rPr>
              <a:t>3. </a:t>
            </a:r>
            <a:r>
              <a:rPr lang="zh-CN" altLang="en-US" sz="3200" dirty="0">
                <a:solidFill>
                  <a:srgbClr val="CC3300"/>
                </a:solidFill>
              </a:rPr>
              <a:t>影响家畜生产力的内在因素</a:t>
            </a:r>
            <a:endParaRPr lang="zh-CN" altLang="en-US" sz="3200">
              <a:solidFill>
                <a:srgbClr val="CC3300"/>
              </a:solidFill>
            </a:endParaRPr>
          </a:p>
        </p:txBody>
      </p:sp>
      <p:sp>
        <p:nvSpPr>
          <p:cNvPr id="137219" name="内容占位符 137218"/>
          <p:cNvSpPr>
            <a:spLocks noGrp="1" noRot="1"/>
          </p:cNvSpPr>
          <p:nvPr>
            <p:ph idx="1"/>
          </p:nvPr>
        </p:nvSpPr>
        <p:spPr>
          <a:xfrm>
            <a:off x="1090930" y="1825625"/>
            <a:ext cx="10262870" cy="4351655"/>
          </a:xfrm>
        </p:spPr>
        <p:txBody>
          <a:bodyPr/>
          <a:p>
            <a:pPr>
              <a:lnSpc>
                <a:spcPct val="140000"/>
              </a:lnSpc>
              <a:buNone/>
            </a:pPr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）性别</a:t>
            </a:r>
            <a:endParaRPr lang="zh-CN" altLang="en-US" sz="2800" dirty="0"/>
          </a:p>
          <a:p>
            <a:pPr>
              <a:lnSpc>
                <a:spcPct val="140000"/>
              </a:lnSpc>
              <a:buNone/>
            </a:pPr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）年龄</a:t>
            </a:r>
            <a:endParaRPr lang="zh-CN" altLang="en-US" sz="2800" dirty="0"/>
          </a:p>
          <a:p>
            <a:pPr>
              <a:lnSpc>
                <a:spcPct val="140000"/>
              </a:lnSpc>
              <a:buNone/>
            </a:pPr>
            <a:r>
              <a:rPr lang="zh-CN" altLang="en-US" sz="2800" dirty="0"/>
              <a:t>（</a:t>
            </a:r>
            <a:r>
              <a:rPr lang="en-US" altLang="zh-CN" sz="2800" dirty="0"/>
              <a:t>3</a:t>
            </a:r>
            <a:r>
              <a:rPr lang="zh-CN" altLang="en-US" sz="2800" dirty="0"/>
              <a:t>）个体大小</a:t>
            </a:r>
            <a:endParaRPr lang="zh-CN" altLang="en-US" sz="2800" dirty="0"/>
          </a:p>
          <a:p>
            <a:pPr>
              <a:lnSpc>
                <a:spcPct val="140000"/>
              </a:lnSpc>
              <a:buNone/>
            </a:pPr>
            <a:r>
              <a:rPr lang="zh-CN" altLang="en-US" sz="2800" dirty="0"/>
              <a:t>（</a:t>
            </a:r>
            <a:r>
              <a:rPr lang="en-US" altLang="zh-CN" sz="2800" dirty="0"/>
              <a:t>4</a:t>
            </a:r>
            <a:r>
              <a:rPr lang="zh-CN" altLang="en-US" sz="2800" dirty="0"/>
              <a:t>）利用年限</a:t>
            </a:r>
            <a:endParaRPr lang="zh-CN" altLang="en-US" sz="2800"/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WPS 演示</Application>
  <PresentationFormat>宽屏</PresentationFormat>
  <Paragraphs>69</Paragraphs>
  <Slides>10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等线 Light</vt:lpstr>
      <vt:lpstr>等线</vt:lpstr>
      <vt:lpstr>微软雅黑</vt:lpstr>
      <vt:lpstr>Arial Unicode MS</vt:lpstr>
      <vt:lpstr>Calibri</vt:lpstr>
      <vt:lpstr>4_Office 主题​​</vt:lpstr>
      <vt:lpstr>Paint.Picture</vt:lpstr>
      <vt:lpstr>Paint.Picture</vt:lpstr>
      <vt:lpstr>任务1 选种</vt:lpstr>
      <vt:lpstr>PowerPoint 演示文稿</vt:lpstr>
      <vt:lpstr>PowerPoint 演示文稿</vt:lpstr>
      <vt:lpstr>一、生产力</vt:lpstr>
      <vt:lpstr>2、生产力的主要度量指标</vt:lpstr>
      <vt:lpstr>产毛性能</vt:lpstr>
      <vt:lpstr>产蛋性能</vt:lpstr>
      <vt:lpstr>PowerPoint 演示文稿</vt:lpstr>
      <vt:lpstr>3. 影响家畜生产力的内在因素</vt:lpstr>
      <vt:lpstr>五、评定家畜生产力的原则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扽扽</cp:lastModifiedBy>
  <cp:revision>177</cp:revision>
  <dcterms:created xsi:type="dcterms:W3CDTF">2019-06-19T02:08:00Z</dcterms:created>
  <dcterms:modified xsi:type="dcterms:W3CDTF">2021-02-04T11:49:44Z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